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handoutMasterIdLst>
    <p:handoutMasterId r:id="rId14"/>
  </p:handoutMasterIdLst>
  <p:sldIdLst>
    <p:sldId id="256" r:id="rId5"/>
    <p:sldId id="257" r:id="rId6"/>
    <p:sldId id="264" r:id="rId7"/>
    <p:sldId id="265" r:id="rId8"/>
    <p:sldId id="266" r:id="rId9"/>
    <p:sldId id="267" r:id="rId10"/>
    <p:sldId id="269" r:id="rId11"/>
    <p:sldId id="270" r:id="rId12"/>
    <p:sldId id="268" r:id="rId13"/>
  </p:sldIdLst>
  <p:sldSz cx="12192000" cy="6858000"/>
  <p:notesSz cx="6794500" cy="9906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6" d="100"/>
          <a:sy n="66" d="100"/>
        </p:scale>
        <p:origin x="78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12B706-6E98-4F44-BB6C-599DC836DA06}"/>
              </a:ext>
            </a:extLst>
          </p:cNvPr>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10065FA-E83D-44FB-86F0-F7C41D056542}"/>
              </a:ext>
            </a:extLst>
          </p:cNvPr>
          <p:cNvSpPr>
            <a:spLocks noGrp="1"/>
          </p:cNvSpPr>
          <p:nvPr>
            <p:ph type="dt" sz="quarter" idx="1"/>
          </p:nvPr>
        </p:nvSpPr>
        <p:spPr>
          <a:xfrm>
            <a:off x="3848645" y="0"/>
            <a:ext cx="2944283" cy="497020"/>
          </a:xfrm>
          <a:prstGeom prst="rect">
            <a:avLst/>
          </a:prstGeom>
        </p:spPr>
        <p:txBody>
          <a:bodyPr vert="horz" lIns="91440" tIns="45720" rIns="91440" bIns="45720" rtlCol="0"/>
          <a:lstStyle>
            <a:lvl1pPr algn="r">
              <a:defRPr sz="1200"/>
            </a:lvl1pPr>
          </a:lstStyle>
          <a:p>
            <a:fld id="{E15F4163-A8CD-43B6-B819-153514991B89}" type="datetimeFigureOut">
              <a:rPr lang="en-GB" smtClean="0"/>
              <a:t>18/02/2018</a:t>
            </a:fld>
            <a:endParaRPr lang="en-GB"/>
          </a:p>
        </p:txBody>
      </p:sp>
      <p:sp>
        <p:nvSpPr>
          <p:cNvPr id="4" name="Footer Placeholder 3">
            <a:extLst>
              <a:ext uri="{FF2B5EF4-FFF2-40B4-BE49-F238E27FC236}">
                <a16:creationId xmlns:a16="http://schemas.microsoft.com/office/drawing/2014/main" id="{41AD30EB-A24A-4B69-BC34-7055C054D7B6}"/>
              </a:ext>
            </a:extLst>
          </p:cNvPr>
          <p:cNvSpPr>
            <a:spLocks noGrp="1"/>
          </p:cNvSpPr>
          <p:nvPr>
            <p:ph type="ftr" sz="quarter" idx="2"/>
          </p:nvPr>
        </p:nvSpPr>
        <p:spPr>
          <a:xfrm>
            <a:off x="0" y="9408981"/>
            <a:ext cx="2944283" cy="497019"/>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7983A277-9E02-440F-9543-77A59831E6E8}"/>
              </a:ext>
            </a:extLst>
          </p:cNvPr>
          <p:cNvSpPr>
            <a:spLocks noGrp="1"/>
          </p:cNvSpPr>
          <p:nvPr>
            <p:ph type="sldNum" sz="quarter" idx="3"/>
          </p:nvPr>
        </p:nvSpPr>
        <p:spPr>
          <a:xfrm>
            <a:off x="3848645" y="9408981"/>
            <a:ext cx="2944283" cy="497019"/>
          </a:xfrm>
          <a:prstGeom prst="rect">
            <a:avLst/>
          </a:prstGeom>
        </p:spPr>
        <p:txBody>
          <a:bodyPr vert="horz" lIns="91440" tIns="45720" rIns="91440" bIns="45720" rtlCol="0" anchor="b"/>
          <a:lstStyle>
            <a:lvl1pPr algn="r">
              <a:defRPr sz="1200"/>
            </a:lvl1pPr>
          </a:lstStyle>
          <a:p>
            <a:fld id="{A133E607-AA93-481B-94AF-1156D97CB351}" type="slidenum">
              <a:rPr lang="en-GB" smtClean="0"/>
              <a:t>‹#›</a:t>
            </a:fld>
            <a:endParaRPr lang="en-GB"/>
          </a:p>
        </p:txBody>
      </p:sp>
    </p:spTree>
    <p:extLst>
      <p:ext uri="{BB962C8B-B14F-4D97-AF65-F5344CB8AC3E}">
        <p14:creationId xmlns:p14="http://schemas.microsoft.com/office/powerpoint/2010/main" val="367489090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2/18/2018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2/18/2018</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401217"/>
            <a:ext cx="8001000" cy="2127379"/>
          </a:xfrm>
        </p:spPr>
        <p:txBody>
          <a:bodyPr>
            <a:normAutofit fontScale="90000"/>
          </a:bodyPr>
          <a:lstStyle/>
          <a:p>
            <a:br>
              <a:rPr lang="en-GB" dirty="0"/>
            </a:br>
            <a:br>
              <a:rPr lang="en-GB" dirty="0"/>
            </a:br>
            <a:r>
              <a:rPr lang="en-GB" b="1" dirty="0"/>
              <a:t>south parade together</a:t>
            </a:r>
            <a:br>
              <a:rPr lang="en-GB" b="1" dirty="0"/>
            </a:br>
            <a:r>
              <a:rPr lang="en-GB" b="1" dirty="0"/>
              <a:t>Ephesians 5.18  be filled with the spirit</a:t>
            </a:r>
          </a:p>
        </p:txBody>
      </p:sp>
      <p:sp>
        <p:nvSpPr>
          <p:cNvPr id="3" name="Subtitle 2"/>
          <p:cNvSpPr>
            <a:spLocks noGrp="1"/>
          </p:cNvSpPr>
          <p:nvPr>
            <p:ph type="subTitle" idx="1"/>
          </p:nvPr>
        </p:nvSpPr>
        <p:spPr/>
        <p:txBody>
          <a:bodyPr/>
          <a:lstStyle/>
          <a:p>
            <a:endParaRPr lang="en-GB" dirty="0"/>
          </a:p>
        </p:txBody>
      </p:sp>
      <p:pic>
        <p:nvPicPr>
          <p:cNvPr id="6" name="Picture 5">
            <a:extLst>
              <a:ext uri="{FF2B5EF4-FFF2-40B4-BE49-F238E27FC236}">
                <a16:creationId xmlns:a16="http://schemas.microsoft.com/office/drawing/2014/main" id="{755A5DCB-F54E-4F8F-A792-3D43E17CBEF5}"/>
              </a:ext>
            </a:extLst>
          </p:cNvPr>
          <p:cNvPicPr>
            <a:picLocks noChangeAspect="1"/>
          </p:cNvPicPr>
          <p:nvPr/>
        </p:nvPicPr>
        <p:blipFill>
          <a:blip r:embed="rId2"/>
          <a:stretch>
            <a:fillRect/>
          </a:stretch>
        </p:blipFill>
        <p:spPr>
          <a:xfrm>
            <a:off x="0" y="2848417"/>
            <a:ext cx="12192000" cy="3585882"/>
          </a:xfrm>
          <a:prstGeom prst="rect">
            <a:avLst/>
          </a:prstGeom>
        </p:spPr>
      </p:pic>
    </p:spTree>
    <p:extLst>
      <p:ext uri="{BB962C8B-B14F-4D97-AF65-F5344CB8AC3E}">
        <p14:creationId xmlns:p14="http://schemas.microsoft.com/office/powerpoint/2010/main" val="2050024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9376" y="337457"/>
            <a:ext cx="9911083" cy="919065"/>
          </a:xfrm>
        </p:spPr>
        <p:txBody>
          <a:bodyPr>
            <a:normAutofit/>
          </a:bodyPr>
          <a:lstStyle/>
          <a:p>
            <a:r>
              <a:rPr lang="en-GB" dirty="0"/>
              <a:t>1. Ephesians 1.18 in context</a:t>
            </a:r>
          </a:p>
        </p:txBody>
      </p:sp>
      <p:sp>
        <p:nvSpPr>
          <p:cNvPr id="3" name="Subtitle 2"/>
          <p:cNvSpPr>
            <a:spLocks noGrp="1"/>
          </p:cNvSpPr>
          <p:nvPr>
            <p:ph type="subTitle" idx="1"/>
          </p:nvPr>
        </p:nvSpPr>
        <p:spPr>
          <a:xfrm>
            <a:off x="902325" y="1367246"/>
            <a:ext cx="8139038" cy="5262853"/>
          </a:xfrm>
        </p:spPr>
        <p:txBody>
          <a:bodyPr>
            <a:normAutofit/>
          </a:bodyPr>
          <a:lstStyle/>
          <a:p>
            <a:r>
              <a:rPr lang="en-GB" sz="3600" dirty="0">
                <a:solidFill>
                  <a:schemeClr val="bg1">
                    <a:lumMod val="85000"/>
                    <a:lumOff val="15000"/>
                  </a:schemeClr>
                </a:solidFill>
              </a:rPr>
              <a:t>Christian disciples have been sealed and baptised in the Spirit</a:t>
            </a:r>
          </a:p>
          <a:p>
            <a:r>
              <a:rPr lang="en-GB" sz="3600" b="1" dirty="0">
                <a:solidFill>
                  <a:schemeClr val="bg1">
                    <a:lumMod val="85000"/>
                    <a:lumOff val="15000"/>
                  </a:schemeClr>
                </a:solidFill>
              </a:rPr>
              <a:t>1.13-14; 1 Cor 12.13</a:t>
            </a:r>
          </a:p>
          <a:p>
            <a:r>
              <a:rPr lang="en-GB" sz="3600" dirty="0">
                <a:solidFill>
                  <a:schemeClr val="bg1">
                    <a:lumMod val="85000"/>
                    <a:lumOff val="15000"/>
                  </a:schemeClr>
                </a:solidFill>
              </a:rPr>
              <a:t>For in one Spirit we were all baptised into one body…and all were made to drink of one Spirit</a:t>
            </a:r>
          </a:p>
        </p:txBody>
      </p:sp>
    </p:spTree>
    <p:extLst>
      <p:ext uri="{BB962C8B-B14F-4D97-AF65-F5344CB8AC3E}">
        <p14:creationId xmlns:p14="http://schemas.microsoft.com/office/powerpoint/2010/main" val="3467147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02325" y="923110"/>
            <a:ext cx="10148852" cy="5706990"/>
          </a:xfrm>
        </p:spPr>
        <p:txBody>
          <a:bodyPr>
            <a:normAutofit fontScale="92500"/>
          </a:bodyPr>
          <a:lstStyle/>
          <a:p>
            <a:r>
              <a:rPr lang="en-GB" sz="3600" dirty="0">
                <a:solidFill>
                  <a:schemeClr val="bg1">
                    <a:lumMod val="85000"/>
                    <a:lumOff val="15000"/>
                  </a:schemeClr>
                </a:solidFill>
              </a:rPr>
              <a:t>Martyn Lloyd-Jones was frustrated by self-satisfied Christians who insisted they had nothing further to seek as far as the Spirit was concerned. </a:t>
            </a:r>
          </a:p>
          <a:p>
            <a:r>
              <a:rPr lang="en-GB" sz="3600" dirty="0">
                <a:solidFill>
                  <a:schemeClr val="bg1">
                    <a:lumMod val="85000"/>
                    <a:lumOff val="15000"/>
                  </a:schemeClr>
                </a:solidFill>
              </a:rPr>
              <a:t>To those who said they had ‘got it all’ at conversion he responded, ‘Got it all? Well, if you have ‘got it all’, I simply ask in the Name of God, why are you as you are? If you have ‘got it all’, why are you so unlike the Apostles, why are you so unlike the New Testament Christians?’ </a:t>
            </a:r>
          </a:p>
        </p:txBody>
      </p:sp>
    </p:spTree>
    <p:extLst>
      <p:ext uri="{BB962C8B-B14F-4D97-AF65-F5344CB8AC3E}">
        <p14:creationId xmlns:p14="http://schemas.microsoft.com/office/powerpoint/2010/main" val="3302151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9376" y="337457"/>
            <a:ext cx="9911083" cy="919065"/>
          </a:xfrm>
        </p:spPr>
        <p:txBody>
          <a:bodyPr>
            <a:normAutofit/>
          </a:bodyPr>
          <a:lstStyle/>
          <a:p>
            <a:r>
              <a:rPr lang="en-GB" dirty="0"/>
              <a:t>2. The command to be filled</a:t>
            </a:r>
          </a:p>
        </p:txBody>
      </p:sp>
      <p:sp>
        <p:nvSpPr>
          <p:cNvPr id="3" name="Subtitle 2"/>
          <p:cNvSpPr>
            <a:spLocks noGrp="1"/>
          </p:cNvSpPr>
          <p:nvPr>
            <p:ph type="subTitle" idx="1"/>
          </p:nvPr>
        </p:nvSpPr>
        <p:spPr>
          <a:xfrm>
            <a:off x="902325" y="1367246"/>
            <a:ext cx="8139038" cy="5262853"/>
          </a:xfrm>
        </p:spPr>
        <p:txBody>
          <a:bodyPr>
            <a:normAutofit/>
          </a:bodyPr>
          <a:lstStyle/>
          <a:p>
            <a:r>
              <a:rPr lang="en-GB" sz="3600" b="1" dirty="0"/>
              <a:t>i. Total control</a:t>
            </a:r>
          </a:p>
          <a:p>
            <a:r>
              <a:rPr lang="en-GB" sz="3600" b="1" dirty="0"/>
              <a:t>ii. A continuing experience </a:t>
            </a:r>
            <a:endParaRPr lang="en-GB" sz="3600" dirty="0"/>
          </a:p>
        </p:txBody>
      </p:sp>
      <p:pic>
        <p:nvPicPr>
          <p:cNvPr id="4" name="Picture 3">
            <a:extLst>
              <a:ext uri="{FF2B5EF4-FFF2-40B4-BE49-F238E27FC236}">
                <a16:creationId xmlns:a16="http://schemas.microsoft.com/office/drawing/2014/main" id="{CA9130A6-05E9-4AC6-9F4E-F7CD686429A5}"/>
              </a:ext>
            </a:extLst>
          </p:cNvPr>
          <p:cNvPicPr>
            <a:picLocks noChangeAspect="1"/>
          </p:cNvPicPr>
          <p:nvPr/>
        </p:nvPicPr>
        <p:blipFill>
          <a:blip r:embed="rId2"/>
          <a:stretch>
            <a:fillRect/>
          </a:stretch>
        </p:blipFill>
        <p:spPr>
          <a:xfrm>
            <a:off x="1772193" y="3001463"/>
            <a:ext cx="7129211" cy="2881389"/>
          </a:xfrm>
          <a:prstGeom prst="rect">
            <a:avLst/>
          </a:prstGeom>
        </p:spPr>
      </p:pic>
    </p:spTree>
    <p:extLst>
      <p:ext uri="{BB962C8B-B14F-4D97-AF65-F5344CB8AC3E}">
        <p14:creationId xmlns:p14="http://schemas.microsoft.com/office/powerpoint/2010/main" val="1207691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9376" y="337457"/>
            <a:ext cx="9911083" cy="919065"/>
          </a:xfrm>
        </p:spPr>
        <p:txBody>
          <a:bodyPr>
            <a:normAutofit/>
          </a:bodyPr>
          <a:lstStyle/>
          <a:p>
            <a:r>
              <a:rPr lang="en-GB" dirty="0"/>
              <a:t>3. The effects of being filled</a:t>
            </a:r>
          </a:p>
        </p:txBody>
      </p:sp>
      <p:sp>
        <p:nvSpPr>
          <p:cNvPr id="3" name="Subtitle 2"/>
          <p:cNvSpPr>
            <a:spLocks noGrp="1"/>
          </p:cNvSpPr>
          <p:nvPr>
            <p:ph type="subTitle" idx="1"/>
          </p:nvPr>
        </p:nvSpPr>
        <p:spPr>
          <a:xfrm>
            <a:off x="902324" y="1367246"/>
            <a:ext cx="9182201" cy="5262853"/>
          </a:xfrm>
        </p:spPr>
        <p:txBody>
          <a:bodyPr>
            <a:normAutofit/>
          </a:bodyPr>
          <a:lstStyle/>
          <a:p>
            <a:r>
              <a:rPr lang="en-GB" sz="3600" dirty="0"/>
              <a:t>i. The Spirit enables Worship (vv19-20)</a:t>
            </a:r>
          </a:p>
          <a:p>
            <a:r>
              <a:rPr lang="en-GB" sz="3600" dirty="0"/>
              <a:t>Both the vertical and the horizontal dimensions</a:t>
            </a:r>
          </a:p>
        </p:txBody>
      </p:sp>
      <p:pic>
        <p:nvPicPr>
          <p:cNvPr id="4" name="Picture 3">
            <a:extLst>
              <a:ext uri="{FF2B5EF4-FFF2-40B4-BE49-F238E27FC236}">
                <a16:creationId xmlns:a16="http://schemas.microsoft.com/office/drawing/2014/main" id="{981E6D5F-0781-413D-8B3A-E2B3B62FFBB6}"/>
              </a:ext>
            </a:extLst>
          </p:cNvPr>
          <p:cNvPicPr>
            <a:picLocks noChangeAspect="1"/>
          </p:cNvPicPr>
          <p:nvPr/>
        </p:nvPicPr>
        <p:blipFill>
          <a:blip r:embed="rId2"/>
          <a:stretch>
            <a:fillRect/>
          </a:stretch>
        </p:blipFill>
        <p:spPr>
          <a:xfrm>
            <a:off x="4008425" y="2872324"/>
            <a:ext cx="6552034" cy="3684082"/>
          </a:xfrm>
          <a:prstGeom prst="rect">
            <a:avLst/>
          </a:prstGeom>
        </p:spPr>
      </p:pic>
    </p:spTree>
    <p:extLst>
      <p:ext uri="{BB962C8B-B14F-4D97-AF65-F5344CB8AC3E}">
        <p14:creationId xmlns:p14="http://schemas.microsoft.com/office/powerpoint/2010/main" val="2365257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37160" y="796989"/>
            <a:ext cx="3912271" cy="5262853"/>
          </a:xfrm>
        </p:spPr>
        <p:txBody>
          <a:bodyPr>
            <a:normAutofit/>
          </a:bodyPr>
          <a:lstStyle/>
          <a:p>
            <a:r>
              <a:rPr lang="en-GB" sz="4000" dirty="0"/>
              <a:t>ii. The Spirit Empowers for Daily living</a:t>
            </a:r>
          </a:p>
        </p:txBody>
      </p:sp>
      <p:pic>
        <p:nvPicPr>
          <p:cNvPr id="4" name="Picture 3">
            <a:extLst>
              <a:ext uri="{FF2B5EF4-FFF2-40B4-BE49-F238E27FC236}">
                <a16:creationId xmlns:a16="http://schemas.microsoft.com/office/drawing/2014/main" id="{082FF733-967E-4C56-876C-F75E2465B65F}"/>
              </a:ext>
            </a:extLst>
          </p:cNvPr>
          <p:cNvPicPr>
            <a:picLocks noChangeAspect="1"/>
          </p:cNvPicPr>
          <p:nvPr/>
        </p:nvPicPr>
        <p:blipFill>
          <a:blip r:embed="rId2"/>
          <a:stretch>
            <a:fillRect/>
          </a:stretch>
        </p:blipFill>
        <p:spPr>
          <a:xfrm>
            <a:off x="4441553" y="256720"/>
            <a:ext cx="6343389" cy="6343389"/>
          </a:xfrm>
          <a:prstGeom prst="rect">
            <a:avLst/>
          </a:prstGeom>
        </p:spPr>
      </p:pic>
    </p:spTree>
    <p:extLst>
      <p:ext uri="{BB962C8B-B14F-4D97-AF65-F5344CB8AC3E}">
        <p14:creationId xmlns:p14="http://schemas.microsoft.com/office/powerpoint/2010/main" val="1983730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9376" y="337457"/>
            <a:ext cx="9911083" cy="919065"/>
          </a:xfrm>
        </p:spPr>
        <p:txBody>
          <a:bodyPr>
            <a:normAutofit/>
          </a:bodyPr>
          <a:lstStyle/>
          <a:p>
            <a:r>
              <a:rPr lang="en-GB" dirty="0"/>
              <a:t>4. How to be filled</a:t>
            </a:r>
          </a:p>
        </p:txBody>
      </p:sp>
      <p:sp>
        <p:nvSpPr>
          <p:cNvPr id="3" name="Subtitle 2"/>
          <p:cNvSpPr>
            <a:spLocks noGrp="1"/>
          </p:cNvSpPr>
          <p:nvPr>
            <p:ph type="subTitle" idx="1"/>
          </p:nvPr>
        </p:nvSpPr>
        <p:spPr>
          <a:xfrm>
            <a:off x="649376" y="1733938"/>
            <a:ext cx="10723618" cy="5262853"/>
          </a:xfrm>
        </p:spPr>
        <p:txBody>
          <a:bodyPr>
            <a:normAutofit/>
          </a:bodyPr>
          <a:lstStyle/>
          <a:p>
            <a:r>
              <a:rPr lang="en-GB" sz="3600" b="1" dirty="0">
                <a:solidFill>
                  <a:schemeClr val="bg1">
                    <a:lumMod val="85000"/>
                    <a:lumOff val="15000"/>
                  </a:schemeClr>
                </a:solidFill>
              </a:rPr>
              <a:t>i. Prayer </a:t>
            </a:r>
          </a:p>
          <a:p>
            <a:r>
              <a:rPr lang="en-GB" sz="3600" dirty="0">
                <a:solidFill>
                  <a:schemeClr val="bg1">
                    <a:lumMod val="85000"/>
                    <a:lumOff val="15000"/>
                  </a:schemeClr>
                </a:solidFill>
              </a:rPr>
              <a:t>The command is in the ‘passive voice’</a:t>
            </a:r>
          </a:p>
          <a:p>
            <a:r>
              <a:rPr lang="en-GB" sz="3600" dirty="0">
                <a:solidFill>
                  <a:schemeClr val="bg1">
                    <a:lumMod val="85000"/>
                    <a:lumOff val="15000"/>
                  </a:schemeClr>
                </a:solidFill>
              </a:rPr>
              <a:t>Paul prays, asking that God would give them ‘the Spirit of wisdom and revelation’ (1.17) and that ‘out of his glorious riches’ he would ‘strengthen [them] with power through his Spirit in [their] inner being’ (3.16). </a:t>
            </a:r>
          </a:p>
        </p:txBody>
      </p:sp>
      <p:pic>
        <p:nvPicPr>
          <p:cNvPr id="4" name="Picture 3">
            <a:extLst>
              <a:ext uri="{FF2B5EF4-FFF2-40B4-BE49-F238E27FC236}">
                <a16:creationId xmlns:a16="http://schemas.microsoft.com/office/drawing/2014/main" id="{44179D6F-D052-41BF-8464-C0418DC801FA}"/>
              </a:ext>
            </a:extLst>
          </p:cNvPr>
          <p:cNvPicPr>
            <a:picLocks noChangeAspect="1"/>
          </p:cNvPicPr>
          <p:nvPr/>
        </p:nvPicPr>
        <p:blipFill>
          <a:blip r:embed="rId2"/>
          <a:stretch>
            <a:fillRect/>
          </a:stretch>
        </p:blipFill>
        <p:spPr>
          <a:xfrm>
            <a:off x="8574834" y="202162"/>
            <a:ext cx="3439884" cy="2285637"/>
          </a:xfrm>
          <a:prstGeom prst="rect">
            <a:avLst/>
          </a:prstGeom>
        </p:spPr>
      </p:pic>
    </p:spTree>
    <p:extLst>
      <p:ext uri="{BB962C8B-B14F-4D97-AF65-F5344CB8AC3E}">
        <p14:creationId xmlns:p14="http://schemas.microsoft.com/office/powerpoint/2010/main" val="2171982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36862" y="452846"/>
            <a:ext cx="4845332" cy="6078583"/>
          </a:xfrm>
        </p:spPr>
        <p:txBody>
          <a:bodyPr>
            <a:normAutofit fontScale="40000" lnSpcReduction="20000"/>
          </a:bodyPr>
          <a:lstStyle/>
          <a:p>
            <a:pPr>
              <a:lnSpc>
                <a:spcPct val="107000"/>
              </a:lnSpc>
              <a:spcAft>
                <a:spcPts val="800"/>
              </a:spcAft>
            </a:pPr>
            <a:r>
              <a:rPr lang="en-GB" sz="8000" b="1" dirty="0">
                <a:solidFill>
                  <a:schemeClr val="bg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Ephesians 5 </a:t>
            </a:r>
            <a:r>
              <a:rPr lang="en-GB" sz="8000" baseline="30000" dirty="0">
                <a:solidFill>
                  <a:schemeClr val="bg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18 </a:t>
            </a:r>
            <a:r>
              <a:rPr lang="en-GB" sz="8000" dirty="0">
                <a:solidFill>
                  <a:schemeClr val="bg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be filled with the Spirit, </a:t>
            </a:r>
          </a:p>
          <a:p>
            <a:pPr>
              <a:lnSpc>
                <a:spcPct val="107000"/>
              </a:lnSpc>
              <a:spcAft>
                <a:spcPts val="800"/>
              </a:spcAft>
            </a:pPr>
            <a:r>
              <a:rPr lang="en-GB" sz="8000" dirty="0">
                <a:solidFill>
                  <a:schemeClr val="bg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8000" baseline="30000" dirty="0">
                <a:solidFill>
                  <a:schemeClr val="bg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19 </a:t>
            </a:r>
            <a:r>
              <a:rPr lang="en-GB" sz="8000" dirty="0">
                <a:solidFill>
                  <a:schemeClr val="bg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worship…</a:t>
            </a:r>
          </a:p>
          <a:p>
            <a:pPr>
              <a:lnSpc>
                <a:spcPct val="107000"/>
              </a:lnSpc>
              <a:spcAft>
                <a:spcPts val="800"/>
              </a:spcAft>
            </a:pPr>
            <a:r>
              <a:rPr lang="en-GB" sz="8000" baseline="30000" dirty="0">
                <a:solidFill>
                  <a:schemeClr val="bg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22 </a:t>
            </a:r>
            <a:r>
              <a:rPr lang="en-GB" sz="8000" dirty="0">
                <a:solidFill>
                  <a:schemeClr val="bg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Wives and husbands… </a:t>
            </a:r>
          </a:p>
          <a:p>
            <a:pPr>
              <a:lnSpc>
                <a:spcPct val="107000"/>
              </a:lnSpc>
              <a:spcAft>
                <a:spcPts val="800"/>
              </a:spcAft>
            </a:pPr>
            <a:r>
              <a:rPr lang="en-GB" sz="8000" baseline="30000" dirty="0">
                <a:solidFill>
                  <a:schemeClr val="bg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25 </a:t>
            </a:r>
            <a:r>
              <a:rPr lang="en-GB" sz="8000" dirty="0">
                <a:solidFill>
                  <a:schemeClr val="bg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Husbands and wives…</a:t>
            </a:r>
          </a:p>
          <a:p>
            <a:pPr>
              <a:lnSpc>
                <a:spcPct val="107000"/>
              </a:lnSpc>
              <a:spcAft>
                <a:spcPts val="800"/>
              </a:spcAft>
            </a:pPr>
            <a:r>
              <a:rPr lang="en-GB" sz="8000" dirty="0">
                <a:solidFill>
                  <a:schemeClr val="bg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8000" b="1" dirty="0">
                <a:solidFill>
                  <a:schemeClr val="bg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6</a:t>
            </a:r>
            <a:r>
              <a:rPr lang="en-GB" sz="8000" dirty="0">
                <a:solidFill>
                  <a:schemeClr val="bg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8000" baseline="30000" dirty="0">
                <a:solidFill>
                  <a:schemeClr val="bg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1 </a:t>
            </a:r>
            <a:r>
              <a:rPr lang="en-GB" sz="8000" dirty="0">
                <a:solidFill>
                  <a:schemeClr val="bg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Children and parents… </a:t>
            </a:r>
          </a:p>
          <a:p>
            <a:pPr>
              <a:lnSpc>
                <a:spcPct val="107000"/>
              </a:lnSpc>
              <a:spcAft>
                <a:spcPts val="800"/>
              </a:spcAft>
            </a:pPr>
            <a:r>
              <a:rPr lang="en-GB" sz="8000" dirty="0">
                <a:solidFill>
                  <a:schemeClr val="bg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8000" baseline="30000" dirty="0">
                <a:solidFill>
                  <a:schemeClr val="bg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4 </a:t>
            </a:r>
            <a:r>
              <a:rPr lang="en-GB" sz="8000" dirty="0">
                <a:solidFill>
                  <a:schemeClr val="bg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Fathers and children…</a:t>
            </a:r>
          </a:p>
          <a:p>
            <a:pPr>
              <a:lnSpc>
                <a:spcPct val="107000"/>
              </a:lnSpc>
              <a:spcAft>
                <a:spcPts val="800"/>
              </a:spcAft>
            </a:pPr>
            <a:r>
              <a:rPr lang="en-GB" sz="8000" dirty="0">
                <a:solidFill>
                  <a:schemeClr val="bg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8000" baseline="30000" dirty="0">
                <a:solidFill>
                  <a:schemeClr val="bg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5 </a:t>
            </a:r>
            <a:r>
              <a:rPr lang="en-GB" sz="8000" dirty="0">
                <a:solidFill>
                  <a:schemeClr val="bg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Slaves and masters…as you would obey Christ. </a:t>
            </a:r>
          </a:p>
          <a:p>
            <a:pPr>
              <a:lnSpc>
                <a:spcPct val="107000"/>
              </a:lnSpc>
              <a:spcAft>
                <a:spcPts val="800"/>
              </a:spcAft>
            </a:pPr>
            <a:r>
              <a:rPr lang="en-GB" sz="8000" baseline="30000" dirty="0">
                <a:solidFill>
                  <a:schemeClr val="bg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9 </a:t>
            </a:r>
            <a:r>
              <a:rPr lang="en-GB" sz="8000" dirty="0">
                <a:solidFill>
                  <a:schemeClr val="bg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And masters and slaves …</a:t>
            </a:r>
          </a:p>
          <a:p>
            <a:endParaRPr lang="en-GB" sz="3600" dirty="0">
              <a:solidFill>
                <a:schemeClr val="bg1">
                  <a:lumMod val="85000"/>
                  <a:lumOff val="15000"/>
                </a:schemeClr>
              </a:solidFill>
            </a:endParaRPr>
          </a:p>
        </p:txBody>
      </p:sp>
      <p:sp>
        <p:nvSpPr>
          <p:cNvPr id="6" name="Rectangle 5">
            <a:extLst>
              <a:ext uri="{FF2B5EF4-FFF2-40B4-BE49-F238E27FC236}">
                <a16:creationId xmlns:a16="http://schemas.microsoft.com/office/drawing/2014/main" id="{407D9CA0-615B-4D3E-9D7B-E60A465DDAED}"/>
              </a:ext>
            </a:extLst>
          </p:cNvPr>
          <p:cNvSpPr/>
          <p:nvPr/>
        </p:nvSpPr>
        <p:spPr>
          <a:xfrm>
            <a:off x="6122125" y="343373"/>
            <a:ext cx="5878286" cy="6789551"/>
          </a:xfrm>
          <a:prstGeom prst="rect">
            <a:avLst/>
          </a:prstGeom>
        </p:spPr>
        <p:txBody>
          <a:bodyPr wrap="square">
            <a:spAutoFit/>
          </a:bodyPr>
          <a:lstStyle/>
          <a:p>
            <a:r>
              <a:rPr lang="en-GB" sz="3200" dirty="0">
                <a:latin typeface="Calibri" panose="020F0502020204030204" pitchFamily="34" charset="0"/>
                <a:cs typeface="Calibri" panose="020F0502020204030204" pitchFamily="34" charset="0"/>
              </a:rPr>
              <a:t>Colossians 3 </a:t>
            </a:r>
            <a:r>
              <a:rPr lang="en-GB" sz="3200" baseline="30000" dirty="0">
                <a:latin typeface="Calibri" panose="020F0502020204030204" pitchFamily="34" charset="0"/>
                <a:cs typeface="Calibri" panose="020F0502020204030204" pitchFamily="34" charset="0"/>
              </a:rPr>
              <a:t>16 </a:t>
            </a:r>
            <a:r>
              <a:rPr lang="en-GB" sz="3200" dirty="0">
                <a:latin typeface="Calibri" panose="020F0502020204030204" pitchFamily="34" charset="0"/>
                <a:cs typeface="Calibri" panose="020F0502020204030204" pitchFamily="34" charset="0"/>
              </a:rPr>
              <a:t>Let the word of Christ dwell in you (ESV) </a:t>
            </a:r>
          </a:p>
          <a:p>
            <a:endParaRPr lang="en-GB" sz="800" dirty="0">
              <a:latin typeface="Calibri" panose="020F0502020204030204" pitchFamily="34" charset="0"/>
              <a:cs typeface="Calibri" panose="020F0502020204030204" pitchFamily="34" charset="0"/>
            </a:endParaRPr>
          </a:p>
          <a:p>
            <a:r>
              <a:rPr lang="en-GB" sz="3200" baseline="30000" dirty="0">
                <a:latin typeface="Calibri" panose="020F0502020204030204" pitchFamily="34" charset="0"/>
                <a:cs typeface="Calibri" panose="020F0502020204030204" pitchFamily="34" charset="0"/>
              </a:rPr>
              <a:t> 16 </a:t>
            </a:r>
            <a:r>
              <a:rPr lang="en-GB" sz="3200" dirty="0">
                <a:latin typeface="Calibri" panose="020F0502020204030204" pitchFamily="34" charset="0"/>
                <a:cs typeface="Calibri" panose="020F0502020204030204" pitchFamily="34" charset="0"/>
              </a:rPr>
              <a:t>worship…</a:t>
            </a:r>
          </a:p>
          <a:p>
            <a:r>
              <a:rPr lang="en-GB" sz="3200" baseline="30000" dirty="0">
                <a:latin typeface="Calibri" panose="020F0502020204030204" pitchFamily="34" charset="0"/>
                <a:cs typeface="Calibri" panose="020F0502020204030204" pitchFamily="34" charset="0"/>
              </a:rPr>
              <a:t> 18 </a:t>
            </a:r>
            <a:r>
              <a:rPr lang="en-GB" sz="3200" dirty="0">
                <a:latin typeface="Calibri" panose="020F0502020204030204" pitchFamily="34" charset="0"/>
                <a:cs typeface="Calibri" panose="020F0502020204030204" pitchFamily="34" charset="0"/>
              </a:rPr>
              <a:t>Wives and husbands…</a:t>
            </a:r>
          </a:p>
          <a:p>
            <a:r>
              <a:rPr lang="en-GB" sz="3200" baseline="30000" dirty="0">
                <a:latin typeface="Calibri" panose="020F0502020204030204" pitchFamily="34" charset="0"/>
                <a:cs typeface="Calibri" panose="020F0502020204030204" pitchFamily="34" charset="0"/>
              </a:rPr>
              <a:t> 19 </a:t>
            </a:r>
            <a:r>
              <a:rPr lang="en-GB" sz="3200" dirty="0">
                <a:latin typeface="Calibri" panose="020F0502020204030204" pitchFamily="34" charset="0"/>
                <a:cs typeface="Calibri" panose="020F0502020204030204" pitchFamily="34" charset="0"/>
              </a:rPr>
              <a:t>Husbands and wives…</a:t>
            </a:r>
          </a:p>
          <a:p>
            <a:r>
              <a:rPr lang="en-GB" sz="3200" baseline="30000" dirty="0">
                <a:latin typeface="Calibri" panose="020F0502020204030204" pitchFamily="34" charset="0"/>
                <a:cs typeface="Calibri" panose="020F0502020204030204" pitchFamily="34" charset="0"/>
              </a:rPr>
              <a:t> </a:t>
            </a:r>
            <a:endParaRPr lang="en-GB" sz="3200" dirty="0">
              <a:latin typeface="Calibri" panose="020F0502020204030204" pitchFamily="34" charset="0"/>
              <a:cs typeface="Calibri" panose="020F0502020204030204" pitchFamily="34" charset="0"/>
            </a:endParaRPr>
          </a:p>
          <a:p>
            <a:r>
              <a:rPr lang="en-GB" sz="3200" baseline="30000" dirty="0">
                <a:latin typeface="Calibri" panose="020F0502020204030204" pitchFamily="34" charset="0"/>
                <a:cs typeface="Calibri" panose="020F0502020204030204" pitchFamily="34" charset="0"/>
              </a:rPr>
              <a:t>20 </a:t>
            </a:r>
            <a:r>
              <a:rPr lang="en-GB" sz="3200" dirty="0">
                <a:latin typeface="Calibri" panose="020F0502020204030204" pitchFamily="34" charset="0"/>
                <a:cs typeface="Calibri" panose="020F0502020204030204" pitchFamily="34" charset="0"/>
              </a:rPr>
              <a:t>Children and parents</a:t>
            </a:r>
          </a:p>
          <a:p>
            <a:r>
              <a:rPr lang="en-GB" sz="3200" baseline="30000" dirty="0">
                <a:latin typeface="Calibri" panose="020F0502020204030204" pitchFamily="34" charset="0"/>
                <a:cs typeface="Calibri" panose="020F0502020204030204" pitchFamily="34" charset="0"/>
              </a:rPr>
              <a:t>21 </a:t>
            </a:r>
            <a:r>
              <a:rPr lang="en-GB" sz="3200" dirty="0">
                <a:latin typeface="Calibri" panose="020F0502020204030204" pitchFamily="34" charset="0"/>
                <a:cs typeface="Calibri" panose="020F0502020204030204" pitchFamily="34" charset="0"/>
              </a:rPr>
              <a:t>Fathers and children</a:t>
            </a:r>
          </a:p>
          <a:p>
            <a:r>
              <a:rPr lang="en-GB" sz="3200" dirty="0">
                <a:latin typeface="Calibri" panose="020F0502020204030204" pitchFamily="34" charset="0"/>
                <a:cs typeface="Calibri" panose="020F0502020204030204" pitchFamily="34" charset="0"/>
              </a:rPr>
              <a:t> </a:t>
            </a:r>
            <a:r>
              <a:rPr lang="en-GB" sz="3200" baseline="30000" dirty="0">
                <a:latin typeface="Calibri" panose="020F0502020204030204" pitchFamily="34" charset="0"/>
                <a:cs typeface="Calibri" panose="020F0502020204030204" pitchFamily="34" charset="0"/>
              </a:rPr>
              <a:t>22 </a:t>
            </a:r>
            <a:r>
              <a:rPr lang="en-GB" sz="3200" dirty="0">
                <a:latin typeface="Calibri" panose="020F0502020204030204" pitchFamily="34" charset="0"/>
                <a:cs typeface="Calibri" panose="020F0502020204030204" pitchFamily="34" charset="0"/>
              </a:rPr>
              <a:t>Slaves and masters</a:t>
            </a:r>
          </a:p>
          <a:p>
            <a:r>
              <a:rPr lang="en-GB" sz="3200" dirty="0">
                <a:latin typeface="Calibri" panose="020F0502020204030204" pitchFamily="34" charset="0"/>
                <a:cs typeface="Calibri" panose="020F0502020204030204" pitchFamily="34" charset="0"/>
              </a:rPr>
              <a:t> </a:t>
            </a:r>
          </a:p>
          <a:p>
            <a:r>
              <a:rPr lang="en-GB" sz="3200" dirty="0">
                <a:latin typeface="Calibri" panose="020F0502020204030204" pitchFamily="34" charset="0"/>
                <a:cs typeface="Calibri" panose="020F0502020204030204" pitchFamily="34" charset="0"/>
              </a:rPr>
              <a:t>4 </a:t>
            </a:r>
            <a:r>
              <a:rPr lang="en-GB" sz="3200" baseline="30000" dirty="0">
                <a:latin typeface="Calibri" panose="020F0502020204030204" pitchFamily="34" charset="0"/>
                <a:cs typeface="Calibri" panose="020F0502020204030204" pitchFamily="34" charset="0"/>
              </a:rPr>
              <a:t>1 </a:t>
            </a:r>
            <a:r>
              <a:rPr lang="en-GB" sz="3200" dirty="0">
                <a:latin typeface="Calibri" panose="020F0502020204030204" pitchFamily="34" charset="0"/>
                <a:cs typeface="Calibri" panose="020F0502020204030204" pitchFamily="34" charset="0"/>
              </a:rPr>
              <a:t>Masters, provide your slaves with what is right and fair.</a:t>
            </a:r>
          </a:p>
          <a:p>
            <a:pPr lvl="0">
              <a:spcBef>
                <a:spcPct val="20000"/>
              </a:spcBef>
              <a:spcAft>
                <a:spcPts val="600"/>
              </a:spcAft>
              <a:buClr>
                <a:prstClr val="white"/>
              </a:buClr>
              <a:buSzPct val="80000"/>
            </a:pPr>
            <a:endParaRPr lang="en-GB" sz="3600" dirty="0">
              <a:solidFill>
                <a:srgbClr val="146194">
                  <a:lumMod val="75000"/>
                </a:srgbClr>
              </a:solidFill>
            </a:endParaRPr>
          </a:p>
        </p:txBody>
      </p:sp>
    </p:spTree>
    <p:extLst>
      <p:ext uri="{BB962C8B-B14F-4D97-AF65-F5344CB8AC3E}">
        <p14:creationId xmlns:p14="http://schemas.microsoft.com/office/powerpoint/2010/main" val="1398156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9376" y="337457"/>
            <a:ext cx="9911083" cy="919065"/>
          </a:xfrm>
        </p:spPr>
        <p:txBody>
          <a:bodyPr>
            <a:normAutofit/>
          </a:bodyPr>
          <a:lstStyle/>
          <a:p>
            <a:r>
              <a:rPr lang="en-GB" dirty="0"/>
              <a:t>5. encouragement</a:t>
            </a:r>
          </a:p>
        </p:txBody>
      </p:sp>
      <p:pic>
        <p:nvPicPr>
          <p:cNvPr id="4" name="Picture 3">
            <a:extLst>
              <a:ext uri="{FF2B5EF4-FFF2-40B4-BE49-F238E27FC236}">
                <a16:creationId xmlns:a16="http://schemas.microsoft.com/office/drawing/2014/main" id="{B1E71E89-7BBB-417E-BBDA-E218D1C1662F}"/>
              </a:ext>
            </a:extLst>
          </p:cNvPr>
          <p:cNvPicPr>
            <a:picLocks noChangeAspect="1"/>
          </p:cNvPicPr>
          <p:nvPr/>
        </p:nvPicPr>
        <p:blipFill>
          <a:blip r:embed="rId2"/>
          <a:stretch>
            <a:fillRect/>
          </a:stretch>
        </p:blipFill>
        <p:spPr>
          <a:xfrm>
            <a:off x="0" y="0"/>
            <a:ext cx="12192000" cy="6842760"/>
          </a:xfrm>
          <a:prstGeom prst="rect">
            <a:avLst/>
          </a:prstGeom>
        </p:spPr>
      </p:pic>
      <p:sp>
        <p:nvSpPr>
          <p:cNvPr id="3" name="Subtitle 2"/>
          <p:cNvSpPr>
            <a:spLocks noGrp="1"/>
          </p:cNvSpPr>
          <p:nvPr>
            <p:ph type="subTitle" idx="1"/>
          </p:nvPr>
        </p:nvSpPr>
        <p:spPr>
          <a:xfrm>
            <a:off x="799214" y="639459"/>
            <a:ext cx="8139038" cy="5262853"/>
          </a:xfrm>
        </p:spPr>
        <p:txBody>
          <a:bodyPr>
            <a:normAutofit/>
          </a:bodyPr>
          <a:lstStyle/>
          <a:p>
            <a:r>
              <a:rPr lang="en-GB" sz="3600" dirty="0"/>
              <a:t>Encouragement to seek…</a:t>
            </a:r>
          </a:p>
        </p:txBody>
      </p:sp>
    </p:spTree>
    <p:extLst>
      <p:ext uri="{BB962C8B-B14F-4D97-AF65-F5344CB8AC3E}">
        <p14:creationId xmlns:p14="http://schemas.microsoft.com/office/powerpoint/2010/main" val="2481502111"/>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2F2F3698D71DB40B9309D265380E61A" ma:contentTypeVersion="2" ma:contentTypeDescription="Create a new document." ma:contentTypeScope="" ma:versionID="1468fcb82bb5268525ff571f90944706">
  <xsd:schema xmlns:xsd="http://www.w3.org/2001/XMLSchema" xmlns:xs="http://www.w3.org/2001/XMLSchema" xmlns:p="http://schemas.microsoft.com/office/2006/metadata/properties" xmlns:ns2="8145bb1d-ca89-48f5-8a03-ec3f69990983" targetNamespace="http://schemas.microsoft.com/office/2006/metadata/properties" ma:root="true" ma:fieldsID="f1fa78687279a4a642475865b6c74f3f" ns2:_="">
    <xsd:import namespace="8145bb1d-ca89-48f5-8a03-ec3f69990983"/>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45bb1d-ca89-48f5-8a03-ec3f6999098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28BD12-2B25-4A19-94FD-38F884811CCE}">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8145bb1d-ca89-48f5-8a03-ec3f69990983"/>
    <ds:schemaRef ds:uri="http://www.w3.org/XML/1998/namespace"/>
    <ds:schemaRef ds:uri="http://purl.org/dc/dcmitype/"/>
  </ds:schemaRefs>
</ds:datastoreItem>
</file>

<file path=customXml/itemProps2.xml><?xml version="1.0" encoding="utf-8"?>
<ds:datastoreItem xmlns:ds="http://schemas.openxmlformats.org/officeDocument/2006/customXml" ds:itemID="{3B74D401-4E83-47CB-B225-DAB6FEF74771}">
  <ds:schemaRefs>
    <ds:schemaRef ds:uri="http://schemas.microsoft.com/sharepoint/v3/contenttype/forms"/>
  </ds:schemaRefs>
</ds:datastoreItem>
</file>

<file path=customXml/itemProps3.xml><?xml version="1.0" encoding="utf-8"?>
<ds:datastoreItem xmlns:ds="http://schemas.openxmlformats.org/officeDocument/2006/customXml" ds:itemID="{3B3FE309-720D-4C47-9B95-461FC3A5C2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45bb1d-ca89-48f5-8a03-ec3f699909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Slice</Template>
  <TotalTime>386</TotalTime>
  <Words>278</Words>
  <Application>Microsoft Office PowerPoint</Application>
  <PresentationFormat>Widescreen</PresentationFormat>
  <Paragraphs>39</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Calibri</vt:lpstr>
      <vt:lpstr>Century Gothic</vt:lpstr>
      <vt:lpstr>Times New Roman</vt:lpstr>
      <vt:lpstr>Wingdings 3</vt:lpstr>
      <vt:lpstr>Slice</vt:lpstr>
      <vt:lpstr>  south parade together Ephesians 5.18  be filled with the spirit</vt:lpstr>
      <vt:lpstr>1. Ephesians 1.18 in context</vt:lpstr>
      <vt:lpstr>PowerPoint Presentation</vt:lpstr>
      <vt:lpstr>2. The command to be filled</vt:lpstr>
      <vt:lpstr>3. The effects of being filled</vt:lpstr>
      <vt:lpstr>PowerPoint Presentation</vt:lpstr>
      <vt:lpstr>4. How to be filled</vt:lpstr>
      <vt:lpstr>PowerPoint Presentation</vt:lpstr>
      <vt:lpstr>5. encouragement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Discipleship Glory on the mountain; glory in the valley</dc:title>
  <dc:creator>Peter Morden</dc:creator>
  <cp:lastModifiedBy>Katharine Widdowson</cp:lastModifiedBy>
  <cp:revision>27</cp:revision>
  <cp:lastPrinted>2018-02-18T17:41:08Z</cp:lastPrinted>
  <dcterms:created xsi:type="dcterms:W3CDTF">2017-09-09T11:25:19Z</dcterms:created>
  <dcterms:modified xsi:type="dcterms:W3CDTF">2018-02-18T19:55:39Z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0x01010032F2F3698D71DB40B9309D265380E61A</vt:lpwstr>
  </property>
</Properties>
</file>