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64" r:id="rId5"/>
    <p:sldId id="262" r:id="rId6"/>
    <p:sldId id="261" r:id="rId7"/>
    <p:sldId id="266" r:id="rId8"/>
    <p:sldId id="263" r:id="rId9"/>
    <p:sldId id="265" r:id="rId10"/>
    <p:sldId id="268" r:id="rId11"/>
    <p:sldId id="25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0632" autoAdjust="0"/>
  </p:normalViewPr>
  <p:slideViewPr>
    <p:cSldViewPr snapToGrid="0">
      <p:cViewPr varScale="1">
        <p:scale>
          <a:sx n="46" d="100"/>
          <a:sy n="46" d="100"/>
        </p:scale>
        <p:origin x="301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EF01A-AB75-4F94-8C7A-02C5039122CE}" type="datetimeFigureOut">
              <a:rPr lang="en-GB" smtClean="0"/>
              <a:t>11/03/2018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D426A-EF5D-4493-BBC2-BE60AB3ED648}" type="slidenum">
              <a:rPr lang="en-GB" smtClean="0"/>
              <a:t>‹#›</a:t>
            </a:fld>
            <a:endParaRPr lang="en-GB"/>
          </a:p>
        </p:txBody>
      </p:sp>
    </p:spTree>
    <p:extLst>
      <p:ext uri="{BB962C8B-B14F-4D97-AF65-F5344CB8AC3E}">
        <p14:creationId xmlns:p14="http://schemas.microsoft.com/office/powerpoint/2010/main" val="1435586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morning we begin a new minis series entitled Focus on Christ.</a:t>
            </a:r>
          </a:p>
          <a:p>
            <a:r>
              <a:rPr lang="en-GB" dirty="0"/>
              <a:t>3 voices from 3 continents to inspire us.</a:t>
            </a:r>
          </a:p>
          <a:p>
            <a:endParaRPr lang="en-GB" dirty="0"/>
          </a:p>
          <a:p>
            <a:r>
              <a:rPr lang="en-GB" dirty="0"/>
              <a:t>Professor John </a:t>
            </a:r>
            <a:r>
              <a:rPr lang="en-GB" dirty="0" err="1"/>
              <a:t>Mbiti</a:t>
            </a:r>
            <a:r>
              <a:rPr lang="en-GB" dirty="0"/>
              <a:t> of Kenya : 'The uniqueness of Christianity is in Jesus Christ’. </a:t>
            </a:r>
          </a:p>
          <a:p>
            <a:r>
              <a:rPr lang="en-GB" dirty="0"/>
              <a:t>Sadhu </a:t>
            </a:r>
            <a:r>
              <a:rPr lang="en-GB" dirty="0" err="1"/>
              <a:t>Sundar</a:t>
            </a:r>
            <a:r>
              <a:rPr lang="en-GB" dirty="0"/>
              <a:t> Singh, who was born into an Indian Sikh family but after his conversion became an itinerant Christian Sadhu, or teacher. He was once asked by a professor of comparative what he had found in Christianity which he had not found in his old religion. 'I have Christ,' he replied. 'Yes, I know,' said the professor, 'but what particular principle or doctrine have you found that you did not have before?' 'The particular thing I have found,' he replied, 'is Christ.’ </a:t>
            </a:r>
          </a:p>
          <a:p>
            <a:endParaRPr lang="en-GB" dirty="0"/>
          </a:p>
          <a:p>
            <a:r>
              <a:rPr lang="en-GB" dirty="0"/>
              <a:t>C.H. Spurgeon: ‘I would propose that the subject of Ministry in this house…shall be the person of Jesus Christ… If I am asked what is my creed, I reply, “It is Jesus Christ… who is the sum and substance of the Gospel, who is in Himself all theology, the incarnation of every precious truth, the all-glorious personal embodiment of the way, the truth, and the life.’</a:t>
            </a:r>
          </a:p>
          <a:p>
            <a:endParaRPr lang="en-GB" dirty="0"/>
          </a:p>
          <a:p>
            <a:r>
              <a:rPr lang="en-GB" dirty="0"/>
              <a:t>3 voices, 3 different continents, 3 different ears. But one focus. Jesus Christ. </a:t>
            </a:r>
          </a:p>
          <a:p>
            <a:endParaRPr lang="en-GB" dirty="0"/>
          </a:p>
          <a:p>
            <a:endParaRPr lang="en-GB" dirty="0"/>
          </a:p>
        </p:txBody>
      </p:sp>
      <p:sp>
        <p:nvSpPr>
          <p:cNvPr id="4" name="Slide Number Placeholder 3"/>
          <p:cNvSpPr>
            <a:spLocks noGrp="1"/>
          </p:cNvSpPr>
          <p:nvPr>
            <p:ph type="sldNum" sz="quarter" idx="10"/>
          </p:nvPr>
        </p:nvSpPr>
        <p:spPr/>
        <p:txBody>
          <a:bodyPr/>
          <a:lstStyle/>
          <a:p>
            <a:fld id="{892D426A-EF5D-4493-BBC2-BE60AB3ED648}" type="slidenum">
              <a:rPr lang="en-GB" smtClean="0"/>
              <a:t>1</a:t>
            </a:fld>
            <a:endParaRPr lang="en-GB"/>
          </a:p>
        </p:txBody>
      </p:sp>
    </p:spTree>
    <p:extLst>
      <p:ext uri="{BB962C8B-B14F-4D97-AF65-F5344CB8AC3E}">
        <p14:creationId xmlns:p14="http://schemas.microsoft.com/office/powerpoint/2010/main" val="563971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the series</a:t>
            </a:r>
          </a:p>
          <a:p>
            <a:endParaRPr lang="en-GB" dirty="0"/>
          </a:p>
          <a:p>
            <a:r>
              <a:rPr lang="en-GB" dirty="0"/>
              <a:t>Jesus the Good Shepherd  (John 10)</a:t>
            </a:r>
          </a:p>
          <a:p>
            <a:r>
              <a:rPr lang="en-GB" dirty="0"/>
              <a:t>Jesus the Resurrection and the Life (John 11)</a:t>
            </a:r>
          </a:p>
          <a:p>
            <a:r>
              <a:rPr lang="en-GB" dirty="0"/>
              <a:t>Jesus the Coming King (John 12)</a:t>
            </a:r>
          </a:p>
          <a:p>
            <a:r>
              <a:rPr lang="en-GB" dirty="0"/>
              <a:t>Jesus the Crucified God (Good Friday)</a:t>
            </a:r>
          </a:p>
          <a:p>
            <a:r>
              <a:rPr lang="en-GB" dirty="0"/>
              <a:t>Jesus the Risen Lord (John 20) </a:t>
            </a:r>
          </a:p>
        </p:txBody>
      </p:sp>
      <p:sp>
        <p:nvSpPr>
          <p:cNvPr id="4" name="Slide Number Placeholder 3"/>
          <p:cNvSpPr>
            <a:spLocks noGrp="1"/>
          </p:cNvSpPr>
          <p:nvPr>
            <p:ph type="sldNum" sz="quarter" idx="10"/>
          </p:nvPr>
        </p:nvSpPr>
        <p:spPr/>
        <p:txBody>
          <a:bodyPr/>
          <a:lstStyle/>
          <a:p>
            <a:fld id="{892D426A-EF5D-4493-BBC2-BE60AB3ED648}" type="slidenum">
              <a:rPr lang="en-GB" smtClean="0"/>
              <a:t>2</a:t>
            </a:fld>
            <a:endParaRPr lang="en-GB"/>
          </a:p>
        </p:txBody>
      </p:sp>
    </p:spTree>
    <p:extLst>
      <p:ext uri="{BB962C8B-B14F-4D97-AF65-F5344CB8AC3E}">
        <p14:creationId xmlns:p14="http://schemas.microsoft.com/office/powerpoint/2010/main" val="295410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three questions of our verses…</a:t>
            </a:r>
          </a:p>
          <a:p>
            <a:endParaRPr lang="en-GB" dirty="0"/>
          </a:p>
          <a:p>
            <a:r>
              <a:rPr lang="en-GB" dirty="0"/>
              <a:t>Who is Jesus? He is Lord and God. </a:t>
            </a:r>
          </a:p>
          <a:p>
            <a:endParaRPr lang="en-GB" dirty="0"/>
          </a:p>
          <a:p>
            <a:r>
              <a:rPr lang="en-GB" dirty="0"/>
              <a:t>Psalm 23. The Lord is my shepherd. This is a title which is given to God</a:t>
            </a:r>
          </a:p>
          <a:p>
            <a:r>
              <a:rPr lang="en-GB" dirty="0"/>
              <a:t>John 10.11 and 14. Jesus says I am the good shepherd </a:t>
            </a:r>
          </a:p>
          <a:p>
            <a:endParaRPr lang="en-GB" dirty="0"/>
          </a:p>
          <a:p>
            <a:r>
              <a:rPr lang="en-GB" dirty="0"/>
              <a:t>Jesus takes a title, the shepherd of his people, that was ascribed to God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92D426A-EF5D-4493-BBC2-BE60AB3ED648}" type="slidenum">
              <a:rPr lang="en-GB" smtClean="0"/>
              <a:t>3</a:t>
            </a:fld>
            <a:endParaRPr lang="en-GB"/>
          </a:p>
        </p:txBody>
      </p:sp>
    </p:spTree>
    <p:extLst>
      <p:ext uri="{BB962C8B-B14F-4D97-AF65-F5344CB8AC3E}">
        <p14:creationId xmlns:p14="http://schemas.microsoft.com/office/powerpoint/2010/main" val="381603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John 10.11 and 14. Jesus says I am the good shepherd </a:t>
            </a:r>
          </a:p>
          <a:p>
            <a:r>
              <a:rPr lang="en-GB" dirty="0"/>
              <a:t>Exodus 3.13-14 </a:t>
            </a:r>
          </a:p>
          <a:p>
            <a:r>
              <a:rPr lang="en-GB" b="1" dirty="0"/>
              <a:t>Moses said to God, “Suppose I go to the Israelites and say to them, ‘The God of your fathers has sent me to you,’ and they ask me, ‘What is his name?’ Then what shall I tell them?” God said to Moses, “I am who I am. This is what you are to say to the Israelites: ‘I am has sent me to you.’ ”</a:t>
            </a:r>
          </a:p>
          <a:p>
            <a:endParaRPr lang="en-GB" dirty="0"/>
          </a:p>
          <a:p>
            <a:r>
              <a:rPr lang="en-GB" dirty="0"/>
              <a:t>I am became the special name for God. Here Jesus uses it and applies it suggestively to himself, as he does elsewhere in the gospels. And here in v7, ‘I am the door’. </a:t>
            </a:r>
          </a:p>
          <a:p>
            <a:endParaRPr lang="en-GB" dirty="0"/>
          </a:p>
          <a:p>
            <a:r>
              <a:rPr lang="en-GB" dirty="0"/>
              <a:t>Explicit in 10.30 ‘I and the Father are one’. The people who were present knew exactly what he was saying. The people pick up stones to stone him for blasphemy.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892D426A-EF5D-4493-BBC2-BE60AB3ED648}" type="slidenum">
              <a:rPr lang="en-GB" smtClean="0"/>
              <a:t>4</a:t>
            </a:fld>
            <a:endParaRPr lang="en-GB"/>
          </a:p>
        </p:txBody>
      </p:sp>
    </p:spTree>
    <p:extLst>
      <p:ext uri="{BB962C8B-B14F-4D97-AF65-F5344CB8AC3E}">
        <p14:creationId xmlns:p14="http://schemas.microsoft.com/office/powerpoint/2010/main" val="4226010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 Lewis – Lord, liar or lunatic / mad, bad or God </a:t>
            </a:r>
          </a:p>
          <a:p>
            <a:endParaRPr lang="en-GB" b="1" dirty="0"/>
          </a:p>
          <a:p>
            <a:r>
              <a:rPr lang="en-GB" b="1" dirty="0"/>
              <a:t>Lewis talks about those who say he is a good moral teacher, but don’t accept his claim to be God. </a:t>
            </a:r>
          </a:p>
          <a:p>
            <a:r>
              <a:rPr lang="en-GB" b="1" dirty="0"/>
              <a:t>‘That is the one thing we must not say. A man who was merely a man and said the sort of things Jesus said would not be a great moral teacher. He would either be a lunatic — on the level with the man who says he is a poached egg — or else he would be the Devil of Hell. You must make your choice. Either this man was, and is, the Son of God, or else a madman or something worse. You can shut him up for a fool, you can spit at him and kill him as a demon or you can fall at his feet and call him Lord and God, but let us not come with any patronizing nonsense about his being a great human teacher. He has not left that open to us. He did not intend to.” </a:t>
            </a:r>
          </a:p>
          <a:p>
            <a:r>
              <a:rPr lang="en-GB" dirty="0"/>
              <a:t>― C.S. Lewis, Mere Christianity</a:t>
            </a:r>
          </a:p>
          <a:p>
            <a:endParaRPr lang="en-GB" dirty="0"/>
          </a:p>
          <a:p>
            <a:r>
              <a:rPr lang="en-GB" dirty="0"/>
              <a:t>10.7-8 the exclusivity of this: outrageous</a:t>
            </a:r>
          </a:p>
          <a:p>
            <a:r>
              <a:rPr lang="en-GB" dirty="0"/>
              <a:t>10.30 ‘I and the Father are one’: outrageous </a:t>
            </a:r>
          </a:p>
          <a:p>
            <a:endParaRPr lang="en-GB" dirty="0"/>
          </a:p>
          <a:p>
            <a:r>
              <a:rPr lang="en-GB" dirty="0"/>
              <a:t>Who is Jesus? He is Lord and God. </a:t>
            </a:r>
          </a:p>
          <a:p>
            <a:endParaRPr lang="en-GB" dirty="0"/>
          </a:p>
        </p:txBody>
      </p:sp>
      <p:sp>
        <p:nvSpPr>
          <p:cNvPr id="4" name="Slide Number Placeholder 3"/>
          <p:cNvSpPr>
            <a:spLocks noGrp="1"/>
          </p:cNvSpPr>
          <p:nvPr>
            <p:ph type="sldNum" sz="quarter" idx="10"/>
          </p:nvPr>
        </p:nvSpPr>
        <p:spPr/>
        <p:txBody>
          <a:bodyPr/>
          <a:lstStyle/>
          <a:p>
            <a:fld id="{892D426A-EF5D-4493-BBC2-BE60AB3ED648}" type="slidenum">
              <a:rPr lang="en-GB" smtClean="0"/>
              <a:t>5</a:t>
            </a:fld>
            <a:endParaRPr lang="en-GB"/>
          </a:p>
        </p:txBody>
      </p:sp>
    </p:spTree>
    <p:extLst>
      <p:ext uri="{BB962C8B-B14F-4D97-AF65-F5344CB8AC3E}">
        <p14:creationId xmlns:p14="http://schemas.microsoft.com/office/powerpoint/2010/main" val="59290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question…</a:t>
            </a:r>
          </a:p>
          <a:p>
            <a:endParaRPr lang="en-GB" dirty="0"/>
          </a:p>
          <a:p>
            <a:r>
              <a:rPr lang="en-GB" dirty="0"/>
              <a:t>v11 I am the good shepherd; the good shepherd lays down his life for the sheep. </a:t>
            </a:r>
          </a:p>
          <a:p>
            <a:endParaRPr lang="en-GB" dirty="0"/>
          </a:p>
          <a:p>
            <a:r>
              <a:rPr lang="en-GB" dirty="0"/>
              <a:t>We think about the cross. It seems a tragedy. But it’s a deeply purposeful death. </a:t>
            </a:r>
          </a:p>
          <a:p>
            <a:endParaRPr lang="en-GB" dirty="0"/>
          </a:p>
          <a:p>
            <a:r>
              <a:rPr lang="en-GB" dirty="0"/>
              <a:t>Jesus died for the sins of those who put him on the cross, and for our sin. </a:t>
            </a:r>
          </a:p>
          <a:p>
            <a:endParaRPr lang="en-GB" dirty="0"/>
          </a:p>
          <a:p>
            <a:r>
              <a:rPr lang="en-GB" dirty="0"/>
              <a:t>We receive this by faith</a:t>
            </a:r>
          </a:p>
          <a:p>
            <a:r>
              <a:rPr lang="en-GB" dirty="0"/>
              <a:t>v16 – jesus continues to search and continues to call. </a:t>
            </a:r>
          </a:p>
          <a:p>
            <a:endParaRPr lang="en-GB" dirty="0"/>
          </a:p>
          <a:p>
            <a:r>
              <a:rPr lang="en-GB" b="1" dirty="0"/>
              <a:t>I know the Psalm, but he knows the shepherd </a:t>
            </a:r>
          </a:p>
          <a:p>
            <a:endParaRPr lang="en-GB" dirty="0"/>
          </a:p>
        </p:txBody>
      </p:sp>
      <p:sp>
        <p:nvSpPr>
          <p:cNvPr id="4" name="Slide Number Placeholder 3"/>
          <p:cNvSpPr>
            <a:spLocks noGrp="1"/>
          </p:cNvSpPr>
          <p:nvPr>
            <p:ph type="sldNum" sz="quarter" idx="10"/>
          </p:nvPr>
        </p:nvSpPr>
        <p:spPr/>
        <p:txBody>
          <a:bodyPr/>
          <a:lstStyle/>
          <a:p>
            <a:fld id="{892D426A-EF5D-4493-BBC2-BE60AB3ED648}" type="slidenum">
              <a:rPr lang="en-GB" smtClean="0"/>
              <a:t>6</a:t>
            </a:fld>
            <a:endParaRPr lang="en-GB"/>
          </a:p>
        </p:txBody>
      </p:sp>
    </p:spTree>
    <p:extLst>
      <p:ext uri="{BB962C8B-B14F-4D97-AF65-F5344CB8AC3E}">
        <p14:creationId xmlns:p14="http://schemas.microsoft.com/office/powerpoint/2010/main" val="372940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Psalm 23. He leads me beside green pastures; 10.9 – we will be saved and find pasture </a:t>
            </a:r>
          </a:p>
          <a:p>
            <a:endParaRPr lang="en-GB" dirty="0"/>
          </a:p>
          <a:p>
            <a:r>
              <a:rPr lang="en-GB" dirty="0"/>
              <a:t>Contrast with the hired hand. We run after other things. We make idols out of drink and sex and power and money. Mudpies in the slums rather than a holiday by the sea. (from the weight of glory) </a:t>
            </a:r>
          </a:p>
          <a:p>
            <a:r>
              <a:rPr lang="en-GB" dirty="0"/>
              <a:t>We go with the hired hand rather than the shepherd. </a:t>
            </a:r>
          </a:p>
          <a:p>
            <a:endParaRPr lang="en-GB" dirty="0"/>
          </a:p>
          <a:p>
            <a:r>
              <a:rPr lang="en-GB" dirty="0"/>
              <a:t>That lifelong following. Jesus calls us back. </a:t>
            </a:r>
          </a:p>
        </p:txBody>
      </p:sp>
      <p:sp>
        <p:nvSpPr>
          <p:cNvPr id="4" name="Slide Number Placeholder 3"/>
          <p:cNvSpPr>
            <a:spLocks noGrp="1"/>
          </p:cNvSpPr>
          <p:nvPr>
            <p:ph type="sldNum" sz="quarter" idx="10"/>
          </p:nvPr>
        </p:nvSpPr>
        <p:spPr/>
        <p:txBody>
          <a:bodyPr/>
          <a:lstStyle/>
          <a:p>
            <a:fld id="{892D426A-EF5D-4493-BBC2-BE60AB3ED648}" type="slidenum">
              <a:rPr lang="en-GB" smtClean="0"/>
              <a:t>7</a:t>
            </a:fld>
            <a:endParaRPr lang="en-GB"/>
          </a:p>
        </p:txBody>
      </p:sp>
    </p:spTree>
    <p:extLst>
      <p:ext uri="{BB962C8B-B14F-4D97-AF65-F5344CB8AC3E}">
        <p14:creationId xmlns:p14="http://schemas.microsoft.com/office/powerpoint/2010/main" val="110224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leads us…</a:t>
            </a:r>
          </a:p>
          <a:p>
            <a:r>
              <a:rPr lang="en-GB" dirty="0"/>
              <a:t>Green pastures and quiet waters (v2). </a:t>
            </a:r>
          </a:p>
          <a:p>
            <a:endParaRPr lang="en-GB" dirty="0"/>
          </a:p>
          <a:p>
            <a:r>
              <a:rPr lang="en-GB" dirty="0"/>
              <a:t>Paths of righteousness (v3)</a:t>
            </a:r>
          </a:p>
          <a:p>
            <a:r>
              <a:rPr lang="en-GB" dirty="0"/>
              <a:t>Righteousness of God is conferred on us. But he always leads us forward in holiness. His grace is transforming grace. He takes me just as I am, but he doesn’t leave me just as I am. </a:t>
            </a:r>
          </a:p>
          <a:p>
            <a:endParaRPr lang="en-GB" dirty="0"/>
          </a:p>
          <a:p>
            <a:r>
              <a:rPr lang="en-GB" dirty="0"/>
              <a:t>Through the darkest valley (v4). He is with us in those times. </a:t>
            </a:r>
          </a:p>
          <a:p>
            <a:endParaRPr lang="en-GB" dirty="0"/>
          </a:p>
          <a:p>
            <a:r>
              <a:rPr lang="en-GB" dirty="0"/>
              <a:t>Into a sure and certain future (vv5-6). </a:t>
            </a:r>
          </a:p>
          <a:p>
            <a:endParaRPr lang="en-GB" dirty="0"/>
          </a:p>
        </p:txBody>
      </p:sp>
      <p:sp>
        <p:nvSpPr>
          <p:cNvPr id="4" name="Slide Number Placeholder 3"/>
          <p:cNvSpPr>
            <a:spLocks noGrp="1"/>
          </p:cNvSpPr>
          <p:nvPr>
            <p:ph type="sldNum" sz="quarter" idx="10"/>
          </p:nvPr>
        </p:nvSpPr>
        <p:spPr/>
        <p:txBody>
          <a:bodyPr/>
          <a:lstStyle/>
          <a:p>
            <a:fld id="{892D426A-EF5D-4493-BBC2-BE60AB3ED648}" type="slidenum">
              <a:rPr lang="en-GB" smtClean="0"/>
              <a:t>8</a:t>
            </a:fld>
            <a:endParaRPr lang="en-GB"/>
          </a:p>
        </p:txBody>
      </p:sp>
    </p:spTree>
    <p:extLst>
      <p:ext uri="{BB962C8B-B14F-4D97-AF65-F5344CB8AC3E}">
        <p14:creationId xmlns:p14="http://schemas.microsoft.com/office/powerpoint/2010/main" val="320918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3/9/2018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8704-832E-4EF4-AC35-B73D67656931}"/>
              </a:ext>
            </a:extLst>
          </p:cNvPr>
          <p:cNvSpPr>
            <a:spLocks noGrp="1"/>
          </p:cNvSpPr>
          <p:nvPr>
            <p:ph type="title"/>
          </p:nvPr>
        </p:nvSpPr>
        <p:spPr>
          <a:xfrm>
            <a:off x="684212" y="402759"/>
            <a:ext cx="8534400" cy="1507067"/>
          </a:xfrm>
        </p:spPr>
        <p:txBody>
          <a:bodyPr/>
          <a:lstStyle/>
          <a:p>
            <a:r>
              <a:rPr lang="en-GB" b="1" dirty="0"/>
              <a:t>Focus on Christ</a:t>
            </a:r>
          </a:p>
        </p:txBody>
      </p:sp>
      <p:sp>
        <p:nvSpPr>
          <p:cNvPr id="3" name="Content Placeholder 2">
            <a:extLst>
              <a:ext uri="{FF2B5EF4-FFF2-40B4-BE49-F238E27FC236}">
                <a16:creationId xmlns:a16="http://schemas.microsoft.com/office/drawing/2014/main" id="{1A77F64B-D24D-446E-BB65-69C8AFD6E117}"/>
              </a:ext>
            </a:extLst>
          </p:cNvPr>
          <p:cNvSpPr>
            <a:spLocks noGrp="1"/>
          </p:cNvSpPr>
          <p:nvPr>
            <p:ph idx="1"/>
          </p:nvPr>
        </p:nvSpPr>
        <p:spPr>
          <a:xfrm>
            <a:off x="684212" y="1909826"/>
            <a:ext cx="5834034" cy="3598876"/>
          </a:xfrm>
        </p:spPr>
        <p:txBody>
          <a:bodyPr>
            <a:noAutofit/>
          </a:bodyPr>
          <a:lstStyle/>
          <a:p>
            <a:pPr marL="0" lvl="0" indent="0">
              <a:buClr>
                <a:prstClr val="white"/>
              </a:buClr>
              <a:buNone/>
            </a:pPr>
            <a:r>
              <a:rPr lang="en-GB" sz="3200" b="1" dirty="0">
                <a:solidFill>
                  <a:schemeClr val="bg2">
                    <a:lumMod val="50000"/>
                  </a:schemeClr>
                </a:solidFill>
              </a:rPr>
              <a:t>Three voices…</a:t>
            </a:r>
          </a:p>
          <a:p>
            <a:pPr marL="0" lvl="0" indent="0">
              <a:buClr>
                <a:prstClr val="white"/>
              </a:buClr>
              <a:buNone/>
            </a:pPr>
            <a:r>
              <a:rPr lang="en-GB" sz="3200" b="1" dirty="0">
                <a:solidFill>
                  <a:schemeClr val="bg2">
                    <a:lumMod val="50000"/>
                  </a:schemeClr>
                </a:solidFill>
                <a:ea typeface="Calibri" panose="020F0502020204030204" pitchFamily="34" charset="0"/>
                <a:cs typeface="Times New Roman" panose="02020603050405020304" pitchFamily="18" charset="0"/>
              </a:rPr>
              <a:t>'The uniqueness of Christianity is in Jesus Christ'</a:t>
            </a:r>
            <a:endParaRPr lang="en-GB" sz="3200" b="1" dirty="0">
              <a:solidFill>
                <a:schemeClr val="bg2">
                  <a:lumMod val="50000"/>
                </a:schemeClr>
              </a:solidFill>
            </a:endParaRPr>
          </a:p>
          <a:p>
            <a:pPr marL="0" indent="0">
              <a:buNone/>
            </a:pPr>
            <a:r>
              <a:rPr lang="en-GB" sz="3200" b="1" dirty="0">
                <a:solidFill>
                  <a:schemeClr val="bg2">
                    <a:lumMod val="50000"/>
                  </a:schemeClr>
                </a:solidFill>
              </a:rPr>
              <a:t>The difference I have found is Jesus Christ…’</a:t>
            </a:r>
          </a:p>
          <a:p>
            <a:pPr marL="0" lvl="0" indent="0">
              <a:buClr>
                <a:prstClr val="white"/>
              </a:buClr>
              <a:buNone/>
            </a:pPr>
            <a:r>
              <a:rPr lang="en-GB" sz="3200" b="1" dirty="0">
                <a:solidFill>
                  <a:srgbClr val="146194">
                    <a:lumMod val="50000"/>
                  </a:srgbClr>
                </a:solidFill>
              </a:rPr>
              <a:t>‘Jesus Christ is the sum and substance of theology’</a:t>
            </a:r>
          </a:p>
          <a:p>
            <a:pPr marL="0" indent="0">
              <a:buNone/>
            </a:pPr>
            <a:endParaRPr lang="en-GB" sz="3200" b="1" dirty="0">
              <a:solidFill>
                <a:schemeClr val="bg2">
                  <a:lumMod val="50000"/>
                </a:schemeClr>
              </a:solidFill>
            </a:endParaRPr>
          </a:p>
        </p:txBody>
      </p:sp>
      <p:pic>
        <p:nvPicPr>
          <p:cNvPr id="4" name="Picture 3">
            <a:extLst>
              <a:ext uri="{FF2B5EF4-FFF2-40B4-BE49-F238E27FC236}">
                <a16:creationId xmlns:a16="http://schemas.microsoft.com/office/drawing/2014/main" id="{CB4B2966-38E4-4F8A-AA8A-5DB83D99B228}"/>
              </a:ext>
            </a:extLst>
          </p:cNvPr>
          <p:cNvPicPr>
            <a:picLocks noChangeAspect="1"/>
          </p:cNvPicPr>
          <p:nvPr/>
        </p:nvPicPr>
        <p:blipFill>
          <a:blip r:embed="rId3"/>
          <a:stretch>
            <a:fillRect/>
          </a:stretch>
        </p:blipFill>
        <p:spPr>
          <a:xfrm>
            <a:off x="6835355" y="402759"/>
            <a:ext cx="5047926" cy="3804234"/>
          </a:xfrm>
          <a:prstGeom prst="rect">
            <a:avLst/>
          </a:prstGeom>
        </p:spPr>
      </p:pic>
    </p:spTree>
    <p:extLst>
      <p:ext uri="{BB962C8B-B14F-4D97-AF65-F5344CB8AC3E}">
        <p14:creationId xmlns:p14="http://schemas.microsoft.com/office/powerpoint/2010/main" val="222885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8"/>
            <a:ext cx="8001000" cy="1184302"/>
          </a:xfrm>
        </p:spPr>
        <p:txBody>
          <a:bodyPr>
            <a:normAutofit fontScale="90000"/>
          </a:bodyPr>
          <a:lstStyle/>
          <a:p>
            <a:br>
              <a:rPr lang="en-GB" dirty="0"/>
            </a:br>
            <a:br>
              <a:rPr lang="en-GB" dirty="0"/>
            </a:br>
            <a:r>
              <a:rPr lang="en-GB" b="1" dirty="0"/>
              <a:t>focus on Christ </a:t>
            </a:r>
            <a:br>
              <a:rPr lang="en-GB" b="1" dirty="0"/>
            </a:br>
            <a:endParaRPr lang="en-GB" b="1" dirty="0"/>
          </a:p>
        </p:txBody>
      </p:sp>
      <p:sp>
        <p:nvSpPr>
          <p:cNvPr id="3" name="Subtitle 2"/>
          <p:cNvSpPr>
            <a:spLocks noGrp="1"/>
          </p:cNvSpPr>
          <p:nvPr>
            <p:ph type="subTitle" idx="1"/>
          </p:nvPr>
        </p:nvSpPr>
        <p:spPr>
          <a:xfrm>
            <a:off x="750381" y="3535654"/>
            <a:ext cx="10418361" cy="1873075"/>
          </a:xfrm>
        </p:spPr>
        <p:txBody>
          <a:bodyPr>
            <a:noAutofit/>
          </a:bodyPr>
          <a:lstStyle/>
          <a:p>
            <a:pPr marL="457200" indent="-457200">
              <a:buFont typeface="Arial" panose="020B0604020202020204" pitchFamily="34" charset="0"/>
              <a:buChar char="•"/>
            </a:pPr>
            <a:r>
              <a:rPr lang="en-GB" sz="3200" b="1" dirty="0">
                <a:solidFill>
                  <a:schemeClr val="tx1"/>
                </a:solidFill>
              </a:rPr>
              <a:t>Jesus the Good Shepherd  (John 10)</a:t>
            </a:r>
          </a:p>
          <a:p>
            <a:pPr marL="457200" indent="-457200">
              <a:buFont typeface="Arial" panose="020B0604020202020204" pitchFamily="34" charset="0"/>
              <a:buChar char="•"/>
            </a:pPr>
            <a:r>
              <a:rPr lang="en-GB" sz="3200" b="1" dirty="0">
                <a:solidFill>
                  <a:schemeClr val="tx1"/>
                </a:solidFill>
              </a:rPr>
              <a:t>Jesus the Resurrection and the Life (John 11)</a:t>
            </a:r>
          </a:p>
          <a:p>
            <a:pPr marL="457200" indent="-457200">
              <a:buFont typeface="Arial" panose="020B0604020202020204" pitchFamily="34" charset="0"/>
              <a:buChar char="•"/>
            </a:pPr>
            <a:r>
              <a:rPr lang="en-GB" sz="3200" b="1" dirty="0">
                <a:solidFill>
                  <a:schemeClr val="tx1"/>
                </a:solidFill>
              </a:rPr>
              <a:t>Jesus the Coming King (John 12)</a:t>
            </a:r>
          </a:p>
          <a:p>
            <a:pPr marL="457200" indent="-457200">
              <a:buFont typeface="Arial" panose="020B0604020202020204" pitchFamily="34" charset="0"/>
              <a:buChar char="•"/>
            </a:pPr>
            <a:r>
              <a:rPr lang="en-GB" sz="3200" b="1" dirty="0">
                <a:solidFill>
                  <a:schemeClr val="tx1"/>
                </a:solidFill>
              </a:rPr>
              <a:t>Jesus the Crucified God (Good Friday)</a:t>
            </a:r>
          </a:p>
          <a:p>
            <a:pPr marL="457200" indent="-457200">
              <a:buFont typeface="Arial" panose="020B0604020202020204" pitchFamily="34" charset="0"/>
              <a:buChar char="•"/>
            </a:pPr>
            <a:r>
              <a:rPr lang="en-GB" sz="3200" b="1" dirty="0">
                <a:solidFill>
                  <a:schemeClr val="tx1"/>
                </a:solidFill>
              </a:rPr>
              <a:t>Jesus the Risen Lord (John 20) (Easter Sunday)</a:t>
            </a:r>
          </a:p>
        </p:txBody>
      </p:sp>
      <p:pic>
        <p:nvPicPr>
          <p:cNvPr id="8" name="Picture 7">
            <a:extLst>
              <a:ext uri="{FF2B5EF4-FFF2-40B4-BE49-F238E27FC236}">
                <a16:creationId xmlns:a16="http://schemas.microsoft.com/office/drawing/2014/main" id="{87AA18C4-D131-442E-B01A-F8A9FE2F1F6A}"/>
              </a:ext>
            </a:extLst>
          </p:cNvPr>
          <p:cNvPicPr>
            <a:picLocks noChangeAspect="1"/>
          </p:cNvPicPr>
          <p:nvPr/>
        </p:nvPicPr>
        <p:blipFill>
          <a:blip r:embed="rId3"/>
          <a:stretch>
            <a:fillRect/>
          </a:stretch>
        </p:blipFill>
        <p:spPr>
          <a:xfrm>
            <a:off x="750381" y="895967"/>
            <a:ext cx="8059575" cy="2518617"/>
          </a:xfrm>
          <a:prstGeom prst="rect">
            <a:avLst/>
          </a:prstGeom>
        </p:spPr>
      </p:pic>
    </p:spTree>
    <p:extLst>
      <p:ext uri="{BB962C8B-B14F-4D97-AF65-F5344CB8AC3E}">
        <p14:creationId xmlns:p14="http://schemas.microsoft.com/office/powerpoint/2010/main" val="273140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675F33-98AF-4B83-A3BB-0780A23145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737CBB1-C399-4FF1-8359-EFAE0D34CF99}"/>
              </a:ext>
            </a:extLst>
          </p:cNvPr>
          <p:cNvPicPr>
            <a:picLocks noChangeAspect="1"/>
          </p:cNvPicPr>
          <p:nvPr/>
        </p:nvPicPr>
        <p:blipFill rotWithShape="1">
          <a:blip r:embed="rId3">
            <a:alphaModFix amt="25000"/>
            <a:extLst/>
          </a:blip>
          <a:srcRect/>
          <a:stretch/>
        </p:blipFill>
        <p:spPr>
          <a:xfrm>
            <a:off x="20" y="10"/>
            <a:ext cx="12191980" cy="6857990"/>
          </a:xfrm>
          <a:prstGeom prst="rect">
            <a:avLst/>
          </a:prstGeom>
        </p:spPr>
      </p:pic>
      <p:grpSp>
        <p:nvGrpSpPr>
          <p:cNvPr id="13" name="Group 12">
            <a:extLst>
              <a:ext uri="{FF2B5EF4-FFF2-40B4-BE49-F238E27FC236}">
                <a16:creationId xmlns:a16="http://schemas.microsoft.com/office/drawing/2014/main" id="{EA75029C-64B9-41D0-9540-75846D4B04A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4" name="Straight Connector 13">
              <a:extLst>
                <a:ext uri="{FF2B5EF4-FFF2-40B4-BE49-F238E27FC236}">
                  <a16:creationId xmlns:a16="http://schemas.microsoft.com/office/drawing/2014/main" id="{4AF6B07A-A0CD-4593-B501-E1D50968C78F}"/>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1C2E537-D046-43E9-B78A-8D770E4C0FAA}"/>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F1ED42C-32AB-4AA5-B9D5-2ADF552B0379}"/>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2B69715-83DD-4F53-8564-D95D5D238DA8}"/>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BC2EBE-B4C1-42F9-9914-0F430C0600A7}"/>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85019" y="2155559"/>
            <a:ext cx="8882369" cy="788438"/>
          </a:xfrm>
        </p:spPr>
        <p:txBody>
          <a:bodyPr>
            <a:normAutofit fontScale="90000"/>
          </a:bodyPr>
          <a:lstStyle/>
          <a:p>
            <a:br>
              <a:rPr lang="en-GB" dirty="0"/>
            </a:br>
            <a:br>
              <a:rPr lang="en-GB" dirty="0"/>
            </a:br>
            <a:r>
              <a:rPr lang="en-GB" b="1" dirty="0"/>
              <a:t>Psalm 23; john 10</a:t>
            </a:r>
            <a:br>
              <a:rPr lang="en-GB" b="1" dirty="0"/>
            </a:br>
            <a:r>
              <a:rPr lang="en-GB" b="1" dirty="0">
                <a:solidFill>
                  <a:prstClr val="white"/>
                </a:solidFill>
              </a:rPr>
              <a:t>jesus the good shepherd</a:t>
            </a:r>
            <a:br>
              <a:rPr lang="en-GB" b="1" dirty="0">
                <a:solidFill>
                  <a:prstClr val="white"/>
                </a:solidFill>
              </a:rPr>
            </a:br>
            <a:br>
              <a:rPr lang="en-GB" b="1" dirty="0">
                <a:solidFill>
                  <a:prstClr val="white"/>
                </a:solidFill>
              </a:rPr>
            </a:br>
            <a:r>
              <a:rPr lang="en-GB" b="1" dirty="0">
                <a:solidFill>
                  <a:prstClr val="white"/>
                </a:solidFill>
              </a:rPr>
              <a:t>who is jesus? Lord and god</a:t>
            </a:r>
            <a:endParaRPr lang="en-GB" b="1" dirty="0"/>
          </a:p>
        </p:txBody>
      </p:sp>
      <p:sp>
        <p:nvSpPr>
          <p:cNvPr id="3" name="Subtitle 2"/>
          <p:cNvSpPr>
            <a:spLocks noGrp="1"/>
          </p:cNvSpPr>
          <p:nvPr>
            <p:ph type="subTitle" idx="1"/>
          </p:nvPr>
        </p:nvSpPr>
        <p:spPr>
          <a:xfrm>
            <a:off x="785019" y="3146159"/>
            <a:ext cx="6400800" cy="1947333"/>
          </a:xfrm>
        </p:spPr>
        <p:txBody>
          <a:bodyPr>
            <a:noAutofit/>
          </a:bodyPr>
          <a:lstStyle/>
          <a:p>
            <a:r>
              <a:rPr lang="en-GB" sz="3200" b="1" dirty="0">
                <a:solidFill>
                  <a:schemeClr val="tx1"/>
                </a:solidFill>
              </a:rPr>
              <a:t>Psalm 23. The Lord is my shepherd. This is a title which is given to God. </a:t>
            </a:r>
          </a:p>
          <a:p>
            <a:r>
              <a:rPr lang="en-GB" sz="3200" b="1" dirty="0">
                <a:solidFill>
                  <a:schemeClr val="tx1"/>
                </a:solidFill>
              </a:rPr>
              <a:t>John 10.11 and 14. Jesus says I am the good shepherd </a:t>
            </a:r>
          </a:p>
        </p:txBody>
      </p:sp>
    </p:spTree>
    <p:extLst>
      <p:ext uri="{BB962C8B-B14F-4D97-AF65-F5344CB8AC3E}">
        <p14:creationId xmlns:p14="http://schemas.microsoft.com/office/powerpoint/2010/main" val="65329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01638"/>
            <a:ext cx="8001000" cy="2127250"/>
          </a:xfrm>
        </p:spPr>
        <p:txBody>
          <a:bodyPr>
            <a:normAutofit/>
          </a:bodyPr>
          <a:lstStyle/>
          <a:p>
            <a:br>
              <a:rPr lang="en-GB" dirty="0"/>
            </a:br>
            <a:endParaRPr lang="en-GB" b="1" dirty="0"/>
          </a:p>
        </p:txBody>
      </p:sp>
      <p:sp>
        <p:nvSpPr>
          <p:cNvPr id="5" name="Subtitle 2">
            <a:extLst>
              <a:ext uri="{FF2B5EF4-FFF2-40B4-BE49-F238E27FC236}">
                <a16:creationId xmlns:a16="http://schemas.microsoft.com/office/drawing/2014/main" id="{EA35CDF0-DCD5-4181-A474-AE828E8A47B4}"/>
              </a:ext>
            </a:extLst>
          </p:cNvPr>
          <p:cNvSpPr>
            <a:spLocks noGrp="1"/>
          </p:cNvSpPr>
          <p:nvPr>
            <p:ph type="subTitle" idx="4294967295"/>
          </p:nvPr>
        </p:nvSpPr>
        <p:spPr>
          <a:xfrm>
            <a:off x="520118" y="3140061"/>
            <a:ext cx="9622172" cy="1947862"/>
          </a:xfrm>
        </p:spPr>
        <p:txBody>
          <a:bodyPr>
            <a:noAutofit/>
          </a:bodyPr>
          <a:lstStyle/>
          <a:p>
            <a:pPr marL="0" indent="0">
              <a:buNone/>
            </a:pPr>
            <a:r>
              <a:rPr lang="en-GB" sz="3200" b="1" dirty="0">
                <a:solidFill>
                  <a:schemeClr val="tx1"/>
                </a:solidFill>
              </a:rPr>
              <a:t>John 10.11 and 14. Jesus says I am the good shepherd </a:t>
            </a:r>
          </a:p>
          <a:p>
            <a:pPr marL="0" indent="0">
              <a:buNone/>
            </a:pPr>
            <a:r>
              <a:rPr lang="en-GB" sz="3200" b="1" dirty="0">
                <a:solidFill>
                  <a:schemeClr val="tx1"/>
                </a:solidFill>
              </a:rPr>
              <a:t>Exodus 3.13-14 </a:t>
            </a:r>
          </a:p>
          <a:p>
            <a:pPr marL="0" indent="0">
              <a:buNone/>
            </a:pPr>
            <a:r>
              <a:rPr lang="en-GB" sz="3200" b="1" dirty="0">
                <a:solidFill>
                  <a:schemeClr val="tx1"/>
                </a:solidFill>
              </a:rPr>
              <a:t>Moses said to God, “Suppose I go to the Israelites and say to them, ‘The God of your fathers has sent me to you,’ and they ask me, ‘What is his name?’ Then what shall I tell them?” God said to Moses, “I am who I am. This is what you are to say to the Israelites: ‘I am has sent me to you.’ ”</a:t>
            </a:r>
          </a:p>
          <a:p>
            <a:pPr marL="0" indent="0">
              <a:buNone/>
            </a:pPr>
            <a:r>
              <a:rPr lang="en-GB" sz="3200" b="1" dirty="0">
                <a:solidFill>
                  <a:schemeClr val="tx1"/>
                </a:solidFill>
              </a:rPr>
              <a:t>Explicit in 10.30 ‘I and the Father are one’ </a:t>
            </a:r>
          </a:p>
          <a:p>
            <a:endParaRPr lang="en-GB" sz="3200" b="1" dirty="0">
              <a:solidFill>
                <a:schemeClr val="tx1"/>
              </a:solidFill>
            </a:endParaRPr>
          </a:p>
          <a:p>
            <a:endParaRPr lang="en-GB" sz="3200" dirty="0">
              <a:solidFill>
                <a:schemeClr val="tx1"/>
              </a:solidFill>
            </a:endParaRPr>
          </a:p>
        </p:txBody>
      </p:sp>
      <p:pic>
        <p:nvPicPr>
          <p:cNvPr id="7" name="Picture 6">
            <a:extLst>
              <a:ext uri="{FF2B5EF4-FFF2-40B4-BE49-F238E27FC236}">
                <a16:creationId xmlns:a16="http://schemas.microsoft.com/office/drawing/2014/main" id="{15918924-3452-470E-8CE5-09821A2319EA}"/>
              </a:ext>
            </a:extLst>
          </p:cNvPr>
          <p:cNvPicPr>
            <a:picLocks noChangeAspect="1"/>
          </p:cNvPicPr>
          <p:nvPr/>
        </p:nvPicPr>
        <p:blipFill>
          <a:blip r:embed="rId3"/>
          <a:stretch>
            <a:fillRect/>
          </a:stretch>
        </p:blipFill>
        <p:spPr>
          <a:xfrm>
            <a:off x="9501983" y="205585"/>
            <a:ext cx="2537616" cy="2537616"/>
          </a:xfrm>
          <a:prstGeom prst="rect">
            <a:avLst/>
          </a:prstGeom>
        </p:spPr>
      </p:pic>
    </p:spTree>
    <p:extLst>
      <p:ext uri="{BB962C8B-B14F-4D97-AF65-F5344CB8AC3E}">
        <p14:creationId xmlns:p14="http://schemas.microsoft.com/office/powerpoint/2010/main" val="963942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endParaRPr lang="en-GB" b="1" dirty="0"/>
          </a:p>
        </p:txBody>
      </p:sp>
      <p:sp>
        <p:nvSpPr>
          <p:cNvPr id="3" name="Subtitle 2"/>
          <p:cNvSpPr>
            <a:spLocks noGrp="1"/>
          </p:cNvSpPr>
          <p:nvPr>
            <p:ph type="subTitle" idx="1"/>
          </p:nvPr>
        </p:nvSpPr>
        <p:spPr>
          <a:xfrm>
            <a:off x="1442905" y="1157681"/>
            <a:ext cx="10511407" cy="5700318"/>
          </a:xfrm>
        </p:spPr>
        <p:txBody>
          <a:bodyPr>
            <a:normAutofit/>
          </a:bodyPr>
          <a:lstStyle/>
          <a:p>
            <a:r>
              <a:rPr lang="en-GB" sz="36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Mad, bad or God…</a:t>
            </a:r>
          </a:p>
          <a:p>
            <a:r>
              <a:rPr lang="en-GB" sz="36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Lord, liar or lunatic…</a:t>
            </a:r>
          </a:p>
          <a:p>
            <a:endParaRPr lang="en-GB" sz="3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GB" sz="3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GB" sz="3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en-GB" sz="3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en-GB" sz="36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Jesus is Lord and God</a:t>
            </a:r>
            <a:br>
              <a:rPr lang="en-GB" sz="32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br>
            <a:endParaRPr lang="en-GB" sz="3200" dirty="0">
              <a:solidFill>
                <a:schemeClr val="bg2">
                  <a:lumMod val="50000"/>
                </a:schemeClr>
              </a:solidFill>
            </a:endParaRPr>
          </a:p>
        </p:txBody>
      </p:sp>
      <p:pic>
        <p:nvPicPr>
          <p:cNvPr id="9" name="Picture 8">
            <a:extLst>
              <a:ext uri="{FF2B5EF4-FFF2-40B4-BE49-F238E27FC236}">
                <a16:creationId xmlns:a16="http://schemas.microsoft.com/office/drawing/2014/main" id="{96F81929-0017-4FCF-9DFF-B29927250B09}"/>
              </a:ext>
            </a:extLst>
          </p:cNvPr>
          <p:cNvPicPr>
            <a:picLocks noChangeAspect="1"/>
          </p:cNvPicPr>
          <p:nvPr/>
        </p:nvPicPr>
        <p:blipFill>
          <a:blip r:embed="rId3"/>
          <a:stretch>
            <a:fillRect/>
          </a:stretch>
        </p:blipFill>
        <p:spPr>
          <a:xfrm>
            <a:off x="369885" y="2528596"/>
            <a:ext cx="7242307" cy="2655513"/>
          </a:xfrm>
          <a:prstGeom prst="rect">
            <a:avLst/>
          </a:prstGeom>
        </p:spPr>
      </p:pic>
      <p:pic>
        <p:nvPicPr>
          <p:cNvPr id="10" name="Picture 9">
            <a:extLst>
              <a:ext uri="{FF2B5EF4-FFF2-40B4-BE49-F238E27FC236}">
                <a16:creationId xmlns:a16="http://schemas.microsoft.com/office/drawing/2014/main" id="{0C98B900-B3D7-4479-9533-27991821B777}"/>
              </a:ext>
            </a:extLst>
          </p:cNvPr>
          <p:cNvPicPr>
            <a:picLocks noChangeAspect="1"/>
          </p:cNvPicPr>
          <p:nvPr/>
        </p:nvPicPr>
        <p:blipFill>
          <a:blip r:embed="rId4"/>
          <a:stretch>
            <a:fillRect/>
          </a:stretch>
        </p:blipFill>
        <p:spPr>
          <a:xfrm>
            <a:off x="8089641" y="401217"/>
            <a:ext cx="3721544" cy="3721544"/>
          </a:xfrm>
          <a:prstGeom prst="rect">
            <a:avLst/>
          </a:prstGeom>
        </p:spPr>
      </p:pic>
    </p:spTree>
    <p:extLst>
      <p:ext uri="{BB962C8B-B14F-4D97-AF65-F5344CB8AC3E}">
        <p14:creationId xmlns:p14="http://schemas.microsoft.com/office/powerpoint/2010/main" val="379289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8"/>
            <a:ext cx="10801772" cy="1380930"/>
          </a:xfrm>
        </p:spPr>
        <p:txBody>
          <a:bodyPr>
            <a:normAutofit fontScale="90000"/>
          </a:bodyPr>
          <a:lstStyle/>
          <a:p>
            <a:br>
              <a:rPr lang="en-GB" dirty="0"/>
            </a:br>
            <a:br>
              <a:rPr lang="en-GB" dirty="0"/>
            </a:br>
            <a:r>
              <a:rPr lang="en-GB" b="1" dirty="0"/>
              <a:t>why did he come? He came to die...for us</a:t>
            </a:r>
          </a:p>
        </p:txBody>
      </p:sp>
      <p:sp>
        <p:nvSpPr>
          <p:cNvPr id="3" name="Subtitle 2"/>
          <p:cNvSpPr>
            <a:spLocks noGrp="1"/>
          </p:cNvSpPr>
          <p:nvPr>
            <p:ph type="subTitle" idx="1"/>
          </p:nvPr>
        </p:nvSpPr>
        <p:spPr>
          <a:xfrm>
            <a:off x="684211" y="2397967"/>
            <a:ext cx="5197043" cy="3393233"/>
          </a:xfrm>
        </p:spPr>
        <p:txBody>
          <a:bodyPr>
            <a:normAutofit lnSpcReduction="10000"/>
          </a:bodyPr>
          <a:lstStyle/>
          <a:p>
            <a:pPr>
              <a:lnSpc>
                <a:spcPct val="107000"/>
              </a:lnSpc>
              <a:spcAft>
                <a:spcPts val="800"/>
              </a:spcAft>
            </a:pPr>
            <a:r>
              <a:rPr lang="en-GB" sz="3200" b="1" dirty="0">
                <a:solidFill>
                  <a:schemeClr val="bg2">
                    <a:lumMod val="50000"/>
                  </a:schemeClr>
                </a:solidFill>
                <a:latin typeface="+mj-lt"/>
              </a:rPr>
              <a:t>John </a:t>
            </a:r>
            <a:r>
              <a:rPr lang="en-GB" sz="3200" b="1" dirty="0">
                <a:solidFill>
                  <a:schemeClr val="bg2">
                    <a:lumMod val="50000"/>
                  </a:schemeClr>
                </a:solidFill>
                <a:latin typeface="+mj-lt"/>
                <a:ea typeface="Calibri" panose="020F0502020204030204" pitchFamily="34" charset="0"/>
                <a:cs typeface="Times New Roman" panose="02020603050405020304" pitchFamily="18" charset="0"/>
              </a:rPr>
              <a:t>10. v11,v15,v17,v18 The Good Shepherd lays down his life for the sheep. </a:t>
            </a:r>
          </a:p>
          <a:p>
            <a:pPr>
              <a:lnSpc>
                <a:spcPct val="107000"/>
              </a:lnSpc>
              <a:spcAft>
                <a:spcPts val="800"/>
              </a:spcAft>
            </a:pPr>
            <a:r>
              <a:rPr lang="en-GB" sz="3200" b="1" dirty="0">
                <a:solidFill>
                  <a:schemeClr val="bg2">
                    <a:lumMod val="50000"/>
                  </a:schemeClr>
                </a:solidFill>
                <a:latin typeface="+mj-lt"/>
                <a:ea typeface="Calibri" panose="020F0502020204030204" pitchFamily="34" charset="0"/>
                <a:cs typeface="Times New Roman" panose="02020603050405020304" pitchFamily="18" charset="0"/>
              </a:rPr>
              <a:t>10.17-18 A purposeful death. </a:t>
            </a:r>
          </a:p>
          <a:p>
            <a:endParaRPr lang="en-GB" dirty="0"/>
          </a:p>
        </p:txBody>
      </p:sp>
      <p:pic>
        <p:nvPicPr>
          <p:cNvPr id="5" name="Picture 4">
            <a:extLst>
              <a:ext uri="{FF2B5EF4-FFF2-40B4-BE49-F238E27FC236}">
                <a16:creationId xmlns:a16="http://schemas.microsoft.com/office/drawing/2014/main" id="{1F2D17EA-A7E6-41F6-A6D7-90DC1FE8CE68}"/>
              </a:ext>
            </a:extLst>
          </p:cNvPr>
          <p:cNvPicPr>
            <a:picLocks noChangeAspect="1"/>
          </p:cNvPicPr>
          <p:nvPr/>
        </p:nvPicPr>
        <p:blipFill>
          <a:blip r:embed="rId3"/>
          <a:stretch>
            <a:fillRect/>
          </a:stretch>
        </p:blipFill>
        <p:spPr>
          <a:xfrm>
            <a:off x="6239185" y="1199267"/>
            <a:ext cx="5416290" cy="3280454"/>
          </a:xfrm>
          <a:prstGeom prst="rect">
            <a:avLst/>
          </a:prstGeom>
        </p:spPr>
      </p:pic>
    </p:spTree>
    <p:extLst>
      <p:ext uri="{BB962C8B-B14F-4D97-AF65-F5344CB8AC3E}">
        <p14:creationId xmlns:p14="http://schemas.microsoft.com/office/powerpoint/2010/main" val="317986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545" y="1214307"/>
            <a:ext cx="9911083" cy="1730230"/>
          </a:xfrm>
        </p:spPr>
        <p:txBody>
          <a:bodyPr>
            <a:normAutofit fontScale="90000"/>
          </a:bodyPr>
          <a:lstStyle/>
          <a:p>
            <a:r>
              <a:rPr lang="en-GB" b="1" dirty="0">
                <a:latin typeface="Calibri" panose="020F0502020204030204" pitchFamily="34" charset="0"/>
                <a:ea typeface="Calibri" panose="020F0502020204030204" pitchFamily="34" charset="0"/>
                <a:cs typeface="Times New Roman" panose="02020603050405020304" pitchFamily="18" charset="0"/>
              </a:rPr>
              <a:t>3. What does he do now? He leads us forward</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br>
            <a:endParaRPr lang="en-GB" dirty="0"/>
          </a:p>
        </p:txBody>
      </p:sp>
      <p:sp>
        <p:nvSpPr>
          <p:cNvPr id="4" name="Rectangle 3">
            <a:extLst>
              <a:ext uri="{FF2B5EF4-FFF2-40B4-BE49-F238E27FC236}">
                <a16:creationId xmlns:a16="http://schemas.microsoft.com/office/drawing/2014/main" id="{433EEE3A-64F0-4289-9C0C-A51B4D21151D}"/>
              </a:ext>
            </a:extLst>
          </p:cNvPr>
          <p:cNvSpPr/>
          <p:nvPr/>
        </p:nvSpPr>
        <p:spPr>
          <a:xfrm>
            <a:off x="734545" y="1743952"/>
            <a:ext cx="6096000" cy="2075312"/>
          </a:xfrm>
          <a:prstGeom prst="rect">
            <a:avLst/>
          </a:prstGeom>
        </p:spPr>
        <p:txBody>
          <a:bodyPr>
            <a:spAutoFit/>
          </a:bodyPr>
          <a:lstStyle/>
          <a:p>
            <a:pPr lvl="0">
              <a:lnSpc>
                <a:spcPct val="107000"/>
              </a:lnSpc>
              <a:spcBef>
                <a:spcPct val="20000"/>
              </a:spcBef>
              <a:spcAft>
                <a:spcPts val="800"/>
              </a:spcAft>
              <a:buClr>
                <a:prstClr val="white"/>
              </a:buClr>
              <a:buSzPct val="80000"/>
            </a:pPr>
            <a:r>
              <a:rPr lang="en-GB" sz="3200" b="1" dirty="0">
                <a:solidFill>
                  <a:schemeClr val="bg2">
                    <a:lumMod val="50000"/>
                  </a:schemeClr>
                </a:solidFill>
              </a:rPr>
              <a:t>Psalm 23; John 10.9</a:t>
            </a:r>
          </a:p>
          <a:p>
            <a:pPr lvl="0">
              <a:lnSpc>
                <a:spcPct val="107000"/>
              </a:lnSpc>
              <a:spcBef>
                <a:spcPct val="20000"/>
              </a:spcBef>
              <a:spcAft>
                <a:spcPts val="800"/>
              </a:spcAft>
              <a:buClr>
                <a:prstClr val="white"/>
              </a:buClr>
              <a:buSzPct val="80000"/>
            </a:pPr>
            <a:r>
              <a:rPr lang="en-GB" sz="3200" b="1" dirty="0">
                <a:solidFill>
                  <a:schemeClr val="bg2">
                    <a:lumMod val="50000"/>
                  </a:schemeClr>
                </a:solidFill>
                <a:ea typeface="Calibri" panose="020F0502020204030204" pitchFamily="34" charset="0"/>
                <a:cs typeface="Times New Roman" panose="02020603050405020304" pitchFamily="18" charset="0"/>
              </a:rPr>
              <a:t>Pasture…</a:t>
            </a:r>
          </a:p>
          <a:p>
            <a:pPr lvl="0">
              <a:lnSpc>
                <a:spcPct val="107000"/>
              </a:lnSpc>
              <a:spcBef>
                <a:spcPct val="20000"/>
              </a:spcBef>
              <a:spcAft>
                <a:spcPts val="800"/>
              </a:spcAft>
              <a:buClr>
                <a:prstClr val="white"/>
              </a:buClr>
              <a:buSzPct val="80000"/>
            </a:pPr>
            <a:endParaRPr lang="en-GB" sz="3200" b="1" dirty="0">
              <a:solidFill>
                <a:srgbClr val="146194">
                  <a:lumMod val="75000"/>
                </a:srgbClr>
              </a:solidFill>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70BFE1E-D3C8-4462-80CB-7966F1281910}"/>
              </a:ext>
            </a:extLst>
          </p:cNvPr>
          <p:cNvPicPr>
            <a:picLocks noChangeAspect="1"/>
          </p:cNvPicPr>
          <p:nvPr/>
        </p:nvPicPr>
        <p:blipFill>
          <a:blip r:embed="rId3"/>
          <a:stretch>
            <a:fillRect/>
          </a:stretch>
        </p:blipFill>
        <p:spPr>
          <a:xfrm>
            <a:off x="4862946" y="1008581"/>
            <a:ext cx="7038109" cy="5041046"/>
          </a:xfrm>
          <a:prstGeom prst="rect">
            <a:avLst/>
          </a:prstGeom>
        </p:spPr>
      </p:pic>
    </p:spTree>
    <p:extLst>
      <p:ext uri="{BB962C8B-B14F-4D97-AF65-F5344CB8AC3E}">
        <p14:creationId xmlns:p14="http://schemas.microsoft.com/office/powerpoint/2010/main" val="4174638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545" y="1214307"/>
            <a:ext cx="9911083" cy="1730230"/>
          </a:xfrm>
        </p:spPr>
        <p:txBody>
          <a:bodyPr>
            <a:normAutofit fontScale="90000"/>
          </a:bodyPr>
          <a:lstStyle/>
          <a:p>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br>
            <a:endParaRPr lang="en-GB" dirty="0"/>
          </a:p>
        </p:txBody>
      </p:sp>
      <p:sp>
        <p:nvSpPr>
          <p:cNvPr id="6" name="Rectangle 5">
            <a:extLst>
              <a:ext uri="{FF2B5EF4-FFF2-40B4-BE49-F238E27FC236}">
                <a16:creationId xmlns:a16="http://schemas.microsoft.com/office/drawing/2014/main" id="{50529A1F-A83D-468D-9F34-141BB0DE275A}"/>
              </a:ext>
            </a:extLst>
          </p:cNvPr>
          <p:cNvSpPr/>
          <p:nvPr/>
        </p:nvSpPr>
        <p:spPr>
          <a:xfrm>
            <a:off x="734545" y="313746"/>
            <a:ext cx="4710291" cy="5639108"/>
          </a:xfrm>
          <a:prstGeom prst="rect">
            <a:avLst/>
          </a:prstGeom>
        </p:spPr>
        <p:txBody>
          <a:bodyPr wrap="square">
            <a:spAutoFit/>
          </a:bodyPr>
          <a:lstStyle/>
          <a:p>
            <a:pPr lvl="0">
              <a:lnSpc>
                <a:spcPct val="107000"/>
              </a:lnSpc>
              <a:spcBef>
                <a:spcPct val="20000"/>
              </a:spcBef>
              <a:spcAft>
                <a:spcPts val="800"/>
              </a:spcAft>
              <a:buClr>
                <a:prstClr val="white"/>
              </a:buClr>
              <a:buSzPct val="80000"/>
            </a:pPr>
            <a:r>
              <a:rPr lang="en-GB" sz="3200" b="1" dirty="0"/>
              <a:t>He leads us…</a:t>
            </a:r>
          </a:p>
          <a:p>
            <a:pPr lvl="0">
              <a:lnSpc>
                <a:spcPct val="107000"/>
              </a:lnSpc>
              <a:spcBef>
                <a:spcPct val="20000"/>
              </a:spcBef>
              <a:spcAft>
                <a:spcPts val="800"/>
              </a:spcAft>
              <a:buClr>
                <a:prstClr val="white"/>
              </a:buClr>
              <a:buSzPct val="80000"/>
            </a:pPr>
            <a:r>
              <a:rPr lang="en-GB" sz="3200" b="1" dirty="0"/>
              <a:t>Green pastures and quiet waters (v2)</a:t>
            </a:r>
          </a:p>
          <a:p>
            <a:pPr lvl="0">
              <a:lnSpc>
                <a:spcPct val="107000"/>
              </a:lnSpc>
              <a:spcBef>
                <a:spcPct val="20000"/>
              </a:spcBef>
              <a:spcAft>
                <a:spcPts val="800"/>
              </a:spcAft>
              <a:buClr>
                <a:prstClr val="white"/>
              </a:buClr>
              <a:buSzPct val="80000"/>
            </a:pPr>
            <a:r>
              <a:rPr lang="en-GB" sz="3200" b="1" dirty="0">
                <a:ea typeface="Calibri" panose="020F0502020204030204" pitchFamily="34" charset="0"/>
                <a:cs typeface="Times New Roman" panose="02020603050405020304" pitchFamily="18" charset="0"/>
              </a:rPr>
              <a:t>Paths of righteousness (v3)</a:t>
            </a:r>
          </a:p>
          <a:p>
            <a:pPr lvl="0">
              <a:lnSpc>
                <a:spcPct val="107000"/>
              </a:lnSpc>
              <a:spcBef>
                <a:spcPct val="20000"/>
              </a:spcBef>
              <a:spcAft>
                <a:spcPts val="800"/>
              </a:spcAft>
              <a:buClr>
                <a:prstClr val="white"/>
              </a:buClr>
              <a:buSzPct val="80000"/>
            </a:pPr>
            <a:r>
              <a:rPr lang="en-GB" sz="3200" b="1" dirty="0">
                <a:ea typeface="Calibri" panose="020F0502020204030204" pitchFamily="34" charset="0"/>
                <a:cs typeface="Times New Roman" panose="02020603050405020304" pitchFamily="18" charset="0"/>
              </a:rPr>
              <a:t>Through the darkest valley (v4)</a:t>
            </a:r>
          </a:p>
          <a:p>
            <a:pPr lvl="0">
              <a:lnSpc>
                <a:spcPct val="107000"/>
              </a:lnSpc>
              <a:spcBef>
                <a:spcPct val="20000"/>
              </a:spcBef>
              <a:spcAft>
                <a:spcPts val="800"/>
              </a:spcAft>
              <a:buClr>
                <a:prstClr val="white"/>
              </a:buClr>
              <a:buSzPct val="80000"/>
            </a:pPr>
            <a:r>
              <a:rPr lang="en-GB" sz="3200" b="1" dirty="0">
                <a:ea typeface="Calibri" panose="020F0502020204030204" pitchFamily="34" charset="0"/>
                <a:cs typeface="Times New Roman" panose="02020603050405020304" pitchFamily="18" charset="0"/>
              </a:rPr>
              <a:t>Into a sure and certain future (vv5-6)</a:t>
            </a:r>
          </a:p>
        </p:txBody>
      </p:sp>
      <p:pic>
        <p:nvPicPr>
          <p:cNvPr id="7" name="Picture 6">
            <a:extLst>
              <a:ext uri="{FF2B5EF4-FFF2-40B4-BE49-F238E27FC236}">
                <a16:creationId xmlns:a16="http://schemas.microsoft.com/office/drawing/2014/main" id="{A60F2378-B157-465A-817C-E6A8585F4F55}"/>
              </a:ext>
            </a:extLst>
          </p:cNvPr>
          <p:cNvPicPr>
            <a:picLocks noChangeAspect="1"/>
          </p:cNvPicPr>
          <p:nvPr/>
        </p:nvPicPr>
        <p:blipFill>
          <a:blip r:embed="rId3"/>
          <a:stretch>
            <a:fillRect/>
          </a:stretch>
        </p:blipFill>
        <p:spPr>
          <a:xfrm>
            <a:off x="5444835" y="509176"/>
            <a:ext cx="6681299" cy="4457679"/>
          </a:xfrm>
          <a:prstGeom prst="rect">
            <a:avLst/>
          </a:prstGeom>
        </p:spPr>
      </p:pic>
    </p:spTree>
    <p:extLst>
      <p:ext uri="{BB962C8B-B14F-4D97-AF65-F5344CB8AC3E}">
        <p14:creationId xmlns:p14="http://schemas.microsoft.com/office/powerpoint/2010/main" val="346714735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3FE309-720D-4C47-9B95-461FC3A5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74D401-4E83-47CB-B225-DAB6FEF74771}">
  <ds:schemaRefs>
    <ds:schemaRef ds:uri="http://schemas.microsoft.com/sharepoint/v3/contenttype/forms"/>
  </ds:schemaRefs>
</ds:datastoreItem>
</file>

<file path=customXml/itemProps3.xml><?xml version="1.0" encoding="utf-8"?>
<ds:datastoreItem xmlns:ds="http://schemas.openxmlformats.org/officeDocument/2006/customXml" ds:itemID="{DA28BD12-2B25-4A19-94FD-38F884811CC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8145bb1d-ca89-48f5-8a03-ec3f699909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2654</TotalTime>
  <Words>1312</Words>
  <Application>Microsoft Office PowerPoint</Application>
  <PresentationFormat>Widescreen</PresentationFormat>
  <Paragraphs>117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Times New Roman</vt:lpstr>
      <vt:lpstr>Wingdings 3</vt:lpstr>
      <vt:lpstr>Slice</vt:lpstr>
      <vt:lpstr>Focus on Christ</vt:lpstr>
      <vt:lpstr>  focus on Christ  </vt:lpstr>
      <vt:lpstr>  Psalm 23; john 10 jesus the good shepherd  who is jesus? Lord and god</vt:lpstr>
      <vt:lpstr> </vt:lpstr>
      <vt:lpstr>  </vt:lpstr>
      <vt:lpstr>  why did he come? He came to die...for us</vt:lpstr>
      <vt:lpstr>3. What does he do now? He leads us forward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Glory on the mountain; glory in the valley</dc:title>
  <dc:creator>Peter Morden</dc:creator>
  <cp:lastModifiedBy>Peter Morden</cp:lastModifiedBy>
  <cp:revision>35</cp:revision>
  <cp:lastPrinted>2018-03-11T08:54:56Z</cp:lastPrinted>
  <dcterms:created xsi:type="dcterms:W3CDTF">2017-09-09T11:25:19Z</dcterms:created>
  <dcterms:modified xsi:type="dcterms:W3CDTF">2018-03-11T08:57:06Z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