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handoutMasterIdLst>
    <p:handoutMasterId r:id="rId11"/>
  </p:handoutMasterIdLst>
  <p:sldIdLst>
    <p:sldId id="256" r:id="rId5"/>
    <p:sldId id="264" r:id="rId6"/>
    <p:sldId id="270" r:id="rId7"/>
    <p:sldId id="274" r:id="rId8"/>
    <p:sldId id="273" r:id="rId9"/>
    <p:sldId id="271" r:id="rId10"/>
  </p:sldIdLst>
  <p:sldSz cx="12192000" cy="6858000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13581B-6323-42C1-B217-579E5D380C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BDCFB-195C-4E7F-BEB2-8FDCA51D09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FEF73-3A4F-492E-B247-0E05216E3675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C3948-D6AA-49DA-A611-08A719B3E7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EA2C9-AC4F-4F88-B342-09E0829D76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B783A-F305-47FC-B548-E4645D6DF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034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675F33-98AF-4B83-A3BB-0780A23145E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12192000" cy="6858000"/>
          </a:xfrm>
          <a:prstGeom prst="rect">
            <a:avLst/>
          </a:prstGeom>
          <a:gradFill>
            <a:gsLst>
              <a:gs pos="10000">
                <a:schemeClr val="bg1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1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8415D9-F6C6-4E79-956A-B2D9F8081C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5000"/>
            <a:extLst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EA75029C-64B9-41D0-9540-75846D4B04A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8170" y="9144"/>
            <a:ext cx="6080656" cy="6163733"/>
            <a:chOff x="6108170" y="8467"/>
            <a:chExt cx="6080656" cy="6163733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F6B07A-A0CD-4593-B501-E1D50968C78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8228012" y="8467"/>
              <a:ext cx="3810000" cy="381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C2E537-D046-43E9-B78A-8D770E4C0FA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108170" y="91545"/>
              <a:ext cx="6080655" cy="60806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F1ED42C-32AB-4AA5-B9D5-2ADF552B0379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235825" y="228600"/>
              <a:ext cx="4953000" cy="4953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2B69715-83DD-4F53-8564-D95D5D238DA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335837" y="32278"/>
              <a:ext cx="4852989" cy="485298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5BC2EBE-B4C1-42F9-9914-0F430C0600A7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845426" y="609601"/>
              <a:ext cx="4343399" cy="43433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804572"/>
          </a:xfrm>
        </p:spPr>
        <p:txBody>
          <a:bodyPr>
            <a:normAutofit fontScale="90000"/>
          </a:bodyPr>
          <a:lstStyle/>
          <a:p>
            <a:br>
              <a:rPr lang="en-GB" sz="4400" dirty="0"/>
            </a:br>
            <a:br>
              <a:rPr lang="en-GB" sz="4400" dirty="0"/>
            </a:br>
            <a:r>
              <a:rPr lang="en-GB" sz="4400" b="1" dirty="0"/>
              <a:t>giving Sunday</a:t>
            </a:r>
            <a:br>
              <a:rPr lang="en-GB" sz="4400" b="1" dirty="0"/>
            </a:br>
            <a:r>
              <a:rPr lang="en-GB" sz="4400" b="1" dirty="0"/>
              <a:t>Phil 4.10-20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2083951"/>
            <a:ext cx="5565586" cy="4088926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1"/>
                </a:solidFill>
              </a:rPr>
              <a:t>The Grace of Giving </a:t>
            </a:r>
          </a:p>
        </p:txBody>
      </p:sp>
    </p:spTree>
    <p:extLst>
      <p:ext uri="{BB962C8B-B14F-4D97-AF65-F5344CB8AC3E}">
        <p14:creationId xmlns:p14="http://schemas.microsoft.com/office/powerpoint/2010/main" val="205002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1E688E0-C729-4E49-9E7B-4697607DBE1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8415D9-F6C6-4E79-956A-B2D9F8081C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AAD89D74-79DD-4BE2-AA8C-8672382F252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8170" y="9144"/>
            <a:ext cx="6080656" cy="6163733"/>
            <a:chOff x="6108170" y="8467"/>
            <a:chExt cx="6080656" cy="6163733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A020D6D-57F1-4846-9467-5E54F5B88A14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8228012" y="8467"/>
              <a:ext cx="3810000" cy="381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BA67610-3DFA-4B04-A0F3-FFBF2C97E8F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108170" y="91545"/>
              <a:ext cx="6080655" cy="60806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6F9FAA7-B1F5-4E7B-BEC6-00158A5F05F2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235825" y="228600"/>
              <a:ext cx="4953000" cy="4953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4174CF9-D8AD-4A5C-BF99-57B43506DAD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335837" y="32278"/>
              <a:ext cx="4852989" cy="485298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76B22A1-F450-4EAF-A363-7222D3D52957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845426" y="609601"/>
              <a:ext cx="4343399" cy="43433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06835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GB" dirty="0"/>
            </a:br>
            <a:br>
              <a:rPr lang="en-GB" dirty="0"/>
            </a:br>
            <a:r>
              <a:rPr lang="en-GB" dirty="0"/>
              <a:t>applying gospel values to the whole of life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2116183"/>
            <a:ext cx="9278394" cy="431074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en-GB" sz="3600" b="1" dirty="0"/>
          </a:p>
          <a:p>
            <a:pPr>
              <a:lnSpc>
                <a:spcPct val="90000"/>
              </a:lnSpc>
            </a:pPr>
            <a:r>
              <a:rPr lang="en-GB" sz="3600" b="1" dirty="0"/>
              <a:t>‘[E]verything, absolutely everything, takes place on sacred ground. God has something to say about every aspect of our lives…</a:t>
            </a:r>
          </a:p>
          <a:p>
            <a:pPr>
              <a:lnSpc>
                <a:spcPct val="90000"/>
              </a:lnSpc>
            </a:pPr>
            <a:r>
              <a:rPr lang="en-GB" sz="3600" b="1" dirty="0"/>
              <a:t>Including ‘the way we make our money and the way we spend it’</a:t>
            </a:r>
          </a:p>
          <a:p>
            <a:pPr>
              <a:lnSpc>
                <a:spcPct val="90000"/>
              </a:lnSpc>
            </a:pPr>
            <a:r>
              <a:rPr lang="en-GB" sz="3600" b="1" dirty="0"/>
              <a:t>Eugene Peterson</a:t>
            </a:r>
          </a:p>
          <a:p>
            <a:pPr>
              <a:lnSpc>
                <a:spcPct val="90000"/>
              </a:lnSpc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49592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1E688E0-C729-4E49-9E7B-4697607DBE1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8415D9-F6C6-4E79-956A-B2D9F8081C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AAD89D74-79DD-4BE2-AA8C-8672382F252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8170" y="9144"/>
            <a:ext cx="6080656" cy="6163733"/>
            <a:chOff x="6108170" y="8467"/>
            <a:chExt cx="6080656" cy="6163733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A020D6D-57F1-4846-9467-5E54F5B88A14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8228012" y="8467"/>
              <a:ext cx="3810000" cy="381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BA67610-3DFA-4B04-A0F3-FFBF2C97E8F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108170" y="91545"/>
              <a:ext cx="6080655" cy="60806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6F9FAA7-B1F5-4E7B-BEC6-00158A5F05F2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235825" y="228600"/>
              <a:ext cx="4953000" cy="4953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4174CF9-D8AD-4A5C-BF99-57B43506DAD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335837" y="32278"/>
              <a:ext cx="4852989" cy="485298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76B22A1-F450-4EAF-A363-7222D3D52957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845426" y="609601"/>
              <a:ext cx="4343399" cy="43433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06835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GB" dirty="0"/>
            </a:br>
            <a:br>
              <a:rPr lang="en-GB" dirty="0"/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1551963"/>
            <a:ext cx="11421102" cy="4874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GB" sz="3600" b="1" dirty="0"/>
          </a:p>
          <a:p>
            <a:pPr>
              <a:lnSpc>
                <a:spcPct val="90000"/>
              </a:lnSpc>
            </a:pPr>
            <a:r>
              <a:rPr lang="en-GB" sz="3200" b="1" dirty="0"/>
              <a:t>‘Christian giving is an extremely important topic on the contemporary church’s agenda. </a:t>
            </a:r>
          </a:p>
          <a:p>
            <a:pPr>
              <a:lnSpc>
                <a:spcPct val="90000"/>
              </a:lnSpc>
            </a:pPr>
            <a:r>
              <a:rPr lang="en-GB" sz="3200" b="1" dirty="0"/>
              <a:t>Local churches are often preoccupied with financial concerns, and worldwide I doubt there is a single Christian enterprise which is not hindered and hampered by lack of funds. </a:t>
            </a:r>
          </a:p>
          <a:p>
            <a:pPr>
              <a:lnSpc>
                <a:spcPct val="90000"/>
              </a:lnSpc>
            </a:pPr>
            <a:r>
              <a:rPr lang="en-GB" sz="3200" b="1" dirty="0"/>
              <a:t>How then can we think biblically about Christian giving?’ </a:t>
            </a:r>
          </a:p>
          <a:p>
            <a:pPr>
              <a:lnSpc>
                <a:spcPct val="90000"/>
              </a:lnSpc>
            </a:pPr>
            <a:r>
              <a:rPr lang="en-GB" sz="3200" b="1" dirty="0"/>
              <a:t>John Stott</a:t>
            </a:r>
          </a:p>
          <a:p>
            <a:pPr>
              <a:lnSpc>
                <a:spcPct val="90000"/>
              </a:lnSpc>
            </a:pPr>
            <a:endParaRPr lang="en-GB" sz="15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AF5516-EA02-4B6A-847E-34FB214B302B}"/>
              </a:ext>
            </a:extLst>
          </p:cNvPr>
          <p:cNvSpPr/>
          <p:nvPr/>
        </p:nvSpPr>
        <p:spPr>
          <a:xfrm>
            <a:off x="1407329" y="151125"/>
            <a:ext cx="83238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cap="all" dirty="0">
                <a:ln w="3175" cmpd="sng">
                  <a:noFill/>
                </a:ln>
                <a:solidFill>
                  <a:prstClr val="white"/>
                </a:solidFill>
                <a:ea typeface="+mj-ea"/>
                <a:cs typeface="+mj-cs"/>
              </a:rPr>
              <a:t>applying gospel values to the subject of giving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01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1E688E0-C729-4E49-9E7B-4697607DBE1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8415D9-F6C6-4E79-956A-B2D9F8081C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AAD89D74-79DD-4BE2-AA8C-8672382F252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8170" y="9144"/>
            <a:ext cx="6080656" cy="6163733"/>
            <a:chOff x="6108170" y="8467"/>
            <a:chExt cx="6080656" cy="6163733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A020D6D-57F1-4846-9467-5E54F5B88A14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8228012" y="8467"/>
              <a:ext cx="3810000" cy="381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BA67610-3DFA-4B04-A0F3-FFBF2C97E8F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108170" y="91545"/>
              <a:ext cx="6080655" cy="60806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6F9FAA7-B1F5-4E7B-BEC6-00158A5F05F2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235825" y="228600"/>
              <a:ext cx="4953000" cy="4953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4174CF9-D8AD-4A5C-BF99-57B43506DAD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335837" y="32278"/>
              <a:ext cx="4852989" cy="485298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76B22A1-F450-4EAF-A363-7222D3D52957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845426" y="609601"/>
              <a:ext cx="4343399" cy="43433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06835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GB" dirty="0"/>
            </a:br>
            <a:br>
              <a:rPr lang="en-GB" dirty="0"/>
            </a:br>
            <a:r>
              <a:rPr lang="en-GB" dirty="0"/>
              <a:t>1. an expression of god’s grace (vv1, 6, 7) </a:t>
            </a:r>
            <a:endParaRPr lang="en-GB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834503-D388-403C-B7F6-5CA0060D4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290" y="1882365"/>
            <a:ext cx="7179906" cy="4786604"/>
          </a:xfrm>
          <a:prstGeom prst="rect">
            <a:avLst/>
          </a:prstGeom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FF80AE98-1CD3-4A2E-BD3B-C10343F23D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60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9BC4794E-A4AC-42E1-A99F-469C912E07B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13F1EA3-2BA1-4FF3-9B83-CE9C6C8D27A1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18C902E-5109-4A69-9174-42EA8E794F3E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2BE8D63-622B-4B9D-A2EE-A837D22A6D4D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8CD3F5D-A0D5-4035-9B35-6D30C01201CC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F13DD18-75A1-4A3F-AB15-8F137483599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D39B40C-106C-46CC-A106-B4D292469DAB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Snip Diagonal Corner Rectangle 6">
            <a:extLst>
              <a:ext uri="{FF2B5EF4-FFF2-40B4-BE49-F238E27FC236}">
                <a16:creationId xmlns:a16="http://schemas.microsoft.com/office/drawing/2014/main" id="{798159DC-A6C4-4AA8-A82F-DF0678B9E45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5136155" cy="5286838"/>
          </a:xfrm>
          <a:prstGeom prst="snip2DiagRect">
            <a:avLst>
              <a:gd name="adj1" fmla="val 9954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8415D9-F6C6-4E79-956A-B2D9F8081C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5277" r="-3" b="-3"/>
          <a:stretch/>
        </p:blipFill>
        <p:spPr>
          <a:xfrm>
            <a:off x="797205" y="786114"/>
            <a:ext cx="4809744" cy="2562724"/>
          </a:xfrm>
          <a:custGeom>
            <a:avLst/>
            <a:gdLst>
              <a:gd name="connsiteX0" fmla="*/ 478762 w 4809744"/>
              <a:gd name="connsiteY0" fmla="*/ 0 h 2562724"/>
              <a:gd name="connsiteX1" fmla="*/ 4809744 w 4809744"/>
              <a:gd name="connsiteY1" fmla="*/ 0 h 2562724"/>
              <a:gd name="connsiteX2" fmla="*/ 4809744 w 4809744"/>
              <a:gd name="connsiteY2" fmla="*/ 2562724 h 2562724"/>
              <a:gd name="connsiteX3" fmla="*/ 0 w 4809744"/>
              <a:gd name="connsiteY3" fmla="*/ 2562724 h 2562724"/>
              <a:gd name="connsiteX4" fmla="*/ 0 w 4809744"/>
              <a:gd name="connsiteY4" fmla="*/ 478762 h 2562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9744" h="2562724">
                <a:moveTo>
                  <a:pt x="478762" y="0"/>
                </a:moveTo>
                <a:lnTo>
                  <a:pt x="4809744" y="0"/>
                </a:lnTo>
                <a:lnTo>
                  <a:pt x="4809744" y="2562724"/>
                </a:lnTo>
                <a:lnTo>
                  <a:pt x="0" y="2562724"/>
                </a:lnTo>
                <a:lnTo>
                  <a:pt x="0" y="478762"/>
                </a:ln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8C4CC1-7669-4223-B399-74F1CB31FF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592" r="-3" b="15443"/>
          <a:stretch/>
        </p:blipFill>
        <p:spPr>
          <a:xfrm>
            <a:off x="797779" y="3513437"/>
            <a:ext cx="4809744" cy="2246151"/>
          </a:xfrm>
          <a:custGeom>
            <a:avLst/>
            <a:gdLst>
              <a:gd name="connsiteX0" fmla="*/ 0 w 4809744"/>
              <a:gd name="connsiteY0" fmla="*/ 0 h 2246151"/>
              <a:gd name="connsiteX1" fmla="*/ 4809744 w 4809744"/>
              <a:gd name="connsiteY1" fmla="*/ 0 h 2246151"/>
              <a:gd name="connsiteX2" fmla="*/ 4809744 w 4809744"/>
              <a:gd name="connsiteY2" fmla="*/ 1767389 h 2246151"/>
              <a:gd name="connsiteX3" fmla="*/ 4330982 w 4809744"/>
              <a:gd name="connsiteY3" fmla="*/ 2246151 h 2246151"/>
              <a:gd name="connsiteX4" fmla="*/ 0 w 4809744"/>
              <a:gd name="connsiteY4" fmla="*/ 2246151 h 2246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9744" h="2246151">
                <a:moveTo>
                  <a:pt x="0" y="0"/>
                </a:moveTo>
                <a:lnTo>
                  <a:pt x="4809744" y="0"/>
                </a:lnTo>
                <a:lnTo>
                  <a:pt x="4809744" y="1767389"/>
                </a:lnTo>
                <a:lnTo>
                  <a:pt x="4330982" y="2246151"/>
                </a:lnTo>
                <a:lnTo>
                  <a:pt x="0" y="2246151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213" y="2361653"/>
            <a:ext cx="5408613" cy="3028983"/>
          </a:xfrm>
        </p:spPr>
        <p:txBody>
          <a:bodyPr>
            <a:normAutofit fontScale="90000"/>
          </a:bodyPr>
          <a:lstStyle/>
          <a:p>
            <a:pPr lvl="0">
              <a:lnSpc>
                <a:spcPct val="90000"/>
              </a:lnSpc>
              <a:spcAft>
                <a:spcPts val="800"/>
              </a:spcAft>
            </a:pPr>
            <a:br>
              <a:rPr lang="en-GB" sz="3400" dirty="0"/>
            </a:br>
            <a:br>
              <a:rPr lang="en-GB" sz="3400" dirty="0"/>
            </a:br>
            <a:r>
              <a:rPr lang="en-GB" sz="3400" b="1" dirty="0"/>
              <a:t>3. </a:t>
            </a:r>
            <a:r>
              <a:rPr lang="en-GB" sz="4000" b="1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means (vv14-15) </a:t>
            </a:r>
            <a:b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not haphazard, but planned (vv6-7, 11, 16-20)</a:t>
            </a:r>
            <a:b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generous (vv1-4)</a:t>
            </a:r>
            <a:b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2039" y="5362891"/>
            <a:ext cx="4264026" cy="45719"/>
          </a:xfrm>
        </p:spPr>
        <p:txBody>
          <a:bodyPr>
            <a:normAutofit fontScale="25000" lnSpcReduction="20000"/>
          </a:bodyPr>
          <a:lstStyle/>
          <a:p>
            <a:endParaRPr lang="en-GB" b="1" dirty="0"/>
          </a:p>
          <a:p>
            <a:endParaRPr lang="en-GB" dirty="0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EE870E3-C936-46CE-AB75-353B397F2766}"/>
              </a:ext>
            </a:extLst>
          </p:cNvPr>
          <p:cNvSpPr txBox="1">
            <a:spLocks/>
          </p:cNvSpPr>
          <p:nvPr/>
        </p:nvSpPr>
        <p:spPr>
          <a:xfrm>
            <a:off x="7088696" y="2116183"/>
            <a:ext cx="2873909" cy="43107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GB" sz="3600" b="1" dirty="0"/>
          </a:p>
          <a:p>
            <a:pPr>
              <a:lnSpc>
                <a:spcPct val="90000"/>
              </a:lnSpc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765986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9BC4794E-A4AC-42E1-A99F-469C912E07B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13F1EA3-2BA1-4FF3-9B83-CE9C6C8D27A1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18C902E-5109-4A69-9174-42EA8E794F3E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2BE8D63-622B-4B9D-A2EE-A837D22A6D4D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8CD3F5D-A0D5-4035-9B35-6D30C01201CC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F13DD18-75A1-4A3F-AB15-8F137483599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D39B40C-106C-46CC-A106-B4D292469DAB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Snip Diagonal Corner Rectangle 6">
            <a:extLst>
              <a:ext uri="{FF2B5EF4-FFF2-40B4-BE49-F238E27FC236}">
                <a16:creationId xmlns:a16="http://schemas.microsoft.com/office/drawing/2014/main" id="{798159DC-A6C4-4AA8-A82F-DF0678B9E45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5136155" cy="5286838"/>
          </a:xfrm>
          <a:prstGeom prst="snip2DiagRect">
            <a:avLst>
              <a:gd name="adj1" fmla="val 9954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8415D9-F6C6-4E79-956A-B2D9F8081C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5277" r="-3" b="-3"/>
          <a:stretch/>
        </p:blipFill>
        <p:spPr>
          <a:xfrm>
            <a:off x="797205" y="786114"/>
            <a:ext cx="4809744" cy="2562724"/>
          </a:xfrm>
          <a:custGeom>
            <a:avLst/>
            <a:gdLst>
              <a:gd name="connsiteX0" fmla="*/ 478762 w 4809744"/>
              <a:gd name="connsiteY0" fmla="*/ 0 h 2562724"/>
              <a:gd name="connsiteX1" fmla="*/ 4809744 w 4809744"/>
              <a:gd name="connsiteY1" fmla="*/ 0 h 2562724"/>
              <a:gd name="connsiteX2" fmla="*/ 4809744 w 4809744"/>
              <a:gd name="connsiteY2" fmla="*/ 2562724 h 2562724"/>
              <a:gd name="connsiteX3" fmla="*/ 0 w 4809744"/>
              <a:gd name="connsiteY3" fmla="*/ 2562724 h 2562724"/>
              <a:gd name="connsiteX4" fmla="*/ 0 w 4809744"/>
              <a:gd name="connsiteY4" fmla="*/ 478762 h 2562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9744" h="2562724">
                <a:moveTo>
                  <a:pt x="478762" y="0"/>
                </a:moveTo>
                <a:lnTo>
                  <a:pt x="4809744" y="0"/>
                </a:lnTo>
                <a:lnTo>
                  <a:pt x="4809744" y="2562724"/>
                </a:lnTo>
                <a:lnTo>
                  <a:pt x="0" y="2562724"/>
                </a:lnTo>
                <a:lnTo>
                  <a:pt x="0" y="478762"/>
                </a:ln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8C4CC1-7669-4223-B399-74F1CB31FF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592" r="-3" b="15443"/>
          <a:stretch/>
        </p:blipFill>
        <p:spPr>
          <a:xfrm>
            <a:off x="797779" y="3513437"/>
            <a:ext cx="4809744" cy="2246151"/>
          </a:xfrm>
          <a:custGeom>
            <a:avLst/>
            <a:gdLst>
              <a:gd name="connsiteX0" fmla="*/ 0 w 4809744"/>
              <a:gd name="connsiteY0" fmla="*/ 0 h 2246151"/>
              <a:gd name="connsiteX1" fmla="*/ 4809744 w 4809744"/>
              <a:gd name="connsiteY1" fmla="*/ 0 h 2246151"/>
              <a:gd name="connsiteX2" fmla="*/ 4809744 w 4809744"/>
              <a:gd name="connsiteY2" fmla="*/ 1767389 h 2246151"/>
              <a:gd name="connsiteX3" fmla="*/ 4330982 w 4809744"/>
              <a:gd name="connsiteY3" fmla="*/ 2246151 h 2246151"/>
              <a:gd name="connsiteX4" fmla="*/ 0 w 4809744"/>
              <a:gd name="connsiteY4" fmla="*/ 2246151 h 2246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9744" h="2246151">
                <a:moveTo>
                  <a:pt x="0" y="0"/>
                </a:moveTo>
                <a:lnTo>
                  <a:pt x="4809744" y="0"/>
                </a:lnTo>
                <a:lnTo>
                  <a:pt x="4809744" y="1767389"/>
                </a:lnTo>
                <a:lnTo>
                  <a:pt x="4330982" y="2246151"/>
                </a:lnTo>
                <a:lnTo>
                  <a:pt x="0" y="2246151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2672" y="1922181"/>
            <a:ext cx="5408613" cy="3028983"/>
          </a:xfrm>
        </p:spPr>
        <p:txBody>
          <a:bodyPr>
            <a:normAutofit fontScale="90000"/>
          </a:bodyPr>
          <a:lstStyle/>
          <a:p>
            <a:pPr lvl="0">
              <a:lnSpc>
                <a:spcPct val="90000"/>
              </a:lnSpc>
              <a:spcAft>
                <a:spcPts val="800"/>
              </a:spcAft>
            </a:pPr>
            <a:br>
              <a:rPr lang="en-GB" sz="3400" dirty="0"/>
            </a:br>
            <a:br>
              <a:rPr lang="en-GB" sz="3400" dirty="0"/>
            </a:br>
            <a:r>
              <a:rPr lang="en-GB" sz="4000" b="1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joyful (vv14-15)</a:t>
            </a:r>
            <a:b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an expression of our commitment to god (vv4-5, v24)</a:t>
            </a:r>
            <a:b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9" y="3843868"/>
            <a:ext cx="4264026" cy="1564744"/>
          </a:xfrm>
        </p:spPr>
        <p:txBody>
          <a:bodyPr>
            <a:normAutofit/>
          </a:bodyPr>
          <a:lstStyle/>
          <a:p>
            <a:endParaRPr lang="en-GB" b="1"/>
          </a:p>
          <a:p>
            <a:endParaRPr lang="en-GB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EE870E3-C936-46CE-AB75-353B397F2766}"/>
              </a:ext>
            </a:extLst>
          </p:cNvPr>
          <p:cNvSpPr txBox="1">
            <a:spLocks/>
          </p:cNvSpPr>
          <p:nvPr/>
        </p:nvSpPr>
        <p:spPr>
          <a:xfrm>
            <a:off x="7088696" y="2116183"/>
            <a:ext cx="2873909" cy="43107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GB" sz="3600" b="1" dirty="0"/>
          </a:p>
          <a:p>
            <a:pPr>
              <a:lnSpc>
                <a:spcPct val="90000"/>
              </a:lnSpc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5533071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F2F3698D71DB40B9309D265380E61A" ma:contentTypeVersion="2" ma:contentTypeDescription="Create a new document." ma:contentTypeScope="" ma:versionID="1468fcb82bb5268525ff571f90944706">
  <xsd:schema xmlns:xsd="http://www.w3.org/2001/XMLSchema" xmlns:xs="http://www.w3.org/2001/XMLSchema" xmlns:p="http://schemas.microsoft.com/office/2006/metadata/properties" xmlns:ns2="8145bb1d-ca89-48f5-8a03-ec3f69990983" targetNamespace="http://schemas.microsoft.com/office/2006/metadata/properties" ma:root="true" ma:fieldsID="f1fa78687279a4a642475865b6c74f3f" ns2:_="">
    <xsd:import namespace="8145bb1d-ca89-48f5-8a03-ec3f699909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5bb1d-ca89-48f5-8a03-ec3f699909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3FE309-720D-4C47-9B95-461FC3A5C2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45bb1d-ca89-48f5-8a03-ec3f69990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28BD12-2B25-4A19-94FD-38F884811CC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8145bb1d-ca89-48f5-8a03-ec3f6999098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74D401-4E83-47CB-B225-DAB6FEF747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372</TotalTime>
  <Words>111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Times New Roman</vt:lpstr>
      <vt:lpstr>Wingdings 3</vt:lpstr>
      <vt:lpstr>Slice</vt:lpstr>
      <vt:lpstr>  giving Sunday Phil 4.10-20 </vt:lpstr>
      <vt:lpstr>  applying gospel values to the whole of life</vt:lpstr>
      <vt:lpstr>  </vt:lpstr>
      <vt:lpstr>  1. an expression of god’s grace (vv1, 6, 7) </vt:lpstr>
      <vt:lpstr>  3. according to means (vv14-15)   2. not haphazard, but planned (vv6-7, 11, 16-20)  3. generous (vv1-4)   </vt:lpstr>
      <vt:lpstr>  4. joyful (vv14-15)  5. an expression of our commitment to god (vv4-5, v24)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Discipleship Glory on the mountain; glory in the valley</dc:title>
  <dc:creator>Peter Morden</dc:creator>
  <cp:lastModifiedBy>Peter Morden</cp:lastModifiedBy>
  <cp:revision>30</cp:revision>
  <cp:lastPrinted>2018-04-15T07:43:11Z</cp:lastPrinted>
  <dcterms:created xsi:type="dcterms:W3CDTF">2017-09-09T11:25:19Z</dcterms:created>
  <dcterms:modified xsi:type="dcterms:W3CDTF">2018-04-15T08:43:38Z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0x01010032F2F3698D71DB40B9309D265380E61A</vt:lpwstr>
  </property>
</Properties>
</file>