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58" r:id="rId5"/>
    <p:sldId id="259" r:id="rId6"/>
    <p:sldId id="260" r:id="rId7"/>
    <p:sldId id="261" r:id="rId8"/>
    <p:sldId id="262" r:id="rId9"/>
    <p:sldId id="263" r:id="rId10"/>
    <p:sldId id="267" r:id="rId11"/>
    <p:sldId id="264" r:id="rId12"/>
    <p:sldId id="265" r:id="rId13"/>
    <p:sldId id="266" r:id="rId14"/>
    <p:sldId id="270" r:id="rId15"/>
    <p:sldId id="269" r:id="rId16"/>
    <p:sldId id="271" r:id="rId17"/>
    <p:sldId id="272" r:id="rId18"/>
    <p:sldId id="273" r:id="rId19"/>
    <p:sldId id="274" r:id="rId20"/>
    <p:sldId id="275" r:id="rId21"/>
    <p:sldId id="268" r:id="rId22"/>
    <p:sldId id="276" r:id="rId23"/>
    <p:sldId id="278" r:id="rId24"/>
    <p:sldId id="279" r:id="rId25"/>
    <p:sldId id="277"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6" d="100"/>
          <a:sy n="66" d="100"/>
        </p:scale>
        <p:origin x="816" y="6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131848-7D30-41D4-8BFF-391BC1005EED}" type="datetimeFigureOut">
              <a:rPr lang="en-GB" smtClean="0"/>
              <a:t>23/12/2018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313711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131848-7D30-41D4-8BFF-391BC1005EED}" type="datetimeFigureOut">
              <a:rPr lang="en-GB" smtClean="0"/>
              <a:t>23/12/2018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245174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131848-7D30-41D4-8BFF-391BC1005EED}" type="datetimeFigureOut">
              <a:rPr lang="en-GB" smtClean="0"/>
              <a:t>23/12/2018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316469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131848-7D30-41D4-8BFF-391BC1005EED}" type="datetimeFigureOut">
              <a:rPr lang="en-GB" smtClean="0"/>
              <a:t>23/12/2018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33274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31848-7D30-41D4-8BFF-391BC1005EED}" type="datetimeFigureOut">
              <a:rPr lang="en-GB" smtClean="0"/>
              <a:t>23/12/2018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54984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131848-7D30-41D4-8BFF-391BC1005EED}" type="datetimeFigureOut">
              <a:rPr lang="en-GB" smtClean="0"/>
              <a:t>23/12/2018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251743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131848-7D30-41D4-8BFF-391BC1005EED}" type="datetimeFigureOut">
              <a:rPr lang="en-GB" smtClean="0"/>
              <a:t>23/12/2018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149978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131848-7D30-41D4-8BFF-391BC1005EED}" type="datetimeFigureOut">
              <a:rPr lang="en-GB" smtClean="0"/>
              <a:t>23/12/2018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224700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31848-7D30-41D4-8BFF-391BC1005EED}" type="datetimeFigureOut">
              <a:rPr lang="en-GB" smtClean="0"/>
              <a:t>23/12/2018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425052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131848-7D30-41D4-8BFF-391BC1005EED}" type="datetimeFigureOut">
              <a:rPr lang="en-GB" smtClean="0"/>
              <a:t>23/12/2018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489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131848-7D30-41D4-8BFF-391BC1005EED}" type="datetimeFigureOut">
              <a:rPr lang="en-GB" smtClean="0"/>
              <a:t>23/12/2018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C8FB2C-8BCD-4127-B064-FCF5520D7686}" type="slidenum">
              <a:rPr lang="en-GB" smtClean="0"/>
              <a:t>‹#›</a:t>
            </a:fld>
            <a:endParaRPr lang="en-GB"/>
          </a:p>
        </p:txBody>
      </p:sp>
    </p:spTree>
    <p:extLst>
      <p:ext uri="{BB962C8B-B14F-4D97-AF65-F5344CB8AC3E}">
        <p14:creationId xmlns:p14="http://schemas.microsoft.com/office/powerpoint/2010/main" val="285842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31848-7D30-41D4-8BFF-391BC1005EED}" type="datetimeFigureOut">
              <a:rPr lang="en-GB" smtClean="0"/>
              <a:t>23/12/2018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8FB2C-8BCD-4127-B064-FCF5520D7686}" type="slidenum">
              <a:rPr lang="en-GB" smtClean="0"/>
              <a:t>‹#›</a:t>
            </a:fld>
            <a:endParaRPr lang="en-GB"/>
          </a:p>
        </p:txBody>
      </p:sp>
    </p:spTree>
    <p:extLst>
      <p:ext uri="{BB962C8B-B14F-4D97-AF65-F5344CB8AC3E}">
        <p14:creationId xmlns:p14="http://schemas.microsoft.com/office/powerpoint/2010/main" val="387634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27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379" b="15715"/>
          <a:stretch/>
        </p:blipFill>
        <p:spPr>
          <a:xfrm>
            <a:off x="0" y="-7257"/>
            <a:ext cx="12192000" cy="6872514"/>
          </a:xfrm>
          <a:prstGeom prst="rect">
            <a:avLst/>
          </a:prstGeom>
        </p:spPr>
      </p:pic>
      <p:sp>
        <p:nvSpPr>
          <p:cNvPr id="3" name="TextBox 2"/>
          <p:cNvSpPr txBox="1"/>
          <p:nvPr/>
        </p:nvSpPr>
        <p:spPr>
          <a:xfrm>
            <a:off x="159657" y="6081486"/>
            <a:ext cx="8749126" cy="584775"/>
          </a:xfrm>
          <a:prstGeom prst="rect">
            <a:avLst/>
          </a:prstGeom>
          <a:solidFill>
            <a:srgbClr val="990000"/>
          </a:solidFill>
        </p:spPr>
        <p:txBody>
          <a:bodyPr wrap="none" rtlCol="0">
            <a:spAutoFit/>
          </a:bodyPr>
          <a:lstStyle/>
          <a:p>
            <a:r>
              <a:rPr lang="en-GB" sz="3200" b="1" dirty="0">
                <a:solidFill>
                  <a:schemeClr val="bg1"/>
                </a:solidFill>
              </a:rPr>
              <a:t>Jesus Presented at the Temple – Rembrandt - 1631</a:t>
            </a:r>
          </a:p>
        </p:txBody>
      </p:sp>
      <p:sp>
        <p:nvSpPr>
          <p:cNvPr id="4" name="TextBox 3"/>
          <p:cNvSpPr txBox="1"/>
          <p:nvPr/>
        </p:nvSpPr>
        <p:spPr>
          <a:xfrm>
            <a:off x="508000" y="551543"/>
            <a:ext cx="10801683" cy="4154984"/>
          </a:xfrm>
          <a:prstGeom prst="rect">
            <a:avLst/>
          </a:prstGeom>
          <a:solidFill>
            <a:srgbClr val="990000"/>
          </a:solidFill>
        </p:spPr>
        <p:txBody>
          <a:bodyPr wrap="square" rtlCol="0">
            <a:spAutoFit/>
          </a:bodyPr>
          <a:lstStyle/>
          <a:p>
            <a:r>
              <a:rPr lang="en-GB" sz="4400" dirty="0">
                <a:solidFill>
                  <a:schemeClr val="bg1"/>
                </a:solidFill>
              </a:rPr>
              <a:t>Shout for joy to the </a:t>
            </a:r>
            <a:r>
              <a:rPr lang="en-GB" sz="4400" cap="small" dirty="0">
                <a:solidFill>
                  <a:schemeClr val="bg1"/>
                </a:solidFill>
                <a:effectLst/>
              </a:rPr>
              <a:t>Lord</a:t>
            </a:r>
            <a:r>
              <a:rPr lang="en-GB" sz="4400" dirty="0">
                <a:solidFill>
                  <a:schemeClr val="bg1"/>
                </a:solidFill>
              </a:rPr>
              <a:t>, all the earth,</a:t>
            </a:r>
            <a:br>
              <a:rPr lang="en-GB" sz="4400" dirty="0">
                <a:solidFill>
                  <a:schemeClr val="bg1"/>
                </a:solidFill>
              </a:rPr>
            </a:br>
            <a:r>
              <a:rPr lang="en-GB" sz="4400" dirty="0">
                <a:solidFill>
                  <a:schemeClr val="bg1"/>
                </a:solidFill>
              </a:rPr>
              <a:t>    burst into jubilant song with music;</a:t>
            </a:r>
            <a:br>
              <a:rPr lang="en-GB" sz="4400" dirty="0">
                <a:solidFill>
                  <a:schemeClr val="bg1"/>
                </a:solidFill>
              </a:rPr>
            </a:br>
            <a:r>
              <a:rPr lang="en-GB" sz="4400" dirty="0">
                <a:solidFill>
                  <a:schemeClr val="bg1"/>
                </a:solidFill>
              </a:rPr>
              <a:t>make music to the </a:t>
            </a:r>
            <a:r>
              <a:rPr lang="en-GB" sz="4400" cap="small" dirty="0">
                <a:solidFill>
                  <a:schemeClr val="bg1"/>
                </a:solidFill>
                <a:effectLst/>
              </a:rPr>
              <a:t>Lord</a:t>
            </a:r>
            <a:r>
              <a:rPr lang="en-GB" sz="4400" dirty="0">
                <a:solidFill>
                  <a:schemeClr val="bg1"/>
                </a:solidFill>
              </a:rPr>
              <a:t> with the harp,</a:t>
            </a:r>
            <a:br>
              <a:rPr lang="en-GB" sz="4400" dirty="0">
                <a:solidFill>
                  <a:schemeClr val="bg1"/>
                </a:solidFill>
              </a:rPr>
            </a:br>
            <a:r>
              <a:rPr lang="en-GB" sz="4400" dirty="0">
                <a:solidFill>
                  <a:schemeClr val="bg1"/>
                </a:solidFill>
              </a:rPr>
              <a:t>    with the harp and the sound of singing,</a:t>
            </a:r>
            <a:br>
              <a:rPr lang="en-GB" sz="4400" dirty="0">
                <a:solidFill>
                  <a:schemeClr val="bg1"/>
                </a:solidFill>
              </a:rPr>
            </a:br>
            <a:r>
              <a:rPr lang="en-GB" sz="4400" dirty="0">
                <a:solidFill>
                  <a:schemeClr val="bg1"/>
                </a:solidFill>
              </a:rPr>
              <a:t>with trumpets and the blast of the ram’s horn</a:t>
            </a:r>
            <a:br>
              <a:rPr lang="en-GB" sz="4400" dirty="0">
                <a:solidFill>
                  <a:schemeClr val="bg1"/>
                </a:solidFill>
              </a:rPr>
            </a:br>
            <a:r>
              <a:rPr lang="en-GB" sz="4400" dirty="0">
                <a:solidFill>
                  <a:schemeClr val="bg1"/>
                </a:solidFill>
              </a:rPr>
              <a:t>    shout for joy before the </a:t>
            </a:r>
            <a:r>
              <a:rPr lang="en-GB" sz="4400" cap="small" dirty="0">
                <a:solidFill>
                  <a:schemeClr val="bg1"/>
                </a:solidFill>
                <a:effectLst/>
              </a:rPr>
              <a:t>Lord</a:t>
            </a:r>
            <a:r>
              <a:rPr lang="en-GB" sz="4400" dirty="0">
                <a:solidFill>
                  <a:schemeClr val="bg1"/>
                </a:solidFill>
              </a:rPr>
              <a:t>, the King.</a:t>
            </a:r>
          </a:p>
        </p:txBody>
      </p:sp>
    </p:spTree>
    <p:extLst>
      <p:ext uri="{BB962C8B-B14F-4D97-AF65-F5344CB8AC3E}">
        <p14:creationId xmlns:p14="http://schemas.microsoft.com/office/powerpoint/2010/main" val="79808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379" b="15715"/>
          <a:stretch/>
        </p:blipFill>
        <p:spPr>
          <a:xfrm>
            <a:off x="0" y="-7257"/>
            <a:ext cx="12192000" cy="6872514"/>
          </a:xfrm>
          <a:prstGeom prst="rect">
            <a:avLst/>
          </a:prstGeom>
        </p:spPr>
      </p:pic>
      <p:sp>
        <p:nvSpPr>
          <p:cNvPr id="3" name="TextBox 2"/>
          <p:cNvSpPr txBox="1"/>
          <p:nvPr/>
        </p:nvSpPr>
        <p:spPr>
          <a:xfrm>
            <a:off x="159657" y="6081486"/>
            <a:ext cx="8749126" cy="584775"/>
          </a:xfrm>
          <a:prstGeom prst="rect">
            <a:avLst/>
          </a:prstGeom>
          <a:solidFill>
            <a:srgbClr val="990000"/>
          </a:solidFill>
        </p:spPr>
        <p:txBody>
          <a:bodyPr wrap="none" rtlCol="0">
            <a:spAutoFit/>
          </a:bodyPr>
          <a:lstStyle/>
          <a:p>
            <a:r>
              <a:rPr lang="en-GB" sz="3200" b="1" dirty="0">
                <a:solidFill>
                  <a:schemeClr val="bg1"/>
                </a:solidFill>
              </a:rPr>
              <a:t>Jesus Presented at the Temple – Rembrandt - 1631</a:t>
            </a:r>
          </a:p>
        </p:txBody>
      </p:sp>
      <p:sp>
        <p:nvSpPr>
          <p:cNvPr id="4" name="TextBox 3"/>
          <p:cNvSpPr txBox="1"/>
          <p:nvPr/>
        </p:nvSpPr>
        <p:spPr>
          <a:xfrm>
            <a:off x="508001" y="551543"/>
            <a:ext cx="9608456" cy="2800767"/>
          </a:xfrm>
          <a:prstGeom prst="rect">
            <a:avLst/>
          </a:prstGeom>
          <a:solidFill>
            <a:srgbClr val="990000"/>
          </a:solidFill>
        </p:spPr>
        <p:txBody>
          <a:bodyPr wrap="square" rtlCol="0">
            <a:spAutoFit/>
          </a:bodyPr>
          <a:lstStyle/>
          <a:p>
            <a:r>
              <a:rPr lang="en-GB" sz="4400" dirty="0">
                <a:solidFill>
                  <a:schemeClr val="bg1"/>
                </a:solidFill>
              </a:rPr>
              <a:t>Let the sea resound, and everything in it,</a:t>
            </a:r>
            <a:br>
              <a:rPr lang="en-GB" sz="4400" dirty="0">
                <a:solidFill>
                  <a:schemeClr val="bg1"/>
                </a:solidFill>
              </a:rPr>
            </a:br>
            <a:r>
              <a:rPr lang="en-GB" sz="4400" dirty="0">
                <a:solidFill>
                  <a:schemeClr val="bg1"/>
                </a:solidFill>
              </a:rPr>
              <a:t>    the world, and all who live in it.</a:t>
            </a:r>
            <a:br>
              <a:rPr lang="en-GB" sz="4400" dirty="0">
                <a:solidFill>
                  <a:schemeClr val="bg1"/>
                </a:solidFill>
              </a:rPr>
            </a:br>
            <a:r>
              <a:rPr lang="en-GB" sz="4400" dirty="0">
                <a:solidFill>
                  <a:schemeClr val="bg1"/>
                </a:solidFill>
              </a:rPr>
              <a:t>Let the rivers clap their hands,</a:t>
            </a:r>
            <a:br>
              <a:rPr lang="en-GB" sz="4400" dirty="0">
                <a:solidFill>
                  <a:schemeClr val="bg1"/>
                </a:solidFill>
              </a:rPr>
            </a:br>
            <a:r>
              <a:rPr lang="en-GB" sz="4400" dirty="0">
                <a:solidFill>
                  <a:schemeClr val="bg1"/>
                </a:solidFill>
              </a:rPr>
              <a:t>    let the mountains sing together for joy;</a:t>
            </a:r>
          </a:p>
        </p:txBody>
      </p:sp>
    </p:spTree>
    <p:extLst>
      <p:ext uri="{BB962C8B-B14F-4D97-AF65-F5344CB8AC3E}">
        <p14:creationId xmlns:p14="http://schemas.microsoft.com/office/powerpoint/2010/main" val="272924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379" b="15715"/>
          <a:stretch/>
        </p:blipFill>
        <p:spPr>
          <a:xfrm>
            <a:off x="0" y="-7257"/>
            <a:ext cx="12192000" cy="6872514"/>
          </a:xfrm>
          <a:prstGeom prst="rect">
            <a:avLst/>
          </a:prstGeom>
        </p:spPr>
      </p:pic>
      <p:sp>
        <p:nvSpPr>
          <p:cNvPr id="3" name="TextBox 2"/>
          <p:cNvSpPr txBox="1"/>
          <p:nvPr/>
        </p:nvSpPr>
        <p:spPr>
          <a:xfrm>
            <a:off x="159657" y="6081486"/>
            <a:ext cx="8749126" cy="584775"/>
          </a:xfrm>
          <a:prstGeom prst="rect">
            <a:avLst/>
          </a:prstGeom>
          <a:solidFill>
            <a:srgbClr val="990000"/>
          </a:solidFill>
        </p:spPr>
        <p:txBody>
          <a:bodyPr wrap="none" rtlCol="0">
            <a:spAutoFit/>
          </a:bodyPr>
          <a:lstStyle/>
          <a:p>
            <a:r>
              <a:rPr lang="en-GB" sz="3200" b="1" dirty="0">
                <a:solidFill>
                  <a:schemeClr val="bg1"/>
                </a:solidFill>
              </a:rPr>
              <a:t>Jesus Presented at the Temple – Rembrandt - 1631</a:t>
            </a:r>
          </a:p>
        </p:txBody>
      </p:sp>
      <p:sp>
        <p:nvSpPr>
          <p:cNvPr id="4" name="TextBox 3"/>
          <p:cNvSpPr txBox="1"/>
          <p:nvPr/>
        </p:nvSpPr>
        <p:spPr>
          <a:xfrm>
            <a:off x="508001" y="551543"/>
            <a:ext cx="9376228" cy="2800767"/>
          </a:xfrm>
          <a:prstGeom prst="rect">
            <a:avLst/>
          </a:prstGeom>
          <a:solidFill>
            <a:srgbClr val="990000"/>
          </a:solidFill>
        </p:spPr>
        <p:txBody>
          <a:bodyPr wrap="square" rtlCol="0">
            <a:spAutoFit/>
          </a:bodyPr>
          <a:lstStyle/>
          <a:p>
            <a:r>
              <a:rPr lang="en-GB" sz="4400" dirty="0">
                <a:solidFill>
                  <a:schemeClr val="bg1"/>
                </a:solidFill>
              </a:rPr>
              <a:t>let them sing before the </a:t>
            </a:r>
            <a:r>
              <a:rPr lang="en-GB" sz="4400" cap="small" dirty="0">
                <a:solidFill>
                  <a:schemeClr val="bg1"/>
                </a:solidFill>
                <a:effectLst/>
              </a:rPr>
              <a:t>Lord</a:t>
            </a:r>
            <a:r>
              <a:rPr lang="en-GB" sz="4400" dirty="0">
                <a:solidFill>
                  <a:schemeClr val="bg1"/>
                </a:solidFill>
              </a:rPr>
              <a:t>,</a:t>
            </a:r>
            <a:br>
              <a:rPr lang="en-GB" sz="4400" dirty="0">
                <a:solidFill>
                  <a:schemeClr val="bg1"/>
                </a:solidFill>
              </a:rPr>
            </a:br>
            <a:r>
              <a:rPr lang="en-GB" sz="4400" dirty="0">
                <a:solidFill>
                  <a:schemeClr val="bg1"/>
                </a:solidFill>
              </a:rPr>
              <a:t>    for he comes to judge the earth.</a:t>
            </a:r>
            <a:br>
              <a:rPr lang="en-GB" sz="4400" dirty="0">
                <a:solidFill>
                  <a:schemeClr val="bg1"/>
                </a:solidFill>
              </a:rPr>
            </a:br>
            <a:r>
              <a:rPr lang="en-GB" sz="4400" dirty="0">
                <a:solidFill>
                  <a:schemeClr val="bg1"/>
                </a:solidFill>
              </a:rPr>
              <a:t>He will judge the world in righteousness</a:t>
            </a:r>
            <a:br>
              <a:rPr lang="en-GB" sz="4400" dirty="0">
                <a:solidFill>
                  <a:schemeClr val="bg1"/>
                </a:solidFill>
              </a:rPr>
            </a:br>
            <a:r>
              <a:rPr lang="en-GB" sz="4400" dirty="0">
                <a:solidFill>
                  <a:schemeClr val="bg1"/>
                </a:solidFill>
              </a:rPr>
              <a:t>    and the peoples with equity.</a:t>
            </a:r>
          </a:p>
        </p:txBody>
      </p:sp>
    </p:spTree>
    <p:extLst>
      <p:ext uri="{BB962C8B-B14F-4D97-AF65-F5344CB8AC3E}">
        <p14:creationId xmlns:p14="http://schemas.microsoft.com/office/powerpoint/2010/main" val="54418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379" b="15715"/>
          <a:stretch/>
        </p:blipFill>
        <p:spPr>
          <a:xfrm>
            <a:off x="0" y="-7257"/>
            <a:ext cx="12192000" cy="6872514"/>
          </a:xfrm>
          <a:prstGeom prst="rect">
            <a:avLst/>
          </a:prstGeom>
        </p:spPr>
      </p:pic>
      <p:sp>
        <p:nvSpPr>
          <p:cNvPr id="3" name="TextBox 2"/>
          <p:cNvSpPr txBox="1"/>
          <p:nvPr/>
        </p:nvSpPr>
        <p:spPr>
          <a:xfrm>
            <a:off x="159657" y="6081486"/>
            <a:ext cx="8749126" cy="584775"/>
          </a:xfrm>
          <a:prstGeom prst="rect">
            <a:avLst/>
          </a:prstGeom>
          <a:solidFill>
            <a:srgbClr val="990000"/>
          </a:solidFill>
        </p:spPr>
        <p:txBody>
          <a:bodyPr wrap="none" rtlCol="0">
            <a:spAutoFit/>
          </a:bodyPr>
          <a:lstStyle/>
          <a:p>
            <a:r>
              <a:rPr lang="en-GB" sz="3200" b="1" dirty="0">
                <a:solidFill>
                  <a:schemeClr val="bg1"/>
                </a:solidFill>
              </a:rPr>
              <a:t>Jesus Presented at the Temple – Rembrandt - 1631</a:t>
            </a:r>
          </a:p>
        </p:txBody>
      </p:sp>
    </p:spTree>
    <p:extLst>
      <p:ext uri="{BB962C8B-B14F-4D97-AF65-F5344CB8AC3E}">
        <p14:creationId xmlns:p14="http://schemas.microsoft.com/office/powerpoint/2010/main" val="52290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40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5" name="TextBox 4"/>
          <p:cNvSpPr txBox="1"/>
          <p:nvPr/>
        </p:nvSpPr>
        <p:spPr>
          <a:xfrm>
            <a:off x="60818" y="6235457"/>
            <a:ext cx="6779933" cy="523220"/>
          </a:xfrm>
          <a:prstGeom prst="rect">
            <a:avLst/>
          </a:prstGeom>
          <a:solidFill>
            <a:schemeClr val="bg2">
              <a:lumMod val="25000"/>
            </a:schemeClr>
          </a:solidFill>
        </p:spPr>
        <p:txBody>
          <a:bodyPr wrap="none" rtlCol="0">
            <a:spAutoFit/>
          </a:bodyPr>
          <a:lstStyle/>
          <a:p>
            <a:r>
              <a:rPr lang="en-GB" sz="2800" b="1" dirty="0">
                <a:solidFill>
                  <a:schemeClr val="bg1"/>
                </a:solidFill>
              </a:rPr>
              <a:t>Simeon’s Song of Praise – Rembrandt – 1669</a:t>
            </a:r>
          </a:p>
        </p:txBody>
      </p:sp>
      <p:sp>
        <p:nvSpPr>
          <p:cNvPr id="6" name="TextBox 5"/>
          <p:cNvSpPr txBox="1"/>
          <p:nvPr/>
        </p:nvSpPr>
        <p:spPr>
          <a:xfrm>
            <a:off x="388309" y="4160005"/>
            <a:ext cx="3149195" cy="769441"/>
          </a:xfrm>
          <a:prstGeom prst="rect">
            <a:avLst/>
          </a:prstGeom>
          <a:solidFill>
            <a:srgbClr val="990000"/>
          </a:solidFill>
        </p:spPr>
        <p:txBody>
          <a:bodyPr wrap="none" rtlCol="0">
            <a:spAutoFit/>
          </a:bodyPr>
          <a:lstStyle/>
          <a:p>
            <a:r>
              <a:rPr lang="en-GB" sz="4400" b="1" dirty="0">
                <a:solidFill>
                  <a:schemeClr val="bg1"/>
                </a:solidFill>
              </a:rPr>
              <a:t>Luke 2:21-40</a:t>
            </a:r>
          </a:p>
        </p:txBody>
      </p:sp>
      <p:sp>
        <p:nvSpPr>
          <p:cNvPr id="7" name="TextBox 6"/>
          <p:cNvSpPr txBox="1"/>
          <p:nvPr/>
        </p:nvSpPr>
        <p:spPr>
          <a:xfrm>
            <a:off x="388309" y="4987324"/>
            <a:ext cx="2276905" cy="769441"/>
          </a:xfrm>
          <a:prstGeom prst="rect">
            <a:avLst/>
          </a:prstGeom>
          <a:solidFill>
            <a:srgbClr val="990000"/>
          </a:solidFill>
        </p:spPr>
        <p:txBody>
          <a:bodyPr wrap="none" rtlCol="0">
            <a:spAutoFit/>
          </a:bodyPr>
          <a:lstStyle/>
          <a:p>
            <a:r>
              <a:rPr lang="en-GB" sz="4400" b="1" dirty="0">
                <a:solidFill>
                  <a:schemeClr val="bg1"/>
                </a:solidFill>
              </a:rPr>
              <a:t>Psalm 98</a:t>
            </a:r>
          </a:p>
        </p:txBody>
      </p:sp>
      <p:sp>
        <p:nvSpPr>
          <p:cNvPr id="8" name="TextBox 7"/>
          <p:cNvSpPr txBox="1"/>
          <p:nvPr/>
        </p:nvSpPr>
        <p:spPr>
          <a:xfrm>
            <a:off x="388309" y="3322214"/>
            <a:ext cx="7414209" cy="769441"/>
          </a:xfrm>
          <a:prstGeom prst="rect">
            <a:avLst/>
          </a:prstGeom>
          <a:solidFill>
            <a:srgbClr val="990000"/>
          </a:solidFill>
        </p:spPr>
        <p:txBody>
          <a:bodyPr wrap="none" rtlCol="0">
            <a:spAutoFit/>
          </a:bodyPr>
          <a:lstStyle/>
          <a:p>
            <a:r>
              <a:rPr lang="en-GB" sz="4400" b="1" dirty="0">
                <a:solidFill>
                  <a:schemeClr val="bg1"/>
                </a:solidFill>
              </a:rPr>
              <a:t>The King Who Will Come Again</a:t>
            </a:r>
          </a:p>
        </p:txBody>
      </p:sp>
    </p:spTree>
    <p:extLst>
      <p:ext uri="{BB962C8B-B14F-4D97-AF65-F5344CB8AC3E}">
        <p14:creationId xmlns:p14="http://schemas.microsoft.com/office/powerpoint/2010/main" val="204026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5" name="TextBox 4"/>
          <p:cNvSpPr txBox="1"/>
          <p:nvPr/>
        </p:nvSpPr>
        <p:spPr>
          <a:xfrm>
            <a:off x="60818" y="6235457"/>
            <a:ext cx="6779933" cy="523220"/>
          </a:xfrm>
          <a:prstGeom prst="rect">
            <a:avLst/>
          </a:prstGeom>
          <a:solidFill>
            <a:schemeClr val="bg2">
              <a:lumMod val="25000"/>
            </a:schemeClr>
          </a:solidFill>
        </p:spPr>
        <p:txBody>
          <a:bodyPr wrap="none" rtlCol="0">
            <a:spAutoFit/>
          </a:bodyPr>
          <a:lstStyle/>
          <a:p>
            <a:r>
              <a:rPr lang="en-GB" sz="2800" b="1" dirty="0">
                <a:solidFill>
                  <a:schemeClr val="bg1"/>
                </a:solidFill>
              </a:rPr>
              <a:t>Simeon’s Song of Praise – Rembrandt – 1669</a:t>
            </a:r>
          </a:p>
        </p:txBody>
      </p:sp>
      <p:sp>
        <p:nvSpPr>
          <p:cNvPr id="6" name="TextBox 5"/>
          <p:cNvSpPr txBox="1"/>
          <p:nvPr/>
        </p:nvSpPr>
        <p:spPr>
          <a:xfrm>
            <a:off x="388309" y="3497350"/>
            <a:ext cx="5084533" cy="769441"/>
          </a:xfrm>
          <a:prstGeom prst="rect">
            <a:avLst/>
          </a:prstGeom>
          <a:solidFill>
            <a:srgbClr val="990000"/>
          </a:solidFill>
        </p:spPr>
        <p:txBody>
          <a:bodyPr wrap="none" rtlCol="0">
            <a:spAutoFit/>
          </a:bodyPr>
          <a:lstStyle/>
          <a:p>
            <a:r>
              <a:rPr lang="en-GB" sz="4400" b="1" dirty="0">
                <a:solidFill>
                  <a:schemeClr val="bg1"/>
                </a:solidFill>
              </a:rPr>
              <a:t>“…for all the people”</a:t>
            </a:r>
          </a:p>
        </p:txBody>
      </p:sp>
      <p:sp>
        <p:nvSpPr>
          <p:cNvPr id="7" name="TextBox 6"/>
          <p:cNvSpPr txBox="1"/>
          <p:nvPr/>
        </p:nvSpPr>
        <p:spPr>
          <a:xfrm>
            <a:off x="388309" y="4324669"/>
            <a:ext cx="4156394" cy="769441"/>
          </a:xfrm>
          <a:prstGeom prst="rect">
            <a:avLst/>
          </a:prstGeom>
          <a:solidFill>
            <a:srgbClr val="990000"/>
          </a:solidFill>
        </p:spPr>
        <p:txBody>
          <a:bodyPr wrap="none" rtlCol="0">
            <a:spAutoFit/>
          </a:bodyPr>
          <a:lstStyle/>
          <a:p>
            <a:r>
              <a:rPr lang="en-GB" sz="4400" b="1" dirty="0">
                <a:solidFill>
                  <a:schemeClr val="bg1"/>
                </a:solidFill>
              </a:rPr>
              <a:t>“Peace on Earth”</a:t>
            </a:r>
          </a:p>
        </p:txBody>
      </p:sp>
      <p:sp>
        <p:nvSpPr>
          <p:cNvPr id="8" name="TextBox 7"/>
          <p:cNvSpPr txBox="1"/>
          <p:nvPr/>
        </p:nvSpPr>
        <p:spPr>
          <a:xfrm>
            <a:off x="388309" y="2659559"/>
            <a:ext cx="6456063" cy="769441"/>
          </a:xfrm>
          <a:prstGeom prst="rect">
            <a:avLst/>
          </a:prstGeom>
          <a:solidFill>
            <a:srgbClr val="990000"/>
          </a:solidFill>
        </p:spPr>
        <p:txBody>
          <a:bodyPr wrap="none" rtlCol="0">
            <a:spAutoFit/>
          </a:bodyPr>
          <a:lstStyle/>
          <a:p>
            <a:r>
              <a:rPr lang="en-GB" sz="4400" b="1" dirty="0">
                <a:solidFill>
                  <a:schemeClr val="bg1"/>
                </a:solidFill>
              </a:rPr>
              <a:t>“Good news of great joy…”</a:t>
            </a:r>
          </a:p>
        </p:txBody>
      </p:sp>
      <p:sp>
        <p:nvSpPr>
          <p:cNvPr id="9" name="TextBox 8"/>
          <p:cNvSpPr txBox="1"/>
          <p:nvPr/>
        </p:nvSpPr>
        <p:spPr>
          <a:xfrm>
            <a:off x="388309" y="5168224"/>
            <a:ext cx="445956" cy="769441"/>
          </a:xfrm>
          <a:prstGeom prst="rect">
            <a:avLst/>
          </a:prstGeom>
          <a:solidFill>
            <a:srgbClr val="990000"/>
          </a:solidFill>
        </p:spPr>
        <p:txBody>
          <a:bodyPr wrap="none" rtlCol="0">
            <a:spAutoFit/>
          </a:bodyPr>
          <a:lstStyle/>
          <a:p>
            <a:r>
              <a:rPr lang="en-GB" sz="4400" b="1" dirty="0">
                <a:solidFill>
                  <a:schemeClr val="bg1"/>
                </a:solidFill>
              </a:rPr>
              <a:t>?</a:t>
            </a:r>
          </a:p>
        </p:txBody>
      </p:sp>
    </p:spTree>
    <p:extLst>
      <p:ext uri="{BB962C8B-B14F-4D97-AF65-F5344CB8AC3E}">
        <p14:creationId xmlns:p14="http://schemas.microsoft.com/office/powerpoint/2010/main" val="9346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5" name="TextBox 4"/>
          <p:cNvSpPr txBox="1"/>
          <p:nvPr/>
        </p:nvSpPr>
        <p:spPr>
          <a:xfrm>
            <a:off x="60818" y="6235457"/>
            <a:ext cx="6779933" cy="523220"/>
          </a:xfrm>
          <a:prstGeom prst="rect">
            <a:avLst/>
          </a:prstGeom>
          <a:solidFill>
            <a:schemeClr val="bg2">
              <a:lumMod val="25000"/>
            </a:schemeClr>
          </a:solidFill>
        </p:spPr>
        <p:txBody>
          <a:bodyPr wrap="none" rtlCol="0">
            <a:spAutoFit/>
          </a:bodyPr>
          <a:lstStyle/>
          <a:p>
            <a:r>
              <a:rPr lang="en-GB" sz="2800" b="1" dirty="0">
                <a:solidFill>
                  <a:schemeClr val="bg1"/>
                </a:solidFill>
              </a:rPr>
              <a:t>Simeon’s Song of Praise – Rembrandt – 1669</a:t>
            </a:r>
          </a:p>
        </p:txBody>
      </p:sp>
      <p:sp>
        <p:nvSpPr>
          <p:cNvPr id="8" name="TextBox 7"/>
          <p:cNvSpPr txBox="1"/>
          <p:nvPr/>
        </p:nvSpPr>
        <p:spPr>
          <a:xfrm>
            <a:off x="388309" y="3254645"/>
            <a:ext cx="10724154" cy="769441"/>
          </a:xfrm>
          <a:prstGeom prst="rect">
            <a:avLst/>
          </a:prstGeom>
          <a:solidFill>
            <a:srgbClr val="990000"/>
          </a:solidFill>
        </p:spPr>
        <p:txBody>
          <a:bodyPr wrap="none" rtlCol="0">
            <a:spAutoFit/>
          </a:bodyPr>
          <a:lstStyle/>
          <a:p>
            <a:r>
              <a:rPr lang="en-GB" sz="4400" b="1" dirty="0">
                <a:solidFill>
                  <a:schemeClr val="bg1"/>
                </a:solidFill>
              </a:rPr>
              <a:t>Tension between what </a:t>
            </a:r>
            <a:r>
              <a:rPr lang="en-GB" sz="4400" b="1" i="1" dirty="0">
                <a:solidFill>
                  <a:schemeClr val="bg1"/>
                </a:solidFill>
              </a:rPr>
              <a:t>is </a:t>
            </a:r>
            <a:r>
              <a:rPr lang="en-GB" sz="4400" b="1" dirty="0">
                <a:solidFill>
                  <a:schemeClr val="bg1"/>
                </a:solidFill>
              </a:rPr>
              <a:t>and what </a:t>
            </a:r>
            <a:r>
              <a:rPr lang="en-GB" sz="4400" b="1" i="1" dirty="0">
                <a:solidFill>
                  <a:schemeClr val="bg1"/>
                </a:solidFill>
              </a:rPr>
              <a:t>should be</a:t>
            </a:r>
          </a:p>
        </p:txBody>
      </p:sp>
      <p:sp>
        <p:nvSpPr>
          <p:cNvPr id="9" name="TextBox 8"/>
          <p:cNvSpPr txBox="1"/>
          <p:nvPr/>
        </p:nvSpPr>
        <p:spPr>
          <a:xfrm>
            <a:off x="388309" y="4178057"/>
            <a:ext cx="5668796" cy="769441"/>
          </a:xfrm>
          <a:prstGeom prst="rect">
            <a:avLst/>
          </a:prstGeom>
          <a:solidFill>
            <a:srgbClr val="990000"/>
          </a:solidFill>
        </p:spPr>
        <p:txBody>
          <a:bodyPr wrap="none" rtlCol="0">
            <a:spAutoFit/>
          </a:bodyPr>
          <a:lstStyle/>
          <a:p>
            <a:r>
              <a:rPr lang="en-GB" sz="4400" b="1" dirty="0">
                <a:solidFill>
                  <a:schemeClr val="bg1"/>
                </a:solidFill>
              </a:rPr>
              <a:t>What defines ‘normal’?</a:t>
            </a:r>
          </a:p>
        </p:txBody>
      </p:sp>
    </p:spTree>
    <p:extLst>
      <p:ext uri="{BB962C8B-B14F-4D97-AF65-F5344CB8AC3E}">
        <p14:creationId xmlns:p14="http://schemas.microsoft.com/office/powerpoint/2010/main" val="212113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5" name="TextBox 4"/>
          <p:cNvSpPr txBox="1"/>
          <p:nvPr/>
        </p:nvSpPr>
        <p:spPr>
          <a:xfrm>
            <a:off x="60818" y="6235457"/>
            <a:ext cx="6779933" cy="523220"/>
          </a:xfrm>
          <a:prstGeom prst="rect">
            <a:avLst/>
          </a:prstGeom>
          <a:solidFill>
            <a:schemeClr val="bg2">
              <a:lumMod val="25000"/>
            </a:schemeClr>
          </a:solidFill>
        </p:spPr>
        <p:txBody>
          <a:bodyPr wrap="none" rtlCol="0">
            <a:spAutoFit/>
          </a:bodyPr>
          <a:lstStyle/>
          <a:p>
            <a:r>
              <a:rPr lang="en-GB" sz="2800" b="1" dirty="0">
                <a:solidFill>
                  <a:schemeClr val="bg1"/>
                </a:solidFill>
              </a:rPr>
              <a:t>Simeon’s Song of Praise – Rembrandt – 1669</a:t>
            </a:r>
          </a:p>
        </p:txBody>
      </p:sp>
      <p:sp>
        <p:nvSpPr>
          <p:cNvPr id="8" name="TextBox 7"/>
          <p:cNvSpPr txBox="1"/>
          <p:nvPr/>
        </p:nvSpPr>
        <p:spPr>
          <a:xfrm>
            <a:off x="388309" y="3254645"/>
            <a:ext cx="4304383" cy="769441"/>
          </a:xfrm>
          <a:prstGeom prst="rect">
            <a:avLst/>
          </a:prstGeom>
          <a:solidFill>
            <a:srgbClr val="990000"/>
          </a:solidFill>
        </p:spPr>
        <p:txBody>
          <a:bodyPr wrap="none" rtlCol="0">
            <a:spAutoFit/>
          </a:bodyPr>
          <a:lstStyle/>
          <a:p>
            <a:r>
              <a:rPr lang="en-GB" sz="4400" b="1" dirty="0">
                <a:solidFill>
                  <a:schemeClr val="bg1"/>
                </a:solidFill>
              </a:rPr>
              <a:t>Simeon and Anna</a:t>
            </a:r>
            <a:endParaRPr lang="en-GB" sz="4400" b="1" i="1" dirty="0">
              <a:solidFill>
                <a:schemeClr val="bg1"/>
              </a:solidFill>
            </a:endParaRPr>
          </a:p>
        </p:txBody>
      </p:sp>
      <p:sp>
        <p:nvSpPr>
          <p:cNvPr id="9" name="TextBox 8"/>
          <p:cNvSpPr txBox="1"/>
          <p:nvPr/>
        </p:nvSpPr>
        <p:spPr>
          <a:xfrm>
            <a:off x="388309" y="4105487"/>
            <a:ext cx="6026009" cy="646331"/>
          </a:xfrm>
          <a:prstGeom prst="rect">
            <a:avLst/>
          </a:prstGeom>
          <a:solidFill>
            <a:srgbClr val="990000"/>
          </a:solidFill>
        </p:spPr>
        <p:txBody>
          <a:bodyPr wrap="none" rtlCol="0">
            <a:spAutoFit/>
          </a:bodyPr>
          <a:lstStyle/>
          <a:p>
            <a:r>
              <a:rPr lang="en-GB" sz="3600" b="1" dirty="0">
                <a:solidFill>
                  <a:schemeClr val="bg1"/>
                </a:solidFill>
              </a:rPr>
              <a:t>A time of darkness – Isaiah 9:2</a:t>
            </a:r>
          </a:p>
        </p:txBody>
      </p:sp>
      <p:sp>
        <p:nvSpPr>
          <p:cNvPr id="7" name="TextBox 6"/>
          <p:cNvSpPr txBox="1"/>
          <p:nvPr/>
        </p:nvSpPr>
        <p:spPr>
          <a:xfrm>
            <a:off x="388309" y="4812878"/>
            <a:ext cx="7539756" cy="646331"/>
          </a:xfrm>
          <a:prstGeom prst="rect">
            <a:avLst/>
          </a:prstGeom>
          <a:solidFill>
            <a:srgbClr val="990000"/>
          </a:solidFill>
        </p:spPr>
        <p:txBody>
          <a:bodyPr wrap="none" rtlCol="0">
            <a:spAutoFit/>
          </a:bodyPr>
          <a:lstStyle/>
          <a:p>
            <a:r>
              <a:rPr lang="en-GB" sz="3600" b="1" dirty="0">
                <a:solidFill>
                  <a:schemeClr val="bg1"/>
                </a:solidFill>
              </a:rPr>
              <a:t>Longed for God’s saviour – Isaiah 9:6-7</a:t>
            </a:r>
          </a:p>
        </p:txBody>
      </p:sp>
    </p:spTree>
    <p:extLst>
      <p:ext uri="{BB962C8B-B14F-4D97-AF65-F5344CB8AC3E}">
        <p14:creationId xmlns:p14="http://schemas.microsoft.com/office/powerpoint/2010/main" val="233479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5" name="TextBox 4"/>
          <p:cNvSpPr txBox="1"/>
          <p:nvPr/>
        </p:nvSpPr>
        <p:spPr>
          <a:xfrm>
            <a:off x="60818" y="6235457"/>
            <a:ext cx="6779933" cy="523220"/>
          </a:xfrm>
          <a:prstGeom prst="rect">
            <a:avLst/>
          </a:prstGeom>
          <a:solidFill>
            <a:schemeClr val="bg2">
              <a:lumMod val="25000"/>
            </a:schemeClr>
          </a:solidFill>
        </p:spPr>
        <p:txBody>
          <a:bodyPr wrap="none" rtlCol="0">
            <a:spAutoFit/>
          </a:bodyPr>
          <a:lstStyle/>
          <a:p>
            <a:r>
              <a:rPr lang="en-GB" sz="2800" b="1" dirty="0">
                <a:solidFill>
                  <a:schemeClr val="bg1"/>
                </a:solidFill>
              </a:rPr>
              <a:t>Simeon’s Song of Praise – Rembrandt – 1669</a:t>
            </a:r>
          </a:p>
        </p:txBody>
      </p:sp>
      <p:sp>
        <p:nvSpPr>
          <p:cNvPr id="8" name="TextBox 7"/>
          <p:cNvSpPr txBox="1"/>
          <p:nvPr/>
        </p:nvSpPr>
        <p:spPr>
          <a:xfrm>
            <a:off x="388309" y="3254645"/>
            <a:ext cx="4304383" cy="769441"/>
          </a:xfrm>
          <a:prstGeom prst="rect">
            <a:avLst/>
          </a:prstGeom>
          <a:solidFill>
            <a:srgbClr val="990000"/>
          </a:solidFill>
        </p:spPr>
        <p:txBody>
          <a:bodyPr wrap="none" rtlCol="0">
            <a:spAutoFit/>
          </a:bodyPr>
          <a:lstStyle/>
          <a:p>
            <a:r>
              <a:rPr lang="en-GB" sz="4400" b="1" dirty="0">
                <a:solidFill>
                  <a:schemeClr val="bg1"/>
                </a:solidFill>
              </a:rPr>
              <a:t>Simeon and Anna</a:t>
            </a:r>
            <a:endParaRPr lang="en-GB" sz="4400" b="1" i="1" dirty="0">
              <a:solidFill>
                <a:schemeClr val="bg1"/>
              </a:solidFill>
            </a:endParaRPr>
          </a:p>
        </p:txBody>
      </p:sp>
      <p:sp>
        <p:nvSpPr>
          <p:cNvPr id="9" name="TextBox 8"/>
          <p:cNvSpPr txBox="1"/>
          <p:nvPr/>
        </p:nvSpPr>
        <p:spPr>
          <a:xfrm>
            <a:off x="388309" y="4105487"/>
            <a:ext cx="6406113" cy="646331"/>
          </a:xfrm>
          <a:prstGeom prst="rect">
            <a:avLst/>
          </a:prstGeom>
          <a:solidFill>
            <a:srgbClr val="990000"/>
          </a:solidFill>
        </p:spPr>
        <p:txBody>
          <a:bodyPr wrap="none" rtlCol="0">
            <a:spAutoFit/>
          </a:bodyPr>
          <a:lstStyle/>
          <a:p>
            <a:r>
              <a:rPr lang="en-GB" sz="3600" b="1" dirty="0">
                <a:solidFill>
                  <a:schemeClr val="bg1"/>
                </a:solidFill>
              </a:rPr>
              <a:t>Overflow with joy meeting Jesus</a:t>
            </a:r>
          </a:p>
        </p:txBody>
      </p:sp>
      <p:sp>
        <p:nvSpPr>
          <p:cNvPr id="7" name="TextBox 6"/>
          <p:cNvSpPr txBox="1"/>
          <p:nvPr/>
        </p:nvSpPr>
        <p:spPr>
          <a:xfrm>
            <a:off x="388309" y="4812878"/>
            <a:ext cx="3827330" cy="646331"/>
          </a:xfrm>
          <a:prstGeom prst="rect">
            <a:avLst/>
          </a:prstGeom>
          <a:solidFill>
            <a:srgbClr val="990000"/>
          </a:solidFill>
        </p:spPr>
        <p:txBody>
          <a:bodyPr wrap="none" rtlCol="0">
            <a:spAutoFit/>
          </a:bodyPr>
          <a:lstStyle/>
          <a:p>
            <a:r>
              <a:rPr lang="en-GB" sz="3600" b="1" dirty="0">
                <a:solidFill>
                  <a:schemeClr val="bg1"/>
                </a:solidFill>
              </a:rPr>
              <a:t>Echoes of Psalm 98</a:t>
            </a:r>
          </a:p>
        </p:txBody>
      </p:sp>
    </p:spTree>
    <p:extLst>
      <p:ext uri="{BB962C8B-B14F-4D97-AF65-F5344CB8AC3E}">
        <p14:creationId xmlns:p14="http://schemas.microsoft.com/office/powerpoint/2010/main" val="9263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0"/>
            <a:ext cx="12192000" cy="6853380"/>
          </a:xfrm>
          <a:prstGeom prst="rect">
            <a:avLst/>
          </a:prstGeom>
        </p:spPr>
      </p:pic>
      <p:sp>
        <p:nvSpPr>
          <p:cNvPr id="4" name="TextBox 3"/>
          <p:cNvSpPr txBox="1"/>
          <p:nvPr/>
        </p:nvSpPr>
        <p:spPr>
          <a:xfrm>
            <a:off x="406400" y="391886"/>
            <a:ext cx="7743787" cy="2431435"/>
          </a:xfrm>
          <a:prstGeom prst="rect">
            <a:avLst/>
          </a:prstGeom>
          <a:solidFill>
            <a:srgbClr val="990000"/>
          </a:solidFill>
        </p:spPr>
        <p:txBody>
          <a:bodyPr wrap="none" rtlCol="0">
            <a:spAutoFit/>
          </a:bodyPr>
          <a:lstStyle/>
          <a:p>
            <a:r>
              <a:rPr lang="en-GB" sz="3800" b="1" dirty="0">
                <a:solidFill>
                  <a:schemeClr val="bg1"/>
                </a:solidFill>
              </a:rPr>
              <a:t>I heard the bells on Christmas Day</a:t>
            </a:r>
            <a:br>
              <a:rPr lang="en-GB" sz="3800" b="1" dirty="0">
                <a:solidFill>
                  <a:schemeClr val="bg1"/>
                </a:solidFill>
              </a:rPr>
            </a:br>
            <a:r>
              <a:rPr lang="en-GB" sz="3800" b="1" dirty="0">
                <a:solidFill>
                  <a:schemeClr val="bg1"/>
                </a:solidFill>
              </a:rPr>
              <a:t>Their old familiar carols play</a:t>
            </a:r>
            <a:br>
              <a:rPr lang="en-GB" sz="3800" b="1" dirty="0">
                <a:solidFill>
                  <a:schemeClr val="bg1"/>
                </a:solidFill>
              </a:rPr>
            </a:br>
            <a:r>
              <a:rPr lang="en-GB" sz="3800" b="1" dirty="0">
                <a:solidFill>
                  <a:schemeClr val="bg1"/>
                </a:solidFill>
              </a:rPr>
              <a:t>And wild and sweet the words repeat</a:t>
            </a:r>
            <a:br>
              <a:rPr lang="en-GB" sz="3800" b="1" dirty="0">
                <a:solidFill>
                  <a:schemeClr val="bg1"/>
                </a:solidFill>
              </a:rPr>
            </a:br>
            <a:r>
              <a:rPr lang="en-GB" sz="3800" b="1" dirty="0">
                <a:solidFill>
                  <a:schemeClr val="bg1"/>
                </a:solidFill>
              </a:rPr>
              <a:t>Of peace on earth, goodwill to men</a:t>
            </a:r>
          </a:p>
        </p:txBody>
      </p:sp>
      <p:sp>
        <p:nvSpPr>
          <p:cNvPr id="6" name="TextBox 5"/>
          <p:cNvSpPr txBox="1"/>
          <p:nvPr/>
        </p:nvSpPr>
        <p:spPr>
          <a:xfrm>
            <a:off x="159657" y="6081486"/>
            <a:ext cx="8849474" cy="584775"/>
          </a:xfrm>
          <a:prstGeom prst="rect">
            <a:avLst/>
          </a:prstGeom>
          <a:solidFill>
            <a:srgbClr val="990000"/>
          </a:solidFill>
        </p:spPr>
        <p:txBody>
          <a:bodyPr wrap="none" rtlCol="0">
            <a:spAutoFit/>
          </a:bodyPr>
          <a:lstStyle/>
          <a:p>
            <a:r>
              <a:rPr lang="en-GB" sz="3200" b="1" dirty="0">
                <a:solidFill>
                  <a:schemeClr val="bg1"/>
                </a:solidFill>
              </a:rPr>
              <a:t>Knife crime increased by 21% in 2017, rose in 2018 </a:t>
            </a:r>
          </a:p>
        </p:txBody>
      </p:sp>
      <p:sp>
        <p:nvSpPr>
          <p:cNvPr id="8" name="TextBox 7"/>
          <p:cNvSpPr txBox="1"/>
          <p:nvPr/>
        </p:nvSpPr>
        <p:spPr>
          <a:xfrm>
            <a:off x="10468295" y="6373873"/>
            <a:ext cx="1591269" cy="400110"/>
          </a:xfrm>
          <a:prstGeom prst="rect">
            <a:avLst/>
          </a:prstGeom>
          <a:solidFill>
            <a:schemeClr val="tx1">
              <a:lumMod val="65000"/>
              <a:lumOff val="35000"/>
            </a:schemeClr>
          </a:solidFill>
        </p:spPr>
        <p:txBody>
          <a:bodyPr wrap="none" rtlCol="0">
            <a:spAutoFit/>
          </a:bodyPr>
          <a:lstStyle/>
          <a:p>
            <a:r>
              <a:rPr lang="en-GB" sz="2000" b="1" dirty="0">
                <a:solidFill>
                  <a:schemeClr val="bg1"/>
                </a:solidFill>
              </a:rPr>
              <a:t>© BBC, Getty</a:t>
            </a:r>
          </a:p>
        </p:txBody>
      </p:sp>
    </p:spTree>
    <p:extLst>
      <p:ext uri="{BB962C8B-B14F-4D97-AF65-F5344CB8AC3E}">
        <p14:creationId xmlns:p14="http://schemas.microsoft.com/office/powerpoint/2010/main" val="115942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5" name="TextBox 4"/>
          <p:cNvSpPr txBox="1"/>
          <p:nvPr/>
        </p:nvSpPr>
        <p:spPr>
          <a:xfrm>
            <a:off x="60818" y="6235457"/>
            <a:ext cx="6779933" cy="523220"/>
          </a:xfrm>
          <a:prstGeom prst="rect">
            <a:avLst/>
          </a:prstGeom>
          <a:solidFill>
            <a:schemeClr val="bg2">
              <a:lumMod val="25000"/>
            </a:schemeClr>
          </a:solidFill>
        </p:spPr>
        <p:txBody>
          <a:bodyPr wrap="none" rtlCol="0">
            <a:spAutoFit/>
          </a:bodyPr>
          <a:lstStyle/>
          <a:p>
            <a:r>
              <a:rPr lang="en-GB" sz="2800" b="1" dirty="0">
                <a:solidFill>
                  <a:schemeClr val="bg1"/>
                </a:solidFill>
              </a:rPr>
              <a:t>Simeon’s Song of Praise – Rembrandt – 1669</a:t>
            </a:r>
          </a:p>
        </p:txBody>
      </p:sp>
      <p:sp>
        <p:nvSpPr>
          <p:cNvPr id="8" name="TextBox 7"/>
          <p:cNvSpPr txBox="1"/>
          <p:nvPr/>
        </p:nvSpPr>
        <p:spPr>
          <a:xfrm>
            <a:off x="388309" y="3254645"/>
            <a:ext cx="2510303" cy="769441"/>
          </a:xfrm>
          <a:prstGeom prst="rect">
            <a:avLst/>
          </a:prstGeom>
          <a:solidFill>
            <a:srgbClr val="990000"/>
          </a:solidFill>
        </p:spPr>
        <p:txBody>
          <a:bodyPr wrap="none" rtlCol="0">
            <a:spAutoFit/>
          </a:bodyPr>
          <a:lstStyle/>
          <a:p>
            <a:r>
              <a:rPr lang="en-GB" sz="4400" b="1" dirty="0">
                <a:solidFill>
                  <a:schemeClr val="bg1"/>
                </a:solidFill>
              </a:rPr>
              <a:t>Jesus’ Life</a:t>
            </a:r>
            <a:endParaRPr lang="en-GB" sz="4400" b="1" i="1" dirty="0">
              <a:solidFill>
                <a:schemeClr val="bg1"/>
              </a:solidFill>
            </a:endParaRPr>
          </a:p>
        </p:txBody>
      </p:sp>
      <p:sp>
        <p:nvSpPr>
          <p:cNvPr id="9" name="TextBox 8"/>
          <p:cNvSpPr txBox="1"/>
          <p:nvPr/>
        </p:nvSpPr>
        <p:spPr>
          <a:xfrm>
            <a:off x="388309" y="4105487"/>
            <a:ext cx="4691734" cy="646331"/>
          </a:xfrm>
          <a:prstGeom prst="rect">
            <a:avLst/>
          </a:prstGeom>
          <a:solidFill>
            <a:srgbClr val="990000"/>
          </a:solidFill>
        </p:spPr>
        <p:txBody>
          <a:bodyPr wrap="none" rtlCol="0">
            <a:spAutoFit/>
          </a:bodyPr>
          <a:lstStyle/>
          <a:p>
            <a:r>
              <a:rPr lang="en-GB" sz="3600" b="1" dirty="0">
                <a:solidFill>
                  <a:schemeClr val="bg1"/>
                </a:solidFill>
              </a:rPr>
              <a:t>What should be, </a:t>
            </a:r>
            <a:r>
              <a:rPr lang="en-GB" sz="3600" b="1" i="1" dirty="0">
                <a:solidFill>
                  <a:schemeClr val="bg1"/>
                </a:solidFill>
              </a:rPr>
              <a:t>can be</a:t>
            </a:r>
          </a:p>
        </p:txBody>
      </p:sp>
      <p:sp>
        <p:nvSpPr>
          <p:cNvPr id="7" name="TextBox 6"/>
          <p:cNvSpPr txBox="1"/>
          <p:nvPr/>
        </p:nvSpPr>
        <p:spPr>
          <a:xfrm>
            <a:off x="388309" y="4812878"/>
            <a:ext cx="2327497" cy="646331"/>
          </a:xfrm>
          <a:prstGeom prst="rect">
            <a:avLst/>
          </a:prstGeom>
          <a:solidFill>
            <a:srgbClr val="990000"/>
          </a:solidFill>
        </p:spPr>
        <p:txBody>
          <a:bodyPr wrap="none" rtlCol="0">
            <a:spAutoFit/>
          </a:bodyPr>
          <a:lstStyle/>
          <a:p>
            <a:r>
              <a:rPr lang="en-GB" sz="3600" b="1" dirty="0">
                <a:solidFill>
                  <a:schemeClr val="bg1"/>
                </a:solidFill>
              </a:rPr>
              <a:t>Be inspired</a:t>
            </a:r>
          </a:p>
        </p:txBody>
      </p:sp>
    </p:spTree>
    <p:extLst>
      <p:ext uri="{BB962C8B-B14F-4D97-AF65-F5344CB8AC3E}">
        <p14:creationId xmlns:p14="http://schemas.microsoft.com/office/powerpoint/2010/main" val="397315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591" b="41577"/>
          <a:stretch/>
        </p:blipFill>
        <p:spPr>
          <a:xfrm>
            <a:off x="0" y="0"/>
            <a:ext cx="12192000" cy="6858000"/>
          </a:xfrm>
          <a:prstGeom prst="rect">
            <a:avLst/>
          </a:prstGeom>
        </p:spPr>
      </p:pic>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sp>
        <p:nvSpPr>
          <p:cNvPr id="5" name="TextBox 4"/>
          <p:cNvSpPr txBox="1"/>
          <p:nvPr/>
        </p:nvSpPr>
        <p:spPr>
          <a:xfrm>
            <a:off x="388309" y="279216"/>
            <a:ext cx="6408742" cy="769441"/>
          </a:xfrm>
          <a:prstGeom prst="rect">
            <a:avLst/>
          </a:prstGeom>
          <a:solidFill>
            <a:srgbClr val="990000"/>
          </a:solidFill>
        </p:spPr>
        <p:txBody>
          <a:bodyPr wrap="none" rtlCol="0">
            <a:spAutoFit/>
          </a:bodyPr>
          <a:lstStyle/>
          <a:p>
            <a:r>
              <a:rPr lang="en-GB" sz="4400" b="1" dirty="0">
                <a:solidFill>
                  <a:schemeClr val="bg1"/>
                </a:solidFill>
              </a:rPr>
              <a:t>One Day, Jesus Will Return</a:t>
            </a:r>
            <a:endParaRPr lang="en-GB" sz="4400" b="1" i="1" dirty="0">
              <a:solidFill>
                <a:schemeClr val="bg1"/>
              </a:solidFill>
            </a:endParaRPr>
          </a:p>
        </p:txBody>
      </p:sp>
      <p:sp>
        <p:nvSpPr>
          <p:cNvPr id="6" name="TextBox 5"/>
          <p:cNvSpPr txBox="1"/>
          <p:nvPr/>
        </p:nvSpPr>
        <p:spPr>
          <a:xfrm>
            <a:off x="388309" y="1115545"/>
            <a:ext cx="5608330" cy="646331"/>
          </a:xfrm>
          <a:prstGeom prst="rect">
            <a:avLst/>
          </a:prstGeom>
          <a:solidFill>
            <a:srgbClr val="990000"/>
          </a:solidFill>
        </p:spPr>
        <p:txBody>
          <a:bodyPr wrap="none" rtlCol="0">
            <a:spAutoFit/>
          </a:bodyPr>
          <a:lstStyle/>
          <a:p>
            <a:r>
              <a:rPr lang="en-GB" sz="3600" b="1" dirty="0">
                <a:solidFill>
                  <a:schemeClr val="bg1"/>
                </a:solidFill>
              </a:rPr>
              <a:t>Judge, restore, make perfect</a:t>
            </a:r>
            <a:endParaRPr lang="en-GB" sz="3600" b="1" i="1" dirty="0">
              <a:solidFill>
                <a:schemeClr val="bg1"/>
              </a:solidFill>
            </a:endParaRPr>
          </a:p>
        </p:txBody>
      </p:sp>
      <p:sp>
        <p:nvSpPr>
          <p:cNvPr id="7" name="TextBox 6"/>
          <p:cNvSpPr txBox="1"/>
          <p:nvPr/>
        </p:nvSpPr>
        <p:spPr>
          <a:xfrm>
            <a:off x="388309" y="2585213"/>
            <a:ext cx="3600409" cy="646331"/>
          </a:xfrm>
          <a:prstGeom prst="rect">
            <a:avLst/>
          </a:prstGeom>
          <a:solidFill>
            <a:srgbClr val="990000"/>
          </a:solidFill>
        </p:spPr>
        <p:txBody>
          <a:bodyPr wrap="none" rtlCol="0">
            <a:spAutoFit/>
          </a:bodyPr>
          <a:lstStyle/>
          <a:p>
            <a:r>
              <a:rPr lang="en-GB" sz="3600" b="1" dirty="0">
                <a:solidFill>
                  <a:schemeClr val="bg1"/>
                </a:solidFill>
              </a:rPr>
              <a:t>The saviour-judge</a:t>
            </a:r>
            <a:endParaRPr lang="en-GB" sz="3600" b="1" i="1" dirty="0">
              <a:solidFill>
                <a:schemeClr val="bg1"/>
              </a:solidFill>
            </a:endParaRPr>
          </a:p>
        </p:txBody>
      </p:sp>
      <p:sp>
        <p:nvSpPr>
          <p:cNvPr id="8" name="TextBox 7"/>
          <p:cNvSpPr txBox="1"/>
          <p:nvPr/>
        </p:nvSpPr>
        <p:spPr>
          <a:xfrm>
            <a:off x="388309" y="3352024"/>
            <a:ext cx="10337748" cy="1754326"/>
          </a:xfrm>
          <a:prstGeom prst="rect">
            <a:avLst/>
          </a:prstGeom>
          <a:solidFill>
            <a:srgbClr val="990000"/>
          </a:solidFill>
        </p:spPr>
        <p:txBody>
          <a:bodyPr wrap="square" rtlCol="0">
            <a:spAutoFit/>
          </a:bodyPr>
          <a:lstStyle/>
          <a:p>
            <a:r>
              <a:rPr lang="en-GB" sz="3600" b="1" dirty="0">
                <a:solidFill>
                  <a:schemeClr val="bg1"/>
                </a:solidFill>
              </a:rPr>
              <a:t>“Let them sing before the Lord, for He comes to judge the earth. He will judge the world with righteousness and the peoples with equity” – Psalm 98:9</a:t>
            </a:r>
            <a:endParaRPr lang="en-GB" sz="3600" b="1" i="1" dirty="0">
              <a:solidFill>
                <a:schemeClr val="bg1"/>
              </a:solidFill>
            </a:endParaRPr>
          </a:p>
        </p:txBody>
      </p:sp>
      <p:sp>
        <p:nvSpPr>
          <p:cNvPr id="9" name="TextBox 8"/>
          <p:cNvSpPr txBox="1"/>
          <p:nvPr/>
        </p:nvSpPr>
        <p:spPr>
          <a:xfrm>
            <a:off x="388309" y="5226830"/>
            <a:ext cx="4778777" cy="646331"/>
          </a:xfrm>
          <a:prstGeom prst="rect">
            <a:avLst/>
          </a:prstGeom>
          <a:solidFill>
            <a:srgbClr val="990000"/>
          </a:solidFill>
        </p:spPr>
        <p:txBody>
          <a:bodyPr wrap="square" rtlCol="0">
            <a:spAutoFit/>
          </a:bodyPr>
          <a:lstStyle/>
          <a:p>
            <a:r>
              <a:rPr lang="en-GB" sz="3600" b="1" dirty="0">
                <a:solidFill>
                  <a:schemeClr val="bg1"/>
                </a:solidFill>
              </a:rPr>
              <a:t>A time of joy and relief?</a:t>
            </a:r>
            <a:endParaRPr lang="en-GB" sz="3600" b="1" i="1" dirty="0">
              <a:solidFill>
                <a:schemeClr val="bg1"/>
              </a:solidFill>
            </a:endParaRPr>
          </a:p>
        </p:txBody>
      </p:sp>
      <p:sp>
        <p:nvSpPr>
          <p:cNvPr id="10" name="TextBox 9"/>
          <p:cNvSpPr txBox="1"/>
          <p:nvPr/>
        </p:nvSpPr>
        <p:spPr>
          <a:xfrm>
            <a:off x="388309" y="1837760"/>
            <a:ext cx="4085798" cy="646331"/>
          </a:xfrm>
          <a:prstGeom prst="rect">
            <a:avLst/>
          </a:prstGeom>
          <a:solidFill>
            <a:srgbClr val="990000"/>
          </a:solidFill>
        </p:spPr>
        <p:txBody>
          <a:bodyPr wrap="none" rtlCol="0">
            <a:spAutoFit/>
          </a:bodyPr>
          <a:lstStyle/>
          <a:p>
            <a:r>
              <a:rPr lang="en-GB" sz="3600" b="1" dirty="0">
                <a:solidFill>
                  <a:schemeClr val="bg1"/>
                </a:solidFill>
              </a:rPr>
              <a:t>What can be, </a:t>
            </a:r>
            <a:r>
              <a:rPr lang="en-GB" sz="3600" b="1" i="1" dirty="0">
                <a:solidFill>
                  <a:schemeClr val="bg1"/>
                </a:solidFill>
              </a:rPr>
              <a:t>will be</a:t>
            </a:r>
          </a:p>
        </p:txBody>
      </p:sp>
    </p:spTree>
    <p:extLst>
      <p:ext uri="{BB962C8B-B14F-4D97-AF65-F5344CB8AC3E}">
        <p14:creationId xmlns:p14="http://schemas.microsoft.com/office/powerpoint/2010/main" val="242426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591" b="41577"/>
          <a:stretch/>
        </p:blipFill>
        <p:spPr>
          <a:xfrm>
            <a:off x="0" y="0"/>
            <a:ext cx="12192000" cy="6858000"/>
          </a:xfrm>
          <a:prstGeom prst="rect">
            <a:avLst/>
          </a:prstGeom>
        </p:spPr>
      </p:pic>
      <p:sp>
        <p:nvSpPr>
          <p:cNvPr id="3" name="TextBox 2"/>
          <p:cNvSpPr txBox="1"/>
          <p:nvPr/>
        </p:nvSpPr>
        <p:spPr>
          <a:xfrm>
            <a:off x="159657" y="6081486"/>
            <a:ext cx="7642861" cy="584775"/>
          </a:xfrm>
          <a:prstGeom prst="rect">
            <a:avLst/>
          </a:prstGeom>
          <a:solidFill>
            <a:schemeClr val="bg2">
              <a:lumMod val="25000"/>
            </a:schemeClr>
          </a:solidFill>
        </p:spPr>
        <p:txBody>
          <a:bodyPr wrap="none" rtlCol="0">
            <a:spAutoFit/>
          </a:bodyPr>
          <a:lstStyle/>
          <a:p>
            <a:r>
              <a:rPr lang="en-GB" sz="3200" b="1" dirty="0">
                <a:solidFill>
                  <a:schemeClr val="bg1"/>
                </a:solidFill>
              </a:rPr>
              <a:t>Greek Icon of Jesus’ Second Coming – c1700</a:t>
            </a:r>
          </a:p>
        </p:txBody>
      </p:sp>
      <p:sp>
        <p:nvSpPr>
          <p:cNvPr id="5" name="TextBox 4"/>
          <p:cNvSpPr txBox="1"/>
          <p:nvPr/>
        </p:nvSpPr>
        <p:spPr>
          <a:xfrm>
            <a:off x="388309" y="279216"/>
            <a:ext cx="5768952" cy="769441"/>
          </a:xfrm>
          <a:prstGeom prst="rect">
            <a:avLst/>
          </a:prstGeom>
          <a:solidFill>
            <a:srgbClr val="990000"/>
          </a:solidFill>
        </p:spPr>
        <p:txBody>
          <a:bodyPr wrap="none" rtlCol="0">
            <a:spAutoFit/>
          </a:bodyPr>
          <a:lstStyle/>
          <a:p>
            <a:r>
              <a:rPr lang="en-GB" sz="4400" b="1" dirty="0">
                <a:solidFill>
                  <a:schemeClr val="bg1"/>
                </a:solidFill>
              </a:rPr>
              <a:t>God Keeps His Promises</a:t>
            </a:r>
            <a:endParaRPr lang="en-GB" sz="4400" b="1" i="1" dirty="0">
              <a:solidFill>
                <a:schemeClr val="bg1"/>
              </a:solidFill>
            </a:endParaRPr>
          </a:p>
        </p:txBody>
      </p:sp>
      <p:sp>
        <p:nvSpPr>
          <p:cNvPr id="8" name="TextBox 7"/>
          <p:cNvSpPr txBox="1"/>
          <p:nvPr/>
        </p:nvSpPr>
        <p:spPr>
          <a:xfrm>
            <a:off x="388308" y="1274072"/>
            <a:ext cx="11281177" cy="4031873"/>
          </a:xfrm>
          <a:prstGeom prst="rect">
            <a:avLst/>
          </a:prstGeom>
          <a:solidFill>
            <a:srgbClr val="990000"/>
          </a:solidFill>
        </p:spPr>
        <p:txBody>
          <a:bodyPr wrap="square" rtlCol="0">
            <a:spAutoFit/>
          </a:bodyPr>
          <a:lstStyle/>
          <a:p>
            <a:pPr lvl="0"/>
            <a:r>
              <a:rPr lang="en-GB" sz="3200" b="1" dirty="0">
                <a:solidFill>
                  <a:schemeClr val="bg1"/>
                </a:solidFill>
              </a:rPr>
              <a:t>“Then I saw “a new heaven and a new earth,” for the first heaven and the first earth had passed away, and there was no longer any sea. I saw the Holy City, the new Jerusalem, coming down out of heaven from God, prepared as a bride beautifully dressed for her husband. And I heard a loud voice from the throne saying, “Look! God’s dwelling place is now among the people, and he will dwell with them. They will be his people, and God himself will be with them and be their God.”</a:t>
            </a:r>
          </a:p>
        </p:txBody>
      </p:sp>
    </p:spTree>
    <p:extLst>
      <p:ext uri="{BB962C8B-B14F-4D97-AF65-F5344CB8AC3E}">
        <p14:creationId xmlns:p14="http://schemas.microsoft.com/office/powerpoint/2010/main" val="1797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591" b="41577"/>
          <a:stretch/>
        </p:blipFill>
        <p:spPr>
          <a:xfrm>
            <a:off x="0" y="0"/>
            <a:ext cx="12192000" cy="6858000"/>
          </a:xfrm>
          <a:prstGeom prst="rect">
            <a:avLst/>
          </a:prstGeom>
        </p:spPr>
      </p:pic>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sp>
        <p:nvSpPr>
          <p:cNvPr id="5" name="TextBox 4"/>
          <p:cNvSpPr txBox="1"/>
          <p:nvPr/>
        </p:nvSpPr>
        <p:spPr>
          <a:xfrm>
            <a:off x="388309" y="279216"/>
            <a:ext cx="5768952" cy="769441"/>
          </a:xfrm>
          <a:prstGeom prst="rect">
            <a:avLst/>
          </a:prstGeom>
          <a:solidFill>
            <a:srgbClr val="990000"/>
          </a:solidFill>
        </p:spPr>
        <p:txBody>
          <a:bodyPr wrap="none" rtlCol="0">
            <a:spAutoFit/>
          </a:bodyPr>
          <a:lstStyle/>
          <a:p>
            <a:r>
              <a:rPr lang="en-GB" sz="4400" b="1" dirty="0">
                <a:solidFill>
                  <a:schemeClr val="bg1"/>
                </a:solidFill>
              </a:rPr>
              <a:t>God Keeps His Promises</a:t>
            </a:r>
            <a:endParaRPr lang="en-GB" sz="4400" b="1" i="1" dirty="0">
              <a:solidFill>
                <a:schemeClr val="bg1"/>
              </a:solidFill>
            </a:endParaRPr>
          </a:p>
        </p:txBody>
      </p:sp>
      <p:sp>
        <p:nvSpPr>
          <p:cNvPr id="8" name="TextBox 7"/>
          <p:cNvSpPr txBox="1"/>
          <p:nvPr/>
        </p:nvSpPr>
        <p:spPr>
          <a:xfrm>
            <a:off x="388308" y="1274072"/>
            <a:ext cx="11223121" cy="4524315"/>
          </a:xfrm>
          <a:prstGeom prst="rect">
            <a:avLst/>
          </a:prstGeom>
          <a:solidFill>
            <a:srgbClr val="990000"/>
          </a:solidFill>
        </p:spPr>
        <p:txBody>
          <a:bodyPr wrap="square" rtlCol="0">
            <a:spAutoFit/>
          </a:bodyPr>
          <a:lstStyle/>
          <a:p>
            <a:pPr lvl="0"/>
            <a:r>
              <a:rPr lang="en-GB" sz="3200" b="1" dirty="0">
                <a:solidFill>
                  <a:schemeClr val="bg1"/>
                </a:solidFill>
              </a:rPr>
              <a:t>“‘He will wipe every tear from their eyes. There will be no more death’ or mourning or crying or pain, for the old order of things has passed away.” He who was seated on the throne said, “I am making everything new!” Then he said, “Write this down, for these words are trustworthy and true.” He said to me: “It is done. I am the Alpha and the Omega, the Beginning and the End. To the thirsty I will give water without cost from the spring of the water of life. Those who are victorious will inherit all this, and I will be their God and they will be my children.” – Revelation 21:1-7</a:t>
            </a:r>
          </a:p>
        </p:txBody>
      </p:sp>
    </p:spTree>
    <p:extLst>
      <p:ext uri="{BB962C8B-B14F-4D97-AF65-F5344CB8AC3E}">
        <p14:creationId xmlns:p14="http://schemas.microsoft.com/office/powerpoint/2010/main" val="201614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591" b="41577"/>
          <a:stretch/>
        </p:blipFill>
        <p:spPr>
          <a:xfrm>
            <a:off x="0" y="0"/>
            <a:ext cx="12192000" cy="6858000"/>
          </a:xfrm>
          <a:prstGeom prst="rect">
            <a:avLst/>
          </a:prstGeom>
        </p:spPr>
      </p:pic>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sp>
        <p:nvSpPr>
          <p:cNvPr id="5" name="TextBox 4"/>
          <p:cNvSpPr txBox="1"/>
          <p:nvPr/>
        </p:nvSpPr>
        <p:spPr>
          <a:xfrm>
            <a:off x="388309" y="279216"/>
            <a:ext cx="7107074" cy="769441"/>
          </a:xfrm>
          <a:prstGeom prst="rect">
            <a:avLst/>
          </a:prstGeom>
          <a:solidFill>
            <a:srgbClr val="990000"/>
          </a:solidFill>
        </p:spPr>
        <p:txBody>
          <a:bodyPr wrap="none" rtlCol="0">
            <a:spAutoFit/>
          </a:bodyPr>
          <a:lstStyle/>
          <a:p>
            <a:r>
              <a:rPr lang="en-GB" sz="4400" b="1" dirty="0">
                <a:solidFill>
                  <a:schemeClr val="bg1"/>
                </a:solidFill>
              </a:rPr>
              <a:t>What Does This Mean for Us?</a:t>
            </a:r>
            <a:endParaRPr lang="en-GB" sz="4400" b="1" i="1" dirty="0">
              <a:solidFill>
                <a:schemeClr val="bg1"/>
              </a:solidFill>
            </a:endParaRPr>
          </a:p>
        </p:txBody>
      </p:sp>
      <p:sp>
        <p:nvSpPr>
          <p:cNvPr id="6" name="TextBox 5"/>
          <p:cNvSpPr txBox="1"/>
          <p:nvPr/>
        </p:nvSpPr>
        <p:spPr>
          <a:xfrm>
            <a:off x="388309" y="1115545"/>
            <a:ext cx="2969083" cy="646331"/>
          </a:xfrm>
          <a:prstGeom prst="rect">
            <a:avLst/>
          </a:prstGeom>
          <a:solidFill>
            <a:srgbClr val="990000"/>
          </a:solidFill>
        </p:spPr>
        <p:txBody>
          <a:bodyPr wrap="none" rtlCol="0">
            <a:spAutoFit/>
          </a:bodyPr>
          <a:lstStyle/>
          <a:p>
            <a:r>
              <a:rPr lang="en-GB" sz="3600" b="1" dirty="0">
                <a:solidFill>
                  <a:schemeClr val="bg1"/>
                </a:solidFill>
              </a:rPr>
              <a:t>Our priorities?</a:t>
            </a:r>
            <a:endParaRPr lang="en-GB" sz="3600" b="1" i="1" dirty="0">
              <a:solidFill>
                <a:schemeClr val="bg1"/>
              </a:solidFill>
            </a:endParaRPr>
          </a:p>
        </p:txBody>
      </p:sp>
      <p:sp>
        <p:nvSpPr>
          <p:cNvPr id="7" name="TextBox 6"/>
          <p:cNvSpPr txBox="1"/>
          <p:nvPr/>
        </p:nvSpPr>
        <p:spPr>
          <a:xfrm>
            <a:off x="388309" y="1828764"/>
            <a:ext cx="3864969" cy="646331"/>
          </a:xfrm>
          <a:prstGeom prst="rect">
            <a:avLst/>
          </a:prstGeom>
          <a:solidFill>
            <a:srgbClr val="990000"/>
          </a:solidFill>
        </p:spPr>
        <p:txBody>
          <a:bodyPr wrap="none" rtlCol="0">
            <a:spAutoFit/>
          </a:bodyPr>
          <a:lstStyle/>
          <a:p>
            <a:r>
              <a:rPr lang="en-GB" sz="3600" b="1" dirty="0">
                <a:solidFill>
                  <a:schemeClr val="bg1"/>
                </a:solidFill>
              </a:rPr>
              <a:t>What do we value?</a:t>
            </a:r>
            <a:endParaRPr lang="en-GB" sz="3600" b="1" i="1" dirty="0">
              <a:solidFill>
                <a:schemeClr val="bg1"/>
              </a:solidFill>
            </a:endParaRPr>
          </a:p>
        </p:txBody>
      </p:sp>
      <p:sp>
        <p:nvSpPr>
          <p:cNvPr id="9" name="TextBox 8"/>
          <p:cNvSpPr txBox="1"/>
          <p:nvPr/>
        </p:nvSpPr>
        <p:spPr>
          <a:xfrm>
            <a:off x="388309" y="2541983"/>
            <a:ext cx="3242619" cy="646331"/>
          </a:xfrm>
          <a:prstGeom prst="rect">
            <a:avLst/>
          </a:prstGeom>
          <a:solidFill>
            <a:srgbClr val="990000"/>
          </a:solidFill>
        </p:spPr>
        <p:txBody>
          <a:bodyPr wrap="none" rtlCol="0">
            <a:spAutoFit/>
          </a:bodyPr>
          <a:lstStyle/>
          <a:p>
            <a:r>
              <a:rPr lang="en-GB" sz="3600" b="1" dirty="0">
                <a:solidFill>
                  <a:schemeClr val="bg1"/>
                </a:solidFill>
              </a:rPr>
              <a:t>Love like Christ?</a:t>
            </a:r>
          </a:p>
        </p:txBody>
      </p:sp>
      <p:sp>
        <p:nvSpPr>
          <p:cNvPr id="10" name="TextBox 9"/>
          <p:cNvSpPr txBox="1"/>
          <p:nvPr/>
        </p:nvSpPr>
        <p:spPr>
          <a:xfrm>
            <a:off x="388309" y="3255202"/>
            <a:ext cx="2562433" cy="646331"/>
          </a:xfrm>
          <a:prstGeom prst="rect">
            <a:avLst/>
          </a:prstGeom>
          <a:solidFill>
            <a:srgbClr val="990000"/>
          </a:solidFill>
        </p:spPr>
        <p:txBody>
          <a:bodyPr wrap="none" rtlCol="0">
            <a:spAutoFit/>
          </a:bodyPr>
          <a:lstStyle/>
          <a:p>
            <a:r>
              <a:rPr lang="en-GB" sz="3600" b="1" dirty="0">
                <a:solidFill>
                  <a:schemeClr val="bg1"/>
                </a:solidFill>
              </a:rPr>
              <a:t>Joy in hope?</a:t>
            </a:r>
          </a:p>
        </p:txBody>
      </p:sp>
    </p:spTree>
    <p:extLst>
      <p:ext uri="{BB962C8B-B14F-4D97-AF65-F5344CB8AC3E}">
        <p14:creationId xmlns:p14="http://schemas.microsoft.com/office/powerpoint/2010/main" val="7807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5" name="TextBox 4"/>
          <p:cNvSpPr txBox="1"/>
          <p:nvPr/>
        </p:nvSpPr>
        <p:spPr>
          <a:xfrm>
            <a:off x="60818" y="6235457"/>
            <a:ext cx="6779933" cy="523220"/>
          </a:xfrm>
          <a:prstGeom prst="rect">
            <a:avLst/>
          </a:prstGeom>
          <a:solidFill>
            <a:schemeClr val="bg2">
              <a:lumMod val="25000"/>
            </a:schemeClr>
          </a:solidFill>
        </p:spPr>
        <p:txBody>
          <a:bodyPr wrap="none" rtlCol="0">
            <a:spAutoFit/>
          </a:bodyPr>
          <a:lstStyle/>
          <a:p>
            <a:r>
              <a:rPr lang="en-GB" sz="2800" b="1" dirty="0">
                <a:solidFill>
                  <a:schemeClr val="bg1"/>
                </a:solidFill>
              </a:rPr>
              <a:t>Simeon’s Song of Praise – Rembrandt – 1669</a:t>
            </a:r>
          </a:p>
        </p:txBody>
      </p:sp>
      <p:sp>
        <p:nvSpPr>
          <p:cNvPr id="8" name="TextBox 7"/>
          <p:cNvSpPr txBox="1"/>
          <p:nvPr/>
        </p:nvSpPr>
        <p:spPr>
          <a:xfrm>
            <a:off x="388309" y="4316963"/>
            <a:ext cx="5800562" cy="769441"/>
          </a:xfrm>
          <a:prstGeom prst="rect">
            <a:avLst/>
          </a:prstGeom>
          <a:solidFill>
            <a:srgbClr val="990000"/>
          </a:solidFill>
        </p:spPr>
        <p:txBody>
          <a:bodyPr wrap="none" rtlCol="0">
            <a:spAutoFit/>
          </a:bodyPr>
          <a:lstStyle/>
          <a:p>
            <a:r>
              <a:rPr lang="en-GB" sz="4400" b="1" dirty="0">
                <a:solidFill>
                  <a:schemeClr val="bg1"/>
                </a:solidFill>
              </a:rPr>
              <a:t>Like Simeon and Anna…</a:t>
            </a:r>
            <a:endParaRPr lang="en-GB" sz="4400" b="1" i="1" dirty="0">
              <a:solidFill>
                <a:schemeClr val="bg1"/>
              </a:solidFill>
            </a:endParaRPr>
          </a:p>
        </p:txBody>
      </p:sp>
    </p:spTree>
    <p:extLst>
      <p:ext uri="{BB962C8B-B14F-4D97-AF65-F5344CB8AC3E}">
        <p14:creationId xmlns:p14="http://schemas.microsoft.com/office/powerpoint/2010/main" val="330137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452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657" y="6081486"/>
            <a:ext cx="7642861" cy="584775"/>
          </a:xfrm>
          <a:prstGeom prst="rect">
            <a:avLst/>
          </a:prstGeom>
          <a:solidFill>
            <a:srgbClr val="990000"/>
          </a:solidFill>
        </p:spPr>
        <p:txBody>
          <a:bodyPr wrap="none" rtlCol="0">
            <a:spAutoFit/>
          </a:bodyPr>
          <a:lstStyle/>
          <a:p>
            <a:r>
              <a:rPr lang="en-GB" sz="3200" b="1" dirty="0">
                <a:solidFill>
                  <a:schemeClr val="bg1"/>
                </a:solidFill>
              </a:rPr>
              <a:t>Greek Icon of Jesus’ Second Coming – c1700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564" b="35450"/>
          <a:stretch/>
        </p:blipFill>
        <p:spPr>
          <a:xfrm>
            <a:off x="0" y="-13447"/>
            <a:ext cx="12192000" cy="6884894"/>
          </a:xfrm>
          <a:prstGeom prst="rect">
            <a:avLst/>
          </a:prstGeom>
        </p:spPr>
      </p:pic>
      <p:sp>
        <p:nvSpPr>
          <p:cNvPr id="8" name="TextBox 7"/>
          <p:cNvSpPr txBox="1"/>
          <p:nvPr/>
        </p:nvSpPr>
        <p:spPr>
          <a:xfrm>
            <a:off x="295438" y="1313405"/>
            <a:ext cx="2855269" cy="769441"/>
          </a:xfrm>
          <a:prstGeom prst="rect">
            <a:avLst/>
          </a:prstGeom>
          <a:solidFill>
            <a:srgbClr val="990000"/>
          </a:solidFill>
        </p:spPr>
        <p:txBody>
          <a:bodyPr wrap="none" rtlCol="0">
            <a:spAutoFit/>
          </a:bodyPr>
          <a:lstStyle/>
          <a:p>
            <a:r>
              <a:rPr lang="en-GB" sz="4400" b="1" dirty="0">
                <a:solidFill>
                  <a:schemeClr val="bg1"/>
                </a:solidFill>
              </a:rPr>
              <a:t>When I’m…</a:t>
            </a:r>
            <a:endParaRPr lang="en-GB" sz="4400" b="1" i="1" dirty="0">
              <a:solidFill>
                <a:schemeClr val="bg1"/>
              </a:solidFill>
            </a:endParaRPr>
          </a:p>
        </p:txBody>
      </p:sp>
      <p:sp>
        <p:nvSpPr>
          <p:cNvPr id="6" name="TextBox 5">
            <a:extLst>
              <a:ext uri="{FF2B5EF4-FFF2-40B4-BE49-F238E27FC236}">
                <a16:creationId xmlns:a16="http://schemas.microsoft.com/office/drawing/2014/main" id="{85F3D939-E737-4E21-AD52-E33441B0E84C}"/>
              </a:ext>
            </a:extLst>
          </p:cNvPr>
          <p:cNvSpPr txBox="1"/>
          <p:nvPr/>
        </p:nvSpPr>
        <p:spPr>
          <a:xfrm>
            <a:off x="295438" y="2204001"/>
            <a:ext cx="3495637" cy="769441"/>
          </a:xfrm>
          <a:prstGeom prst="rect">
            <a:avLst/>
          </a:prstGeom>
          <a:solidFill>
            <a:srgbClr val="990000"/>
          </a:solidFill>
        </p:spPr>
        <p:txBody>
          <a:bodyPr wrap="none" rtlCol="0">
            <a:spAutoFit/>
          </a:bodyPr>
          <a:lstStyle/>
          <a:p>
            <a:r>
              <a:rPr lang="en-GB" sz="4400" b="1" dirty="0">
                <a:solidFill>
                  <a:schemeClr val="bg1"/>
                </a:solidFill>
              </a:rPr>
              <a:t>When We’re…</a:t>
            </a:r>
            <a:endParaRPr lang="en-GB" sz="4400" b="1" i="1" dirty="0">
              <a:solidFill>
                <a:schemeClr val="bg1"/>
              </a:solidFill>
            </a:endParaRPr>
          </a:p>
        </p:txBody>
      </p:sp>
      <p:sp>
        <p:nvSpPr>
          <p:cNvPr id="7" name="TextBox 6">
            <a:extLst>
              <a:ext uri="{FF2B5EF4-FFF2-40B4-BE49-F238E27FC236}">
                <a16:creationId xmlns:a16="http://schemas.microsoft.com/office/drawing/2014/main" id="{0CC9561E-BBD8-4D6C-A98C-94E60E836C2F}"/>
              </a:ext>
            </a:extLst>
          </p:cNvPr>
          <p:cNvSpPr txBox="1"/>
          <p:nvPr/>
        </p:nvSpPr>
        <p:spPr>
          <a:xfrm>
            <a:off x="7841380" y="3617111"/>
            <a:ext cx="3875676" cy="769441"/>
          </a:xfrm>
          <a:prstGeom prst="rect">
            <a:avLst/>
          </a:prstGeom>
          <a:solidFill>
            <a:srgbClr val="990000"/>
          </a:solidFill>
        </p:spPr>
        <p:txBody>
          <a:bodyPr wrap="none" rtlCol="0">
            <a:spAutoFit/>
          </a:bodyPr>
          <a:lstStyle/>
          <a:p>
            <a:r>
              <a:rPr lang="en-GB" sz="4400" b="1" dirty="0">
                <a:solidFill>
                  <a:schemeClr val="bg1"/>
                </a:solidFill>
              </a:rPr>
              <a:t>…Bring Your Joy</a:t>
            </a:r>
            <a:endParaRPr lang="en-GB" sz="4400" b="1" i="1" dirty="0">
              <a:solidFill>
                <a:schemeClr val="bg1"/>
              </a:solidFill>
            </a:endParaRPr>
          </a:p>
        </p:txBody>
      </p:sp>
    </p:spTree>
    <p:extLst>
      <p:ext uri="{BB962C8B-B14F-4D97-AF65-F5344CB8AC3E}">
        <p14:creationId xmlns:p14="http://schemas.microsoft.com/office/powerpoint/2010/main" val="59127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60" r="3260"/>
          <a:stretch/>
        </p:blipFill>
        <p:spPr>
          <a:xfrm>
            <a:off x="-29029" y="0"/>
            <a:ext cx="12250058" cy="6858000"/>
          </a:xfrm>
          <a:prstGeom prst="rect">
            <a:avLst/>
          </a:prstGeom>
        </p:spPr>
      </p:pic>
      <p:sp>
        <p:nvSpPr>
          <p:cNvPr id="4" name="TextBox 3"/>
          <p:cNvSpPr txBox="1"/>
          <p:nvPr/>
        </p:nvSpPr>
        <p:spPr>
          <a:xfrm>
            <a:off x="333828" y="333828"/>
            <a:ext cx="7601120" cy="2431435"/>
          </a:xfrm>
          <a:prstGeom prst="rect">
            <a:avLst/>
          </a:prstGeom>
          <a:solidFill>
            <a:srgbClr val="990000"/>
          </a:solidFill>
        </p:spPr>
        <p:txBody>
          <a:bodyPr wrap="none" rtlCol="0">
            <a:spAutoFit/>
          </a:bodyPr>
          <a:lstStyle/>
          <a:p>
            <a:r>
              <a:rPr lang="en-GB" sz="3800" b="1" dirty="0">
                <a:solidFill>
                  <a:schemeClr val="bg1"/>
                </a:solidFill>
              </a:rPr>
              <a:t>I thought, as now this day had come,</a:t>
            </a:r>
            <a:br>
              <a:rPr lang="en-GB" sz="3800" b="1" dirty="0">
                <a:solidFill>
                  <a:schemeClr val="bg1"/>
                </a:solidFill>
              </a:rPr>
            </a:br>
            <a:r>
              <a:rPr lang="en-GB" sz="3800" b="1" dirty="0">
                <a:solidFill>
                  <a:schemeClr val="bg1"/>
                </a:solidFill>
              </a:rPr>
              <a:t>The belfries of all Christendom</a:t>
            </a:r>
            <a:br>
              <a:rPr lang="en-GB" sz="3800" b="1" dirty="0">
                <a:solidFill>
                  <a:schemeClr val="bg1"/>
                </a:solidFill>
              </a:rPr>
            </a:br>
            <a:r>
              <a:rPr lang="en-GB" sz="3800" b="1" dirty="0">
                <a:solidFill>
                  <a:schemeClr val="bg1"/>
                </a:solidFill>
              </a:rPr>
              <a:t>Had rung so long the unbroken song</a:t>
            </a:r>
            <a:br>
              <a:rPr lang="en-GB" sz="3800" b="1" dirty="0">
                <a:solidFill>
                  <a:schemeClr val="bg1"/>
                </a:solidFill>
              </a:rPr>
            </a:br>
            <a:r>
              <a:rPr lang="en-GB" sz="3800" b="1" dirty="0">
                <a:solidFill>
                  <a:schemeClr val="bg1"/>
                </a:solidFill>
              </a:rPr>
              <a:t>Of peace on earth, goodwill to men</a:t>
            </a:r>
          </a:p>
        </p:txBody>
      </p:sp>
      <p:sp>
        <p:nvSpPr>
          <p:cNvPr id="5" name="TextBox 4"/>
          <p:cNvSpPr txBox="1"/>
          <p:nvPr/>
        </p:nvSpPr>
        <p:spPr>
          <a:xfrm>
            <a:off x="159657" y="6081486"/>
            <a:ext cx="8488606" cy="584775"/>
          </a:xfrm>
          <a:prstGeom prst="rect">
            <a:avLst/>
          </a:prstGeom>
          <a:solidFill>
            <a:srgbClr val="990000"/>
          </a:solidFill>
        </p:spPr>
        <p:txBody>
          <a:bodyPr wrap="none" rtlCol="0">
            <a:spAutoFit/>
          </a:bodyPr>
          <a:lstStyle/>
          <a:p>
            <a:r>
              <a:rPr lang="en-GB" sz="3200" b="1" dirty="0">
                <a:solidFill>
                  <a:schemeClr val="bg1"/>
                </a:solidFill>
              </a:rPr>
              <a:t>Displacement of </a:t>
            </a:r>
            <a:r>
              <a:rPr lang="en-GB" sz="3200" b="1" dirty="0" err="1">
                <a:solidFill>
                  <a:schemeClr val="bg1"/>
                </a:solidFill>
              </a:rPr>
              <a:t>Rohingya</a:t>
            </a:r>
            <a:r>
              <a:rPr lang="en-GB" sz="3200" b="1" dirty="0">
                <a:solidFill>
                  <a:schemeClr val="bg1"/>
                </a:solidFill>
              </a:rPr>
              <a:t> In and From Myanmar</a:t>
            </a:r>
          </a:p>
        </p:txBody>
      </p:sp>
      <p:sp>
        <p:nvSpPr>
          <p:cNvPr id="6" name="TextBox 5"/>
          <p:cNvSpPr txBox="1"/>
          <p:nvPr/>
        </p:nvSpPr>
        <p:spPr>
          <a:xfrm>
            <a:off x="9655495" y="6373873"/>
            <a:ext cx="2417841" cy="400110"/>
          </a:xfrm>
          <a:prstGeom prst="rect">
            <a:avLst/>
          </a:prstGeom>
          <a:solidFill>
            <a:schemeClr val="tx1">
              <a:lumMod val="65000"/>
              <a:lumOff val="35000"/>
            </a:schemeClr>
          </a:solidFill>
        </p:spPr>
        <p:txBody>
          <a:bodyPr wrap="none" rtlCol="0">
            <a:spAutoFit/>
          </a:bodyPr>
          <a:lstStyle/>
          <a:p>
            <a:r>
              <a:rPr lang="en-GB" sz="2000" b="1" dirty="0">
                <a:solidFill>
                  <a:schemeClr val="bg1"/>
                </a:solidFill>
              </a:rPr>
              <a:t>© Time, Kevin </a:t>
            </a:r>
            <a:r>
              <a:rPr lang="en-GB" sz="2000" b="1" dirty="0" err="1">
                <a:solidFill>
                  <a:schemeClr val="bg1"/>
                </a:solidFill>
              </a:rPr>
              <a:t>Frayer</a:t>
            </a:r>
            <a:endParaRPr lang="en-GB" sz="2000" b="1" dirty="0">
              <a:solidFill>
                <a:schemeClr val="bg1"/>
              </a:solidFill>
            </a:endParaRPr>
          </a:p>
        </p:txBody>
      </p:sp>
    </p:spTree>
    <p:extLst>
      <p:ext uri="{BB962C8B-B14F-4D97-AF65-F5344CB8AC3E}">
        <p14:creationId xmlns:p14="http://schemas.microsoft.com/office/powerpoint/2010/main" val="40435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476" b="7476"/>
          <a:stretch/>
        </p:blipFill>
        <p:spPr>
          <a:xfrm>
            <a:off x="0" y="-29029"/>
            <a:ext cx="12192000" cy="6916058"/>
          </a:xfrm>
          <a:prstGeom prst="rect">
            <a:avLst/>
          </a:prstGeom>
        </p:spPr>
      </p:pic>
      <p:sp>
        <p:nvSpPr>
          <p:cNvPr id="4" name="TextBox 3"/>
          <p:cNvSpPr txBox="1"/>
          <p:nvPr/>
        </p:nvSpPr>
        <p:spPr>
          <a:xfrm>
            <a:off x="449943" y="449943"/>
            <a:ext cx="7849008" cy="2431435"/>
          </a:xfrm>
          <a:prstGeom prst="rect">
            <a:avLst/>
          </a:prstGeom>
          <a:solidFill>
            <a:srgbClr val="990000"/>
          </a:solidFill>
        </p:spPr>
        <p:txBody>
          <a:bodyPr wrap="none" rtlCol="0">
            <a:spAutoFit/>
          </a:bodyPr>
          <a:lstStyle/>
          <a:p>
            <a:r>
              <a:rPr lang="en-GB" sz="3800" b="1" dirty="0">
                <a:solidFill>
                  <a:schemeClr val="bg1"/>
                </a:solidFill>
              </a:rPr>
              <a:t>And in despair I bowed my head</a:t>
            </a:r>
            <a:br>
              <a:rPr lang="en-GB" sz="3800" b="1" dirty="0">
                <a:solidFill>
                  <a:schemeClr val="bg1"/>
                </a:solidFill>
              </a:rPr>
            </a:br>
            <a:r>
              <a:rPr lang="en-GB" sz="3800" b="1" dirty="0">
                <a:solidFill>
                  <a:schemeClr val="bg1"/>
                </a:solidFill>
              </a:rPr>
              <a:t>There is no peace on earth I said</a:t>
            </a:r>
            <a:br>
              <a:rPr lang="en-GB" sz="3800" b="1" dirty="0">
                <a:solidFill>
                  <a:schemeClr val="bg1"/>
                </a:solidFill>
              </a:rPr>
            </a:br>
            <a:r>
              <a:rPr lang="en-GB" sz="3800" b="1" dirty="0">
                <a:solidFill>
                  <a:schemeClr val="bg1"/>
                </a:solidFill>
              </a:rPr>
              <a:t>For hate is strong that mocks the song</a:t>
            </a:r>
            <a:br>
              <a:rPr lang="en-GB" sz="3800" b="1" dirty="0">
                <a:solidFill>
                  <a:schemeClr val="bg1"/>
                </a:solidFill>
              </a:rPr>
            </a:br>
            <a:r>
              <a:rPr lang="en-GB" sz="3800" b="1" dirty="0">
                <a:solidFill>
                  <a:schemeClr val="bg1"/>
                </a:solidFill>
              </a:rPr>
              <a:t>Of peace on earth, goodwill to men</a:t>
            </a:r>
          </a:p>
        </p:txBody>
      </p:sp>
      <p:sp>
        <p:nvSpPr>
          <p:cNvPr id="5" name="TextBox 4"/>
          <p:cNvSpPr txBox="1"/>
          <p:nvPr/>
        </p:nvSpPr>
        <p:spPr>
          <a:xfrm>
            <a:off x="159657" y="6081486"/>
            <a:ext cx="11203323" cy="584775"/>
          </a:xfrm>
          <a:prstGeom prst="rect">
            <a:avLst/>
          </a:prstGeom>
          <a:solidFill>
            <a:srgbClr val="990000"/>
          </a:solidFill>
        </p:spPr>
        <p:txBody>
          <a:bodyPr wrap="none" rtlCol="0">
            <a:spAutoFit/>
          </a:bodyPr>
          <a:lstStyle/>
          <a:p>
            <a:r>
              <a:rPr lang="en-GB" sz="3200" b="1" dirty="0">
                <a:solidFill>
                  <a:schemeClr val="bg1"/>
                </a:solidFill>
              </a:rPr>
              <a:t>Yemen – 80% of country ‘critically affected’ by conflict (</a:t>
            </a:r>
            <a:r>
              <a:rPr lang="en-GB" sz="3200" b="1" dirty="0" err="1">
                <a:solidFill>
                  <a:schemeClr val="bg1"/>
                </a:solidFill>
              </a:rPr>
              <a:t>Tearfund</a:t>
            </a:r>
            <a:r>
              <a:rPr lang="en-GB" sz="3200" b="1" dirty="0">
                <a:solidFill>
                  <a:schemeClr val="bg1"/>
                </a:solidFill>
              </a:rPr>
              <a:t>)</a:t>
            </a:r>
          </a:p>
        </p:txBody>
      </p:sp>
      <p:sp>
        <p:nvSpPr>
          <p:cNvPr id="6" name="TextBox 5"/>
          <p:cNvSpPr txBox="1"/>
          <p:nvPr/>
        </p:nvSpPr>
        <p:spPr>
          <a:xfrm rot="16200000">
            <a:off x="10595339" y="5284055"/>
            <a:ext cx="2364302" cy="400110"/>
          </a:xfrm>
          <a:prstGeom prst="rect">
            <a:avLst/>
          </a:prstGeom>
          <a:solidFill>
            <a:schemeClr val="tx1">
              <a:lumMod val="65000"/>
              <a:lumOff val="35000"/>
            </a:schemeClr>
          </a:solidFill>
        </p:spPr>
        <p:txBody>
          <a:bodyPr wrap="none" rtlCol="0">
            <a:spAutoFit/>
          </a:bodyPr>
          <a:lstStyle/>
          <a:p>
            <a:r>
              <a:rPr lang="en-GB" sz="2000" b="1" dirty="0">
                <a:solidFill>
                  <a:schemeClr val="bg1"/>
                </a:solidFill>
              </a:rPr>
              <a:t>© Reuters, N </a:t>
            </a:r>
            <a:r>
              <a:rPr lang="en-GB" sz="2000" b="1" dirty="0" err="1">
                <a:solidFill>
                  <a:schemeClr val="bg1"/>
                </a:solidFill>
              </a:rPr>
              <a:t>Rahma</a:t>
            </a:r>
            <a:endParaRPr lang="en-GB" sz="2000" b="1" dirty="0">
              <a:solidFill>
                <a:schemeClr val="bg1"/>
              </a:solidFill>
            </a:endParaRPr>
          </a:p>
        </p:txBody>
      </p:sp>
    </p:spTree>
    <p:extLst>
      <p:ext uri="{BB962C8B-B14F-4D97-AF65-F5344CB8AC3E}">
        <p14:creationId xmlns:p14="http://schemas.microsoft.com/office/powerpoint/2010/main" val="26237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768" b="36536"/>
          <a:stretch/>
        </p:blipFill>
        <p:spPr>
          <a:xfrm>
            <a:off x="0" y="0"/>
            <a:ext cx="12192000" cy="6858000"/>
          </a:xfrm>
          <a:prstGeom prst="rect">
            <a:avLst/>
          </a:prstGeom>
        </p:spPr>
      </p:pic>
      <p:sp>
        <p:nvSpPr>
          <p:cNvPr id="4" name="TextBox 3"/>
          <p:cNvSpPr txBox="1"/>
          <p:nvPr/>
        </p:nvSpPr>
        <p:spPr>
          <a:xfrm>
            <a:off x="435430" y="377375"/>
            <a:ext cx="8708794" cy="2431435"/>
          </a:xfrm>
          <a:prstGeom prst="rect">
            <a:avLst/>
          </a:prstGeom>
          <a:solidFill>
            <a:srgbClr val="990000"/>
          </a:solidFill>
        </p:spPr>
        <p:txBody>
          <a:bodyPr wrap="none" rtlCol="0">
            <a:spAutoFit/>
          </a:bodyPr>
          <a:lstStyle/>
          <a:p>
            <a:r>
              <a:rPr lang="en-GB" sz="3800" b="1" dirty="0">
                <a:solidFill>
                  <a:schemeClr val="bg1"/>
                </a:solidFill>
              </a:rPr>
              <a:t>Then pealed the bells more loud and deep</a:t>
            </a:r>
            <a:br>
              <a:rPr lang="en-GB" sz="3800" b="1" dirty="0">
                <a:solidFill>
                  <a:schemeClr val="bg1"/>
                </a:solidFill>
              </a:rPr>
            </a:br>
            <a:r>
              <a:rPr lang="en-GB" sz="3800" b="1" dirty="0">
                <a:solidFill>
                  <a:schemeClr val="bg1"/>
                </a:solidFill>
              </a:rPr>
              <a:t>God is not dead nor doth He sleep</a:t>
            </a:r>
            <a:br>
              <a:rPr lang="en-GB" sz="3800" b="1" dirty="0">
                <a:solidFill>
                  <a:schemeClr val="bg1"/>
                </a:solidFill>
              </a:rPr>
            </a:br>
            <a:r>
              <a:rPr lang="en-GB" sz="3800" b="1" dirty="0">
                <a:solidFill>
                  <a:schemeClr val="bg1"/>
                </a:solidFill>
              </a:rPr>
              <a:t>The wrong shall fail, the right prevail</a:t>
            </a:r>
            <a:br>
              <a:rPr lang="en-GB" sz="3800" b="1" dirty="0">
                <a:solidFill>
                  <a:schemeClr val="bg1"/>
                </a:solidFill>
              </a:rPr>
            </a:br>
            <a:r>
              <a:rPr lang="en-GB" sz="3800" b="1" dirty="0">
                <a:solidFill>
                  <a:schemeClr val="bg1"/>
                </a:solidFill>
              </a:rPr>
              <a:t>With peace on earth, goodwill to men</a:t>
            </a:r>
          </a:p>
        </p:txBody>
      </p:sp>
      <p:sp>
        <p:nvSpPr>
          <p:cNvPr id="5" name="TextBox 4"/>
          <p:cNvSpPr txBox="1"/>
          <p:nvPr/>
        </p:nvSpPr>
        <p:spPr>
          <a:xfrm>
            <a:off x="159657" y="6081486"/>
            <a:ext cx="9037667" cy="584775"/>
          </a:xfrm>
          <a:prstGeom prst="rect">
            <a:avLst/>
          </a:prstGeom>
          <a:solidFill>
            <a:srgbClr val="990000"/>
          </a:solidFill>
        </p:spPr>
        <p:txBody>
          <a:bodyPr wrap="none" rtlCol="0">
            <a:spAutoFit/>
          </a:bodyPr>
          <a:lstStyle/>
          <a:p>
            <a:r>
              <a:rPr lang="en-GB" sz="3200" b="1" dirty="0">
                <a:solidFill>
                  <a:schemeClr val="bg1"/>
                </a:solidFill>
              </a:rPr>
              <a:t>Adoration of the Shepherds – El Greco – 1612-1614</a:t>
            </a:r>
          </a:p>
        </p:txBody>
      </p:sp>
    </p:spTree>
    <p:extLst>
      <p:ext uri="{BB962C8B-B14F-4D97-AF65-F5344CB8AC3E}">
        <p14:creationId xmlns:p14="http://schemas.microsoft.com/office/powerpoint/2010/main" val="76484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86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379" b="15715"/>
          <a:stretch/>
        </p:blipFill>
        <p:spPr>
          <a:xfrm>
            <a:off x="0" y="-7257"/>
            <a:ext cx="12192000" cy="6872514"/>
          </a:xfrm>
          <a:prstGeom prst="rect">
            <a:avLst/>
          </a:prstGeom>
        </p:spPr>
      </p:pic>
      <p:sp>
        <p:nvSpPr>
          <p:cNvPr id="3" name="TextBox 2"/>
          <p:cNvSpPr txBox="1"/>
          <p:nvPr/>
        </p:nvSpPr>
        <p:spPr>
          <a:xfrm>
            <a:off x="159657" y="6081486"/>
            <a:ext cx="8749126" cy="584775"/>
          </a:xfrm>
          <a:prstGeom prst="rect">
            <a:avLst/>
          </a:prstGeom>
          <a:solidFill>
            <a:srgbClr val="990000"/>
          </a:solidFill>
        </p:spPr>
        <p:txBody>
          <a:bodyPr wrap="none" rtlCol="0">
            <a:spAutoFit/>
          </a:bodyPr>
          <a:lstStyle/>
          <a:p>
            <a:r>
              <a:rPr lang="en-GB" sz="3200" b="1" dirty="0">
                <a:solidFill>
                  <a:schemeClr val="bg1"/>
                </a:solidFill>
              </a:rPr>
              <a:t>Jesus Presented at the Temple – Rembrandt - 1631</a:t>
            </a:r>
          </a:p>
        </p:txBody>
      </p:sp>
      <p:sp>
        <p:nvSpPr>
          <p:cNvPr id="4" name="TextBox 3"/>
          <p:cNvSpPr txBox="1"/>
          <p:nvPr/>
        </p:nvSpPr>
        <p:spPr>
          <a:xfrm>
            <a:off x="508000" y="551543"/>
            <a:ext cx="3330271" cy="1107996"/>
          </a:xfrm>
          <a:prstGeom prst="rect">
            <a:avLst/>
          </a:prstGeom>
          <a:solidFill>
            <a:srgbClr val="990000"/>
          </a:solidFill>
        </p:spPr>
        <p:txBody>
          <a:bodyPr wrap="none" rtlCol="0">
            <a:spAutoFit/>
          </a:bodyPr>
          <a:lstStyle/>
          <a:p>
            <a:r>
              <a:rPr lang="en-GB" sz="6600" b="1" dirty="0">
                <a:solidFill>
                  <a:schemeClr val="bg1"/>
                </a:solidFill>
              </a:rPr>
              <a:t>Psalm 98</a:t>
            </a:r>
          </a:p>
        </p:txBody>
      </p:sp>
    </p:spTree>
    <p:extLst>
      <p:ext uri="{BB962C8B-B14F-4D97-AF65-F5344CB8AC3E}">
        <p14:creationId xmlns:p14="http://schemas.microsoft.com/office/powerpoint/2010/main" val="302926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379" b="15715"/>
          <a:stretch/>
        </p:blipFill>
        <p:spPr>
          <a:xfrm>
            <a:off x="0" y="-7257"/>
            <a:ext cx="12192000" cy="6872514"/>
          </a:xfrm>
          <a:prstGeom prst="rect">
            <a:avLst/>
          </a:prstGeom>
        </p:spPr>
      </p:pic>
      <p:sp>
        <p:nvSpPr>
          <p:cNvPr id="3" name="TextBox 2"/>
          <p:cNvSpPr txBox="1"/>
          <p:nvPr/>
        </p:nvSpPr>
        <p:spPr>
          <a:xfrm>
            <a:off x="159657" y="6081486"/>
            <a:ext cx="8749126" cy="584775"/>
          </a:xfrm>
          <a:prstGeom prst="rect">
            <a:avLst/>
          </a:prstGeom>
          <a:solidFill>
            <a:srgbClr val="990000"/>
          </a:solidFill>
        </p:spPr>
        <p:txBody>
          <a:bodyPr wrap="none" rtlCol="0">
            <a:spAutoFit/>
          </a:bodyPr>
          <a:lstStyle/>
          <a:p>
            <a:r>
              <a:rPr lang="en-GB" sz="3200" b="1" dirty="0">
                <a:solidFill>
                  <a:schemeClr val="bg1"/>
                </a:solidFill>
              </a:rPr>
              <a:t>Jesus Presented at the Temple – Rembrandt - 1631</a:t>
            </a:r>
          </a:p>
        </p:txBody>
      </p:sp>
      <p:sp>
        <p:nvSpPr>
          <p:cNvPr id="4" name="TextBox 3"/>
          <p:cNvSpPr txBox="1"/>
          <p:nvPr/>
        </p:nvSpPr>
        <p:spPr>
          <a:xfrm>
            <a:off x="508001" y="551543"/>
            <a:ext cx="8621485" cy="2800767"/>
          </a:xfrm>
          <a:prstGeom prst="rect">
            <a:avLst/>
          </a:prstGeom>
          <a:solidFill>
            <a:srgbClr val="990000"/>
          </a:solidFill>
        </p:spPr>
        <p:txBody>
          <a:bodyPr wrap="square" rtlCol="0">
            <a:spAutoFit/>
          </a:bodyPr>
          <a:lstStyle/>
          <a:p>
            <a:r>
              <a:rPr lang="en-GB" sz="4400" dirty="0">
                <a:solidFill>
                  <a:schemeClr val="bg1"/>
                </a:solidFill>
              </a:rPr>
              <a:t>Sing to the </a:t>
            </a:r>
            <a:r>
              <a:rPr lang="en-GB" sz="4400" cap="small" dirty="0">
                <a:solidFill>
                  <a:schemeClr val="bg1"/>
                </a:solidFill>
                <a:effectLst/>
              </a:rPr>
              <a:t>Lord</a:t>
            </a:r>
            <a:r>
              <a:rPr lang="en-GB" sz="4400" dirty="0">
                <a:solidFill>
                  <a:schemeClr val="bg1"/>
                </a:solidFill>
              </a:rPr>
              <a:t> a new song,</a:t>
            </a:r>
            <a:br>
              <a:rPr lang="en-GB" sz="4400" dirty="0">
                <a:solidFill>
                  <a:schemeClr val="bg1"/>
                </a:solidFill>
              </a:rPr>
            </a:br>
            <a:r>
              <a:rPr lang="en-GB" sz="4400" dirty="0">
                <a:solidFill>
                  <a:schemeClr val="bg1"/>
                </a:solidFill>
              </a:rPr>
              <a:t>    for he has done marvellous things;</a:t>
            </a:r>
            <a:br>
              <a:rPr lang="en-GB" sz="4400" dirty="0">
                <a:solidFill>
                  <a:schemeClr val="bg1"/>
                </a:solidFill>
              </a:rPr>
            </a:br>
            <a:r>
              <a:rPr lang="en-GB" sz="4400" dirty="0">
                <a:solidFill>
                  <a:schemeClr val="bg1"/>
                </a:solidFill>
              </a:rPr>
              <a:t>his right hand and his holy arm</a:t>
            </a:r>
            <a:br>
              <a:rPr lang="en-GB" sz="4400" dirty="0">
                <a:solidFill>
                  <a:schemeClr val="bg1"/>
                </a:solidFill>
              </a:rPr>
            </a:br>
            <a:r>
              <a:rPr lang="en-GB" sz="4400" dirty="0">
                <a:solidFill>
                  <a:schemeClr val="bg1"/>
                </a:solidFill>
              </a:rPr>
              <a:t>    have worked salvation for him.</a:t>
            </a:r>
          </a:p>
        </p:txBody>
      </p:sp>
    </p:spTree>
    <p:extLst>
      <p:ext uri="{BB962C8B-B14F-4D97-AF65-F5344CB8AC3E}">
        <p14:creationId xmlns:p14="http://schemas.microsoft.com/office/powerpoint/2010/main" val="335431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379" b="15715"/>
          <a:stretch/>
        </p:blipFill>
        <p:spPr>
          <a:xfrm>
            <a:off x="0" y="-7257"/>
            <a:ext cx="12192000" cy="6872514"/>
          </a:xfrm>
          <a:prstGeom prst="rect">
            <a:avLst/>
          </a:prstGeom>
        </p:spPr>
      </p:pic>
      <p:sp>
        <p:nvSpPr>
          <p:cNvPr id="3" name="TextBox 2"/>
          <p:cNvSpPr txBox="1"/>
          <p:nvPr/>
        </p:nvSpPr>
        <p:spPr>
          <a:xfrm>
            <a:off x="159657" y="6081486"/>
            <a:ext cx="8749126" cy="584775"/>
          </a:xfrm>
          <a:prstGeom prst="rect">
            <a:avLst/>
          </a:prstGeom>
          <a:solidFill>
            <a:srgbClr val="990000"/>
          </a:solidFill>
        </p:spPr>
        <p:txBody>
          <a:bodyPr wrap="none" rtlCol="0">
            <a:spAutoFit/>
          </a:bodyPr>
          <a:lstStyle/>
          <a:p>
            <a:r>
              <a:rPr lang="en-GB" sz="3200" b="1" dirty="0">
                <a:solidFill>
                  <a:schemeClr val="bg1"/>
                </a:solidFill>
              </a:rPr>
              <a:t>Jesus Presented at the Temple – Rembrandt - 1631</a:t>
            </a:r>
          </a:p>
        </p:txBody>
      </p:sp>
      <p:sp>
        <p:nvSpPr>
          <p:cNvPr id="4" name="TextBox 3"/>
          <p:cNvSpPr txBox="1"/>
          <p:nvPr/>
        </p:nvSpPr>
        <p:spPr>
          <a:xfrm>
            <a:off x="508001" y="551543"/>
            <a:ext cx="11132456" cy="4154984"/>
          </a:xfrm>
          <a:prstGeom prst="rect">
            <a:avLst/>
          </a:prstGeom>
          <a:solidFill>
            <a:srgbClr val="990000"/>
          </a:solidFill>
        </p:spPr>
        <p:txBody>
          <a:bodyPr wrap="square" rtlCol="0">
            <a:spAutoFit/>
          </a:bodyPr>
          <a:lstStyle/>
          <a:p>
            <a:r>
              <a:rPr lang="en-GB" sz="4400" dirty="0">
                <a:solidFill>
                  <a:schemeClr val="bg1"/>
                </a:solidFill>
              </a:rPr>
              <a:t>The </a:t>
            </a:r>
            <a:r>
              <a:rPr lang="en-GB" sz="4400" cap="small" dirty="0">
                <a:solidFill>
                  <a:schemeClr val="bg1"/>
                </a:solidFill>
                <a:effectLst/>
              </a:rPr>
              <a:t>Lord</a:t>
            </a:r>
            <a:r>
              <a:rPr lang="en-GB" sz="4400" dirty="0">
                <a:solidFill>
                  <a:schemeClr val="bg1"/>
                </a:solidFill>
              </a:rPr>
              <a:t> has made his salvation known</a:t>
            </a:r>
            <a:br>
              <a:rPr lang="en-GB" sz="4400" dirty="0">
                <a:solidFill>
                  <a:schemeClr val="bg1"/>
                </a:solidFill>
              </a:rPr>
            </a:br>
            <a:r>
              <a:rPr lang="en-GB" sz="4400" dirty="0">
                <a:solidFill>
                  <a:schemeClr val="bg1"/>
                </a:solidFill>
              </a:rPr>
              <a:t>    and revealed his righteousness to the nations</a:t>
            </a:r>
            <a:br>
              <a:rPr lang="en-GB" sz="4400" dirty="0">
                <a:solidFill>
                  <a:schemeClr val="bg1"/>
                </a:solidFill>
              </a:rPr>
            </a:br>
            <a:r>
              <a:rPr lang="en-GB" sz="4400" dirty="0">
                <a:solidFill>
                  <a:schemeClr val="bg1"/>
                </a:solidFill>
              </a:rPr>
              <a:t>He has remembered his love</a:t>
            </a:r>
            <a:br>
              <a:rPr lang="en-GB" sz="4400" dirty="0">
                <a:solidFill>
                  <a:schemeClr val="bg1"/>
                </a:solidFill>
              </a:rPr>
            </a:br>
            <a:r>
              <a:rPr lang="en-GB" sz="4400" dirty="0">
                <a:solidFill>
                  <a:schemeClr val="bg1"/>
                </a:solidFill>
              </a:rPr>
              <a:t>    and his faithfulness to Israel;</a:t>
            </a:r>
            <a:br>
              <a:rPr lang="en-GB" sz="4400" dirty="0">
                <a:solidFill>
                  <a:schemeClr val="bg1"/>
                </a:solidFill>
              </a:rPr>
            </a:br>
            <a:r>
              <a:rPr lang="en-GB" sz="4400" dirty="0">
                <a:solidFill>
                  <a:schemeClr val="bg1"/>
                </a:solidFill>
              </a:rPr>
              <a:t>all the ends of the earth have seen</a:t>
            </a:r>
            <a:br>
              <a:rPr lang="en-GB" sz="4400" dirty="0">
                <a:solidFill>
                  <a:schemeClr val="bg1"/>
                </a:solidFill>
              </a:rPr>
            </a:br>
            <a:r>
              <a:rPr lang="en-GB" sz="4400" dirty="0">
                <a:solidFill>
                  <a:schemeClr val="bg1"/>
                </a:solidFill>
              </a:rPr>
              <a:t>    the salvation of our God.</a:t>
            </a:r>
          </a:p>
        </p:txBody>
      </p:sp>
    </p:spTree>
    <p:extLst>
      <p:ext uri="{BB962C8B-B14F-4D97-AF65-F5344CB8AC3E}">
        <p14:creationId xmlns:p14="http://schemas.microsoft.com/office/powerpoint/2010/main" val="1326820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791</Words>
  <Application>Microsoft Office PowerPoint</Application>
  <PresentationFormat>Widescreen</PresentationFormat>
  <Paragraphs>80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Dyson</dc:creator>
  <cp:lastModifiedBy>Katharine Widdowson</cp:lastModifiedBy>
  <cp:revision>25</cp:revision>
  <dcterms:created xsi:type="dcterms:W3CDTF">2018-12-23T09:15:16Z</dcterms:created>
  <dcterms:modified xsi:type="dcterms:W3CDTF">2018-12-23T18:07:58Z</dcterms:modified>
</cp:coreProperties>
</file>