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3"/>
  </p:normalViewPr>
  <p:slideViewPr>
    <p:cSldViewPr snapToGrid="0" snapToObjects="1" showGuides="1">
      <p:cViewPr varScale="1">
        <p:scale>
          <a:sx n="66" d="100"/>
          <a:sy n="66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8C466-F66C-8245-8146-1C13CF07EA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/>
              <a:t>The lost sons &amp; the prodigal father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B8AA5C-EF5D-1542-91AA-7297D480B4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Luke 15.11-32</a:t>
            </a:r>
          </a:p>
        </p:txBody>
      </p:sp>
    </p:spTree>
    <p:extLst>
      <p:ext uri="{BB962C8B-B14F-4D97-AF65-F5344CB8AC3E}">
        <p14:creationId xmlns:p14="http://schemas.microsoft.com/office/powerpoint/2010/main" val="530592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A334F-BDC0-AB46-A793-35A8C9F86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2 – The Elder 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C7CDF-D5E5-6B4A-9245-00869D82C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04CD34F-C3CB-9549-9999-341FE682C2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0639290"/>
              </p:ext>
            </p:extLst>
          </p:nvPr>
        </p:nvGraphicFramePr>
        <p:xfrm>
          <a:off x="1371600" y="2286000"/>
          <a:ext cx="9601200" cy="3886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23241">
                  <a:extLst>
                    <a:ext uri="{9D8B030D-6E8A-4147-A177-3AD203B41FA5}">
                      <a16:colId xmlns:a16="http://schemas.microsoft.com/office/drawing/2014/main" val="3277402602"/>
                    </a:ext>
                  </a:extLst>
                </a:gridCol>
                <a:gridCol w="7577959">
                  <a:extLst>
                    <a:ext uri="{9D8B030D-6E8A-4147-A177-3AD203B41FA5}">
                      <a16:colId xmlns:a16="http://schemas.microsoft.com/office/drawing/2014/main" val="854248886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Insult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Refuses to come in when called</a:t>
                      </a:r>
                    </a:p>
                    <a:p>
                      <a:r>
                        <a:rPr lang="en-US" dirty="0"/>
                        <a:t>”I’ve been treated as a slave”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307817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Shame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186439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52062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Affirmation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46289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Celebration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652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029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A334F-BDC0-AB46-A793-35A8C9F86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2 – The Elder 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C7CDF-D5E5-6B4A-9245-00869D82C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04CD34F-C3CB-9549-9999-341FE682C2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983486"/>
              </p:ext>
            </p:extLst>
          </p:nvPr>
        </p:nvGraphicFramePr>
        <p:xfrm>
          <a:off x="1371600" y="2286000"/>
          <a:ext cx="9601200" cy="3886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23241">
                  <a:extLst>
                    <a:ext uri="{9D8B030D-6E8A-4147-A177-3AD203B41FA5}">
                      <a16:colId xmlns:a16="http://schemas.microsoft.com/office/drawing/2014/main" val="3277402602"/>
                    </a:ext>
                  </a:extLst>
                </a:gridCol>
                <a:gridCol w="7577959">
                  <a:extLst>
                    <a:ext uri="{9D8B030D-6E8A-4147-A177-3AD203B41FA5}">
                      <a16:colId xmlns:a16="http://schemas.microsoft.com/office/drawing/2014/main" val="854248886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Insult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Refuses to come in when called</a:t>
                      </a:r>
                    </a:p>
                    <a:p>
                      <a:r>
                        <a:rPr lang="en-US" dirty="0"/>
                        <a:t>”I’ve been treated as a slave”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307817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Shame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Goes out to find his son and bring him in</a:t>
                      </a:r>
                    </a:p>
                    <a:p>
                      <a:r>
                        <a:rPr lang="en-US" dirty="0"/>
                        <a:t>Community can see yet another insolent son!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186439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52062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Affirmation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46289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Celebration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652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663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A334F-BDC0-AB46-A793-35A8C9F86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2 – The Elder 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C7CDF-D5E5-6B4A-9245-00869D82C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04CD34F-C3CB-9549-9999-341FE682C2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3476414"/>
              </p:ext>
            </p:extLst>
          </p:nvPr>
        </p:nvGraphicFramePr>
        <p:xfrm>
          <a:off x="1371600" y="2286000"/>
          <a:ext cx="9601200" cy="3886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23241">
                  <a:extLst>
                    <a:ext uri="{9D8B030D-6E8A-4147-A177-3AD203B41FA5}">
                      <a16:colId xmlns:a16="http://schemas.microsoft.com/office/drawing/2014/main" val="3277402602"/>
                    </a:ext>
                  </a:extLst>
                </a:gridCol>
                <a:gridCol w="7577959">
                  <a:extLst>
                    <a:ext uri="{9D8B030D-6E8A-4147-A177-3AD203B41FA5}">
                      <a16:colId xmlns:a16="http://schemas.microsoft.com/office/drawing/2014/main" val="854248886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Insult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Refuses to come in when called</a:t>
                      </a:r>
                    </a:p>
                    <a:p>
                      <a:r>
                        <a:rPr lang="en-US" dirty="0"/>
                        <a:t>”I’ve been treated as a slave”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307817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Shame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Goes out to find his son and bring him in</a:t>
                      </a:r>
                    </a:p>
                    <a:p>
                      <a:r>
                        <a:rPr lang="en-US" dirty="0"/>
                        <a:t>Community can see yet another insolent son!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186439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Father swallows the shame and the insult (again)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52062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Affirmation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46289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Celebration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652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535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A334F-BDC0-AB46-A793-35A8C9F86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2 – The Elder 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C7CDF-D5E5-6B4A-9245-00869D82C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04CD34F-C3CB-9549-9999-341FE682C2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5768117"/>
              </p:ext>
            </p:extLst>
          </p:nvPr>
        </p:nvGraphicFramePr>
        <p:xfrm>
          <a:off x="1371600" y="2286000"/>
          <a:ext cx="9601200" cy="3886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23241">
                  <a:extLst>
                    <a:ext uri="{9D8B030D-6E8A-4147-A177-3AD203B41FA5}">
                      <a16:colId xmlns:a16="http://schemas.microsoft.com/office/drawing/2014/main" val="3277402602"/>
                    </a:ext>
                  </a:extLst>
                </a:gridCol>
                <a:gridCol w="7577959">
                  <a:extLst>
                    <a:ext uri="{9D8B030D-6E8A-4147-A177-3AD203B41FA5}">
                      <a16:colId xmlns:a16="http://schemas.microsoft.com/office/drawing/2014/main" val="854248886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Insult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Refuses to come in when called</a:t>
                      </a:r>
                    </a:p>
                    <a:p>
                      <a:r>
                        <a:rPr lang="en-US" dirty="0"/>
                        <a:t>”I’ve been treated as a slave”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307817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Shame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Goes out to find his son and bring him in</a:t>
                      </a:r>
                    </a:p>
                    <a:p>
                      <a:r>
                        <a:rPr lang="en-US" dirty="0"/>
                        <a:t>Community can see yet another insolent son!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186439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Father swallows the shame and the insult (again)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52062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Affirmation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“My Son”</a:t>
                      </a:r>
                    </a:p>
                    <a:p>
                      <a:r>
                        <a:rPr lang="en-US" dirty="0"/>
                        <a:t>Invitation extended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46289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652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167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A334F-BDC0-AB46-A793-35A8C9F86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2 – The Elder 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C7CDF-D5E5-6B4A-9245-00869D82C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04CD34F-C3CB-9549-9999-341FE682C264}"/>
              </a:ext>
            </a:extLst>
          </p:cNvPr>
          <p:cNvGraphicFramePr>
            <a:graphicFrameLocks/>
          </p:cNvGraphicFramePr>
          <p:nvPr/>
        </p:nvGraphicFramePr>
        <p:xfrm>
          <a:off x="1371600" y="2286000"/>
          <a:ext cx="9601200" cy="3886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23241">
                  <a:extLst>
                    <a:ext uri="{9D8B030D-6E8A-4147-A177-3AD203B41FA5}">
                      <a16:colId xmlns:a16="http://schemas.microsoft.com/office/drawing/2014/main" val="3277402602"/>
                    </a:ext>
                  </a:extLst>
                </a:gridCol>
                <a:gridCol w="7577959">
                  <a:extLst>
                    <a:ext uri="{9D8B030D-6E8A-4147-A177-3AD203B41FA5}">
                      <a16:colId xmlns:a16="http://schemas.microsoft.com/office/drawing/2014/main" val="854248886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Insult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Refuses to come in when called</a:t>
                      </a:r>
                    </a:p>
                    <a:p>
                      <a:r>
                        <a:rPr lang="en-US" dirty="0"/>
                        <a:t>”I’ve been treated as a slave”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307817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Shame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Goes out to find his son and bring him in</a:t>
                      </a:r>
                    </a:p>
                    <a:p>
                      <a:r>
                        <a:rPr lang="en-US" dirty="0"/>
                        <a:t>Community can see yet another insolent son!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186439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Father swallows the shame and the insult (again)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52062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Affirmation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“My Son”</a:t>
                      </a:r>
                    </a:p>
                    <a:p>
                      <a:r>
                        <a:rPr lang="en-US" dirty="0"/>
                        <a:t>Invitation extended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46289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Celebration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652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50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A3AEE-6666-9345-97A6-22501E4FA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Types of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DF755-8F97-2642-BBAC-6B55F8961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Tax collectors &amp; sinners -&gt; Younger Sons</a:t>
            </a:r>
          </a:p>
          <a:p>
            <a:r>
              <a:rPr lang="en-US" sz="2800" dirty="0"/>
              <a:t>Younger sons reject the Father by going their own way</a:t>
            </a:r>
          </a:p>
          <a:p>
            <a:pPr lvl="1"/>
            <a:r>
              <a:rPr lang="en-US" sz="2800" dirty="0"/>
              <a:t>Salvation is obtained by being free and enjoying life. </a:t>
            </a:r>
          </a:p>
          <a:p>
            <a:pPr lvl="1"/>
            <a:r>
              <a:rPr lang="en-US" sz="2800" dirty="0"/>
              <a:t>No interest in relationship with the Father, just want his blessings.</a:t>
            </a:r>
          </a:p>
          <a:p>
            <a:pPr lvl="1"/>
            <a:r>
              <a:rPr lang="en-US" sz="2800" dirty="0"/>
              <a:t>Ultimately reconciled, find salvation in right relationship with the Father – enjoy him </a:t>
            </a:r>
            <a:r>
              <a:rPr lang="en-US" sz="2800" b="1" dirty="0"/>
              <a:t>and </a:t>
            </a:r>
            <a:r>
              <a:rPr lang="en-US" sz="2800" dirty="0"/>
              <a:t>his blessings</a:t>
            </a:r>
          </a:p>
        </p:txBody>
      </p:sp>
    </p:spTree>
    <p:extLst>
      <p:ext uri="{BB962C8B-B14F-4D97-AF65-F5344CB8AC3E}">
        <p14:creationId xmlns:p14="http://schemas.microsoft.com/office/powerpoint/2010/main" val="301249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A3AEE-6666-9345-97A6-22501E4FA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Types of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DF755-8F97-2642-BBAC-6B55F8961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/>
              <a:t>Pharisees -&gt; Older Sons</a:t>
            </a:r>
          </a:p>
          <a:p>
            <a:r>
              <a:rPr lang="en-US" sz="2800" dirty="0"/>
              <a:t>Reject the Father by keeping his commandments perfectly as a means to blessing.</a:t>
            </a:r>
          </a:p>
          <a:p>
            <a:pPr lvl="1"/>
            <a:r>
              <a:rPr lang="en-US" sz="2800" dirty="0"/>
              <a:t>Salvation is obtained through moral perfection. </a:t>
            </a:r>
          </a:p>
          <a:p>
            <a:pPr lvl="1"/>
            <a:r>
              <a:rPr lang="en-US" sz="2800" dirty="0"/>
              <a:t>No interest in relationship with the Father, just want his blessings.</a:t>
            </a:r>
          </a:p>
          <a:p>
            <a:pPr lvl="1"/>
            <a:r>
              <a:rPr lang="en-US" sz="2800" dirty="0"/>
              <a:t>A more dangerous position – believing that our obedience places God in our debt. </a:t>
            </a:r>
          </a:p>
        </p:txBody>
      </p:sp>
    </p:spTree>
    <p:extLst>
      <p:ext uri="{BB962C8B-B14F-4D97-AF65-F5344CB8AC3E}">
        <p14:creationId xmlns:p14="http://schemas.microsoft.com/office/powerpoint/2010/main" val="85158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5756E-CE1F-5A4C-8489-1F3871FD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Character: The True Older Brother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33DB0-E915-1D42-BA46-4474FC8C0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In right relationship with his Father – highest pleasure is pleasing him. </a:t>
            </a:r>
          </a:p>
          <a:p>
            <a:r>
              <a:rPr lang="en-US" sz="3200" dirty="0"/>
              <a:t>Leaves to seek out his lost brother to bring him back into relationship with the Father</a:t>
            </a:r>
          </a:p>
          <a:p>
            <a:r>
              <a:rPr lang="en-US" sz="3200" dirty="0"/>
              <a:t>Happily pays the cost of his brother being brought back into the family. </a:t>
            </a:r>
          </a:p>
          <a:p>
            <a:r>
              <a:rPr lang="en-US" sz="3200" dirty="0"/>
              <a:t>Is present and </a:t>
            </a:r>
            <a:r>
              <a:rPr lang="en-US" sz="3200" dirty="0" err="1"/>
              <a:t>honoured</a:t>
            </a:r>
            <a:r>
              <a:rPr lang="en-US" sz="3200" dirty="0"/>
              <a:t> at the feast. </a:t>
            </a:r>
          </a:p>
        </p:txBody>
      </p:sp>
    </p:spTree>
    <p:extLst>
      <p:ext uri="{BB962C8B-B14F-4D97-AF65-F5344CB8AC3E}">
        <p14:creationId xmlns:p14="http://schemas.microsoft.com/office/powerpoint/2010/main" val="132148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A334F-BDC0-AB46-A793-35A8C9F86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the Scene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C7CDF-D5E5-6B4A-9245-00869D82C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335517"/>
          </a:xfrm>
        </p:spPr>
        <p:txBody>
          <a:bodyPr>
            <a:normAutofit/>
          </a:bodyPr>
          <a:lstStyle/>
          <a:p>
            <a:r>
              <a:rPr lang="en-US" sz="2800" dirty="0"/>
              <a:t>Prodigal:</a:t>
            </a:r>
          </a:p>
          <a:p>
            <a:pPr lvl="1"/>
            <a:r>
              <a:rPr lang="en-GB" sz="2800" dirty="0"/>
              <a:t>“spending money or using resources freely and recklessly; wastefully extravagant.” </a:t>
            </a:r>
          </a:p>
          <a:p>
            <a:pPr lvl="1"/>
            <a:r>
              <a:rPr lang="en-GB" sz="2800" dirty="0"/>
              <a:t>“having or giving something on a lavish scale”.</a:t>
            </a:r>
          </a:p>
          <a:p>
            <a:r>
              <a:rPr lang="en-GB" sz="2800" dirty="0"/>
              <a:t>3 characters – not simply a story about one lost son. </a:t>
            </a:r>
          </a:p>
          <a:p>
            <a:r>
              <a:rPr lang="en-GB" sz="2800" dirty="0"/>
              <a:t>Jesus is talking to two groups of people: </a:t>
            </a:r>
          </a:p>
          <a:p>
            <a:pPr lvl="1"/>
            <a:r>
              <a:rPr lang="en-GB" sz="2800" dirty="0"/>
              <a:t>tax collectors &amp; sinners</a:t>
            </a:r>
          </a:p>
          <a:p>
            <a:pPr lvl="1"/>
            <a:r>
              <a:rPr lang="en-GB" sz="2800" dirty="0"/>
              <a:t>Pharisees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58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A334F-BDC0-AB46-A793-35A8C9F86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1 – The Younger Son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3643866-654E-7442-98F9-9007789019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59932"/>
              </p:ext>
            </p:extLst>
          </p:nvPr>
        </p:nvGraphicFramePr>
        <p:xfrm>
          <a:off x="1371600" y="2286000"/>
          <a:ext cx="9601200" cy="3886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23241">
                  <a:extLst>
                    <a:ext uri="{9D8B030D-6E8A-4147-A177-3AD203B41FA5}">
                      <a16:colId xmlns:a16="http://schemas.microsoft.com/office/drawing/2014/main" val="3277402602"/>
                    </a:ext>
                  </a:extLst>
                </a:gridCol>
                <a:gridCol w="7577959">
                  <a:extLst>
                    <a:ext uri="{9D8B030D-6E8A-4147-A177-3AD203B41FA5}">
                      <a16:colId xmlns:a16="http://schemas.microsoft.com/office/drawing/2014/main" val="854248886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Insult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307817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Shame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186439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52062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Affirmation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46289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Celebration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652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468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A334F-BDC0-AB46-A793-35A8C9F86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1 – The Younger Son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3643866-654E-7442-98F9-9007789019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8376787"/>
              </p:ext>
            </p:extLst>
          </p:nvPr>
        </p:nvGraphicFramePr>
        <p:xfrm>
          <a:off x="1371600" y="2286000"/>
          <a:ext cx="9601200" cy="3886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23241">
                  <a:extLst>
                    <a:ext uri="{9D8B030D-6E8A-4147-A177-3AD203B41FA5}">
                      <a16:colId xmlns:a16="http://schemas.microsoft.com/office/drawing/2014/main" val="3277402602"/>
                    </a:ext>
                  </a:extLst>
                </a:gridCol>
                <a:gridCol w="7577959">
                  <a:extLst>
                    <a:ext uri="{9D8B030D-6E8A-4147-A177-3AD203B41FA5}">
                      <a16:colId xmlns:a16="http://schemas.microsoft.com/office/drawing/2014/main" val="854248886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Insult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Asking for inheritance</a:t>
                      </a:r>
                    </a:p>
                    <a:p>
                      <a:r>
                        <a:rPr lang="en-US" dirty="0"/>
                        <a:t>Not showing respect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307817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Shame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186439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52062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Affirmation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46289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Celebration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652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53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A334F-BDC0-AB46-A793-35A8C9F86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1 – The Younger Son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3643866-654E-7442-98F9-9007789019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5091076"/>
              </p:ext>
            </p:extLst>
          </p:nvPr>
        </p:nvGraphicFramePr>
        <p:xfrm>
          <a:off x="1371600" y="2286000"/>
          <a:ext cx="9601200" cy="3886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23241">
                  <a:extLst>
                    <a:ext uri="{9D8B030D-6E8A-4147-A177-3AD203B41FA5}">
                      <a16:colId xmlns:a16="http://schemas.microsoft.com/office/drawing/2014/main" val="3277402602"/>
                    </a:ext>
                  </a:extLst>
                </a:gridCol>
                <a:gridCol w="7577959">
                  <a:extLst>
                    <a:ext uri="{9D8B030D-6E8A-4147-A177-3AD203B41FA5}">
                      <a16:colId xmlns:a16="http://schemas.microsoft.com/office/drawing/2014/main" val="854248886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Insult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Asking for inheritance</a:t>
                      </a:r>
                    </a:p>
                    <a:p>
                      <a:r>
                        <a:rPr lang="en-US" dirty="0"/>
                        <a:t>Not showing respect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307817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Shame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 diminished</a:t>
                      </a:r>
                    </a:p>
                    <a:p>
                      <a:r>
                        <a:rPr lang="en-US" dirty="0"/>
                        <a:t>Community can see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186439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52062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Affirmation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46289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Celebration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652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29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A334F-BDC0-AB46-A793-35A8C9F86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1 – The Younger Son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3643866-654E-7442-98F9-9007789019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695"/>
              </p:ext>
            </p:extLst>
          </p:nvPr>
        </p:nvGraphicFramePr>
        <p:xfrm>
          <a:off x="1371600" y="2286000"/>
          <a:ext cx="9601200" cy="3886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23241">
                  <a:extLst>
                    <a:ext uri="{9D8B030D-6E8A-4147-A177-3AD203B41FA5}">
                      <a16:colId xmlns:a16="http://schemas.microsoft.com/office/drawing/2014/main" val="3277402602"/>
                    </a:ext>
                  </a:extLst>
                </a:gridCol>
                <a:gridCol w="7577959">
                  <a:extLst>
                    <a:ext uri="{9D8B030D-6E8A-4147-A177-3AD203B41FA5}">
                      <a16:colId xmlns:a16="http://schemas.microsoft.com/office/drawing/2014/main" val="854248886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Insult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Asking for inheritance</a:t>
                      </a:r>
                    </a:p>
                    <a:p>
                      <a:r>
                        <a:rPr lang="en-US" dirty="0"/>
                        <a:t>Not showing respect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307817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Shame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 diminished</a:t>
                      </a:r>
                    </a:p>
                    <a:p>
                      <a:r>
                        <a:rPr lang="en-US" dirty="0"/>
                        <a:t>Community can see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186439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Swallows the shame and the insults.</a:t>
                      </a:r>
                    </a:p>
                    <a:p>
                      <a:r>
                        <a:rPr lang="en-US" dirty="0"/>
                        <a:t>Gives his son his share of the inheritance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52062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Affirmation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46289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Celebration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652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09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A334F-BDC0-AB46-A793-35A8C9F86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1 – The Younger Son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3643866-654E-7442-98F9-9007789019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311112"/>
              </p:ext>
            </p:extLst>
          </p:nvPr>
        </p:nvGraphicFramePr>
        <p:xfrm>
          <a:off x="1371600" y="2286000"/>
          <a:ext cx="9601200" cy="3886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23241">
                  <a:extLst>
                    <a:ext uri="{9D8B030D-6E8A-4147-A177-3AD203B41FA5}">
                      <a16:colId xmlns:a16="http://schemas.microsoft.com/office/drawing/2014/main" val="3277402602"/>
                    </a:ext>
                  </a:extLst>
                </a:gridCol>
                <a:gridCol w="7577959">
                  <a:extLst>
                    <a:ext uri="{9D8B030D-6E8A-4147-A177-3AD203B41FA5}">
                      <a16:colId xmlns:a16="http://schemas.microsoft.com/office/drawing/2014/main" val="854248886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Insult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Asking for inheritance</a:t>
                      </a:r>
                    </a:p>
                    <a:p>
                      <a:r>
                        <a:rPr lang="en-US" dirty="0"/>
                        <a:t>Not showing respect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307817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Shame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 diminished</a:t>
                      </a:r>
                    </a:p>
                    <a:p>
                      <a:r>
                        <a:rPr lang="en-US" dirty="0"/>
                        <a:t>Community can see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186439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Swallows the shame and the insults.</a:t>
                      </a:r>
                    </a:p>
                    <a:p>
                      <a:r>
                        <a:rPr lang="en-US" dirty="0"/>
                        <a:t>Gives his son his share of the inheritance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52062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Affirmation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Running to meet him (further shame!)</a:t>
                      </a:r>
                    </a:p>
                    <a:p>
                      <a:r>
                        <a:rPr lang="en-US" dirty="0"/>
                        <a:t>Restored to sonship (no debt owed, robe, sandal, ring)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46289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Celebration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652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1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A334F-BDC0-AB46-A793-35A8C9F86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1 – The Younger Son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3643866-654E-7442-98F9-9007789019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170900"/>
              </p:ext>
            </p:extLst>
          </p:nvPr>
        </p:nvGraphicFramePr>
        <p:xfrm>
          <a:off x="1371600" y="2286000"/>
          <a:ext cx="9601200" cy="3886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23241">
                  <a:extLst>
                    <a:ext uri="{9D8B030D-6E8A-4147-A177-3AD203B41FA5}">
                      <a16:colId xmlns:a16="http://schemas.microsoft.com/office/drawing/2014/main" val="3277402602"/>
                    </a:ext>
                  </a:extLst>
                </a:gridCol>
                <a:gridCol w="7577959">
                  <a:extLst>
                    <a:ext uri="{9D8B030D-6E8A-4147-A177-3AD203B41FA5}">
                      <a16:colId xmlns:a16="http://schemas.microsoft.com/office/drawing/2014/main" val="854248886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Insult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Asking for inheritance</a:t>
                      </a:r>
                    </a:p>
                    <a:p>
                      <a:r>
                        <a:rPr lang="en-US" dirty="0"/>
                        <a:t>Not showing respect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307817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Shame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 diminished</a:t>
                      </a:r>
                    </a:p>
                    <a:p>
                      <a:r>
                        <a:rPr lang="en-US" dirty="0"/>
                        <a:t>Community can see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186439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Swallows the shame and the insults.</a:t>
                      </a:r>
                    </a:p>
                    <a:p>
                      <a:r>
                        <a:rPr lang="en-US" dirty="0"/>
                        <a:t>Gives his son his share of the inheritance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52062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Affirmation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Running to meet him (further shame!)</a:t>
                      </a:r>
                    </a:p>
                    <a:p>
                      <a:r>
                        <a:rPr lang="en-US" dirty="0"/>
                        <a:t>Restored to sonship (no debt owed, robe, sandal, ring)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46289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Celebration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Lavish feast; fattened calf, music and dancing.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652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194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A334F-BDC0-AB46-A793-35A8C9F86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2 – The Elder 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C7CDF-D5E5-6B4A-9245-00869D82C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04CD34F-C3CB-9549-9999-341FE682C2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614637"/>
              </p:ext>
            </p:extLst>
          </p:nvPr>
        </p:nvGraphicFramePr>
        <p:xfrm>
          <a:off x="1371600" y="2286000"/>
          <a:ext cx="9601200" cy="3886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23241">
                  <a:extLst>
                    <a:ext uri="{9D8B030D-6E8A-4147-A177-3AD203B41FA5}">
                      <a16:colId xmlns:a16="http://schemas.microsoft.com/office/drawing/2014/main" val="3277402602"/>
                    </a:ext>
                  </a:extLst>
                </a:gridCol>
                <a:gridCol w="7577959">
                  <a:extLst>
                    <a:ext uri="{9D8B030D-6E8A-4147-A177-3AD203B41FA5}">
                      <a16:colId xmlns:a16="http://schemas.microsoft.com/office/drawing/2014/main" val="854248886"/>
                    </a:ext>
                  </a:extLst>
                </a:gridCol>
              </a:tblGrid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Insult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307817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Shame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186439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52062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Affirmation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462891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r>
                        <a:rPr lang="en-US" sz="2800" b="1" dirty="0"/>
                        <a:t>Celebration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652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42377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135</TotalTime>
  <Words>704</Words>
  <Application>Microsoft Office PowerPoint</Application>
  <PresentationFormat>Widescreen</PresentationFormat>
  <Paragraphs>153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Franklin Gothic Book</vt:lpstr>
      <vt:lpstr>Crop</vt:lpstr>
      <vt:lpstr>The lost sons &amp; the prodigal father</vt:lpstr>
      <vt:lpstr>Setting the Scene</vt:lpstr>
      <vt:lpstr>Act 1 – The Younger Son</vt:lpstr>
      <vt:lpstr>Act 1 – The Younger Son</vt:lpstr>
      <vt:lpstr>Act 1 – The Younger Son</vt:lpstr>
      <vt:lpstr>Act 1 – The Younger Son</vt:lpstr>
      <vt:lpstr>Act 1 – The Younger Son</vt:lpstr>
      <vt:lpstr>Act 1 – The Younger Son</vt:lpstr>
      <vt:lpstr>Act 2 – The Elder Son</vt:lpstr>
      <vt:lpstr>Act 2 – The Elder Son</vt:lpstr>
      <vt:lpstr>Act 2 – The Elder Son</vt:lpstr>
      <vt:lpstr>Act 2 – The Elder Son</vt:lpstr>
      <vt:lpstr>Act 2 – The Elder Son</vt:lpstr>
      <vt:lpstr>Act 2 – The Elder Son</vt:lpstr>
      <vt:lpstr>Two Types of People</vt:lpstr>
      <vt:lpstr>Two Types of People</vt:lpstr>
      <vt:lpstr>4th Character: The True Older Brother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lost sons &amp; the prodigal father</dc:title>
  <dc:creator>Alys Tarr</dc:creator>
  <cp:lastModifiedBy>Sound Desk</cp:lastModifiedBy>
  <cp:revision>5</cp:revision>
  <dcterms:created xsi:type="dcterms:W3CDTF">2019-07-14T16:40:12Z</dcterms:created>
  <dcterms:modified xsi:type="dcterms:W3CDTF">2019-07-14T19:11:12Z</dcterms:modified>
</cp:coreProperties>
</file>