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4"/>
  </p:notesMasterIdLst>
  <p:sldIdLst>
    <p:sldId id="256" r:id="rId5"/>
    <p:sldId id="264" r:id="rId6"/>
    <p:sldId id="267" r:id="rId7"/>
    <p:sldId id="265" r:id="rId8"/>
    <p:sldId id="266" r:id="rId9"/>
    <p:sldId id="269" r:id="rId10"/>
    <p:sldId id="268" r:id="rId11"/>
    <p:sldId id="271" r:id="rId12"/>
    <p:sldId id="270" r:id="rId13"/>
  </p:sldIdLst>
  <p:sldSz cx="12192000" cy="6858000"/>
  <p:notesSz cx="6794500"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37697" autoAdjust="0"/>
  </p:normalViewPr>
  <p:slideViewPr>
    <p:cSldViewPr snapToGrid="0">
      <p:cViewPr varScale="1">
        <p:scale>
          <a:sx n="41" d="100"/>
          <a:sy n="41" d="100"/>
        </p:scale>
        <p:origin x="321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5E05207C-FA7F-4FBA-B52C-B3836498863D}" type="datetimeFigureOut">
              <a:rPr lang="en-GB" smtClean="0"/>
              <a:t>26/11/2017</a:t>
            </a:fld>
            <a:endParaRPr lang="en-GB"/>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179B0F27-66DE-4E62-A53B-886B4AA50B2A}" type="slidenum">
              <a:rPr lang="en-GB" smtClean="0"/>
              <a:t>‹#›</a:t>
            </a:fld>
            <a:endParaRPr lang="en-GB"/>
          </a:p>
        </p:txBody>
      </p:sp>
    </p:spTree>
    <p:extLst>
      <p:ext uri="{BB962C8B-B14F-4D97-AF65-F5344CB8AC3E}">
        <p14:creationId xmlns:p14="http://schemas.microsoft.com/office/powerpoint/2010/main" val="2076714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year, 2017, has marked the centenary of the Communist revolution in Russia. In 1917 Lenin and other Russian revolutionaries, inspired by the ideas of Karl Marx, took power through violent revolution and established a communist state. </a:t>
            </a:r>
          </a:p>
          <a:p>
            <a:r>
              <a:rPr lang="en-GB" dirty="0"/>
              <a:t>Communism spread further, becoming established in much of eastern Europe and also making headway in the wider world in countries such as China and Cuba. </a:t>
            </a:r>
          </a:p>
          <a:p>
            <a:r>
              <a:rPr lang="en-GB" dirty="0"/>
              <a:t>It has much to say about finance and wealth, arguing for a radical equality.</a:t>
            </a:r>
          </a:p>
          <a:p>
            <a:r>
              <a:rPr lang="en-GB" dirty="0"/>
              <a:t>It is hugely significant movement in the history of the C20. Remains important in the C21. But it is discredited. Radical equality did not materialise. In reality, there was much suffering, much inequality and injustice. Leaders lined their own pockets at the expense of the poor. The revolution wasn’t as revolutionary as it claimed to be. </a:t>
            </a:r>
          </a:p>
          <a:p>
            <a:r>
              <a:rPr lang="en-GB" dirty="0"/>
              <a:t>In the light of this the following quotation is significant. Mikhail Borodin, Soviet Mission Chief to Chine in the days of Lenin. In a meeting with an American journalist he said this:  </a:t>
            </a:r>
          </a:p>
          <a:p>
            <a:r>
              <a:rPr lang="en-GB" dirty="0"/>
              <a:t>‘You know…I used to read the New Testament. Again and again I read it. It is the most wonderful story ever told. That man Paul. He was a real revolutionary. I take my hat off to him!’ </a:t>
            </a:r>
          </a:p>
          <a:p>
            <a:endParaRPr lang="en-GB" dirty="0"/>
          </a:p>
          <a:p>
            <a:r>
              <a:rPr lang="en-GB" dirty="0"/>
              <a:t>The apostle Paul, a real revolutionary. This is absolutely right. Whether it’s his teaching, his attitude, his example, he is truly revolutionary. Not least in his attitude to discipleship and finance, as we see from this passage.</a:t>
            </a:r>
          </a:p>
          <a:p>
            <a:endParaRPr lang="en-GB" dirty="0"/>
          </a:p>
        </p:txBody>
      </p:sp>
      <p:sp>
        <p:nvSpPr>
          <p:cNvPr id="4" name="Slide Number Placeholder 3"/>
          <p:cNvSpPr>
            <a:spLocks noGrp="1"/>
          </p:cNvSpPr>
          <p:nvPr>
            <p:ph type="sldNum" sz="quarter" idx="10"/>
          </p:nvPr>
        </p:nvSpPr>
        <p:spPr/>
        <p:txBody>
          <a:bodyPr/>
          <a:lstStyle/>
          <a:p>
            <a:fld id="{179B0F27-66DE-4E62-A53B-886B4AA50B2A}" type="slidenum">
              <a:rPr lang="en-GB" smtClean="0"/>
              <a:t>1</a:t>
            </a:fld>
            <a:endParaRPr lang="en-GB"/>
          </a:p>
        </p:txBody>
      </p:sp>
    </p:spTree>
    <p:extLst>
      <p:ext uri="{BB962C8B-B14F-4D97-AF65-F5344CB8AC3E}">
        <p14:creationId xmlns:p14="http://schemas.microsoft.com/office/powerpoint/2010/main" val="536654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Paul believes in and practices whole-life discipleship. We are sometimes dysfunctional, I am sometimes dysfunctional. We compartmentalise our Christian faith. We seek to follow Jesus in our prayers, in our Bible reading, in our commitment to church, perhaps sharing with people personally, one-to-one. </a:t>
            </a:r>
          </a:p>
          <a:p>
            <a:r>
              <a:rPr lang="en-GB" dirty="0"/>
              <a:t>But, on the other hand, we effectively hold areas of our lives back from God. Discipleship doesn’t seem to impact our home life, or maybe our work life, our thought life, or our spending habits and our giving. </a:t>
            </a:r>
          </a:p>
          <a:p>
            <a:r>
              <a:rPr lang="en-GB" dirty="0"/>
              <a:t>Paul is very different. He is revolutionary. </a:t>
            </a:r>
          </a:p>
          <a:p>
            <a:r>
              <a:rPr lang="en-GB" dirty="0"/>
              <a:t>So, in </a:t>
            </a:r>
            <a:r>
              <a:rPr lang="en-GB" b="1" dirty="0"/>
              <a:t>Ephesians 5</a:t>
            </a:r>
            <a:r>
              <a:rPr lang="en-GB" dirty="0"/>
              <a:t>, the gospel is applied to work and home. </a:t>
            </a:r>
          </a:p>
          <a:p>
            <a:r>
              <a:rPr lang="en-GB" dirty="0"/>
              <a:t>So, in </a:t>
            </a:r>
            <a:r>
              <a:rPr lang="en-GB" b="1" dirty="0"/>
              <a:t>Colossians 3</a:t>
            </a:r>
            <a:r>
              <a:rPr lang="en-GB" dirty="0"/>
              <a:t> the gospel is applied to holiness, 360-degree holiness. Personal and private for sure, but relationships too. </a:t>
            </a:r>
          </a:p>
          <a:p>
            <a:r>
              <a:rPr lang="en-GB" dirty="0"/>
              <a:t>Here in </a:t>
            </a:r>
            <a:r>
              <a:rPr lang="en-GB" b="1" dirty="0"/>
              <a:t>Philippians 4</a:t>
            </a:r>
            <a:r>
              <a:rPr lang="en-GB" dirty="0"/>
              <a:t>, as it is in 2 Corinthians 8, the gospel is applied to finances. </a:t>
            </a:r>
          </a:p>
          <a:p>
            <a:r>
              <a:rPr lang="en-GB" dirty="0"/>
              <a:t>There is nothing off-limits. For many in the west this is a revolutionary. We buy into the idea of a sacred / secular divide. But this is what Eugene Peterson says. </a:t>
            </a:r>
          </a:p>
          <a:p>
            <a:r>
              <a:rPr lang="en-GB" dirty="0"/>
              <a:t>Eugene Peterson. </a:t>
            </a:r>
          </a:p>
          <a:p>
            <a:r>
              <a:rPr lang="en-GB" dirty="0"/>
              <a:t>‘[E]verything, absolutely everything, takes place on sacred ground. God has something to say about every aspect of our lives: the way we feel and act in the privacy of our hearts and homes, the way we make our money and the way we spend it, the politics we embrace, the wars we fight. The catastrophes we endure, the people we hurt, and the people we help. Nothing is hidden from the scrutiny of God. Nothing is exempt from the rule of God.’</a:t>
            </a:r>
          </a:p>
          <a:p>
            <a:r>
              <a:rPr lang="en-GB" dirty="0"/>
              <a:t>Are we holding something back from God? </a:t>
            </a:r>
          </a:p>
          <a:p>
            <a:r>
              <a:rPr lang="en-GB" dirty="0"/>
              <a:t>If we don’t get this we miss out on so much. Paul expresses extraordinary joy throughout the letter to the Philippians. The words we’ve read breathe a deep, unshakable joy. ‘I rejoice greatly in the Lord’, he says in v10. </a:t>
            </a:r>
          </a:p>
          <a:p>
            <a:r>
              <a:rPr lang="en-GB" dirty="0"/>
              <a:t>We only have that if we offer everything to God. If we live fully ‘in the Lord’. If we’re half in half out, that joy will be elusive. </a:t>
            </a:r>
          </a:p>
          <a:p>
            <a:r>
              <a:rPr lang="en-GB" dirty="0"/>
              <a:t>God wants to take us deeper and give us greater joy. Is there something we’re holding back from God? That is dysfunctional. That is a disconnected life where the pieces don’t fit together. We should aim for integrated lives. 360-degree discipleship. </a:t>
            </a:r>
          </a:p>
          <a:p>
            <a:endParaRPr lang="en-GB" dirty="0"/>
          </a:p>
        </p:txBody>
      </p:sp>
      <p:sp>
        <p:nvSpPr>
          <p:cNvPr id="4" name="Slide Number Placeholder 3"/>
          <p:cNvSpPr>
            <a:spLocks noGrp="1"/>
          </p:cNvSpPr>
          <p:nvPr>
            <p:ph type="sldNum" sz="quarter" idx="10"/>
          </p:nvPr>
        </p:nvSpPr>
        <p:spPr/>
        <p:txBody>
          <a:bodyPr/>
          <a:lstStyle/>
          <a:p>
            <a:fld id="{179B0F27-66DE-4E62-A53B-886B4AA50B2A}" type="slidenum">
              <a:rPr lang="en-GB" smtClean="0"/>
              <a:t>2</a:t>
            </a:fld>
            <a:endParaRPr lang="en-GB"/>
          </a:p>
        </p:txBody>
      </p:sp>
    </p:spTree>
    <p:extLst>
      <p:ext uri="{BB962C8B-B14F-4D97-AF65-F5344CB8AC3E}">
        <p14:creationId xmlns:p14="http://schemas.microsoft.com/office/powerpoint/2010/main" val="4005497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2. Contentment not Consumerism </a:t>
            </a:r>
          </a:p>
          <a:p>
            <a:r>
              <a:rPr lang="en-GB" dirty="0"/>
              <a:t>Contentment is often thought of as a revolutionary word, but it is. </a:t>
            </a:r>
          </a:p>
          <a:p>
            <a:r>
              <a:rPr lang="en-GB" dirty="0"/>
              <a:t>Read from v11b-13. </a:t>
            </a:r>
          </a:p>
          <a:p>
            <a:r>
              <a:rPr lang="en-GB" dirty="0"/>
              <a:t>James Rebanks, The Shepherd’s Life</a:t>
            </a:r>
          </a:p>
          <a:p>
            <a:r>
              <a:rPr lang="en-GB" dirty="0"/>
              <a:t>Rebanks is a shepherd in Cumbria. He is an unusual shepherd. 60,000 followers on twitter. Memoir </a:t>
            </a:r>
            <a:r>
              <a:rPr lang="en-GB" i="1" dirty="0"/>
              <a:t>The Shepherd’s Life</a:t>
            </a:r>
            <a:r>
              <a:rPr lang="en-GB" dirty="0"/>
              <a:t> was no. 1 on the Sunday Times bestseller list and he has a double first in history from Oxford! He is also unusual in his contentment. </a:t>
            </a:r>
          </a:p>
          <a:p>
            <a:r>
              <a:rPr lang="en-GB" dirty="0"/>
              <a:t>The book closes with the lines. </a:t>
            </a:r>
            <a:r>
              <a:rPr lang="en-GB" b="1" dirty="0"/>
              <a:t>‘This is my life. I want no other.’ </a:t>
            </a:r>
          </a:p>
          <a:p>
            <a:r>
              <a:rPr lang="en-GB" dirty="0"/>
              <a:t>Very powerful. Few people can say that. Rebus says it lying in the grass, watching the clouds pass by, with his sheepdogs with him. It still sounds revolutionary, even though the surroundings are wonderful. </a:t>
            </a:r>
          </a:p>
          <a:p>
            <a:r>
              <a:rPr lang="en-GB" dirty="0"/>
              <a:t>How much more Paul, in prison, having known all manner of hardships. ‘I am content…whatever the circumstances.’ Paul is not lying in the grass looking at the skies. He is in chains. Ye he too wants no other life. </a:t>
            </a:r>
          </a:p>
          <a:p>
            <a:endParaRPr lang="en-GB" dirty="0"/>
          </a:p>
        </p:txBody>
      </p:sp>
      <p:sp>
        <p:nvSpPr>
          <p:cNvPr id="4" name="Slide Number Placeholder 3"/>
          <p:cNvSpPr>
            <a:spLocks noGrp="1"/>
          </p:cNvSpPr>
          <p:nvPr>
            <p:ph type="sldNum" sz="quarter" idx="10"/>
          </p:nvPr>
        </p:nvSpPr>
        <p:spPr/>
        <p:txBody>
          <a:bodyPr/>
          <a:lstStyle/>
          <a:p>
            <a:fld id="{179B0F27-66DE-4E62-A53B-886B4AA50B2A}" type="slidenum">
              <a:rPr lang="en-GB" smtClean="0"/>
              <a:t>3</a:t>
            </a:fld>
            <a:endParaRPr lang="en-GB"/>
          </a:p>
        </p:txBody>
      </p:sp>
    </p:spTree>
    <p:extLst>
      <p:ext uri="{BB962C8B-B14F-4D97-AF65-F5344CB8AC3E}">
        <p14:creationId xmlns:p14="http://schemas.microsoft.com/office/powerpoint/2010/main" val="252846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Hard because of consumerism. </a:t>
            </a:r>
          </a:p>
          <a:p>
            <a:endParaRPr lang="en-GB" dirty="0"/>
          </a:p>
          <a:p>
            <a:r>
              <a:rPr lang="en-GB" dirty="0"/>
              <a:t>This relates directly to finance because the biggest challenge to being content in Christ is our consumer culture. </a:t>
            </a:r>
          </a:p>
          <a:p>
            <a:r>
              <a:rPr lang="en-GB" dirty="0"/>
              <a:t>Black Friday. Include some statistics! </a:t>
            </a:r>
          </a:p>
          <a:p>
            <a:endParaRPr lang="en-GB" dirty="0"/>
          </a:p>
        </p:txBody>
      </p:sp>
      <p:sp>
        <p:nvSpPr>
          <p:cNvPr id="4" name="Slide Number Placeholder 3"/>
          <p:cNvSpPr>
            <a:spLocks noGrp="1"/>
          </p:cNvSpPr>
          <p:nvPr>
            <p:ph type="sldNum" sz="quarter" idx="10"/>
          </p:nvPr>
        </p:nvSpPr>
        <p:spPr/>
        <p:txBody>
          <a:bodyPr/>
          <a:lstStyle/>
          <a:p>
            <a:fld id="{179B0F27-66DE-4E62-A53B-886B4AA50B2A}" type="slidenum">
              <a:rPr lang="en-GB" smtClean="0"/>
              <a:t>4</a:t>
            </a:fld>
            <a:endParaRPr lang="en-GB"/>
          </a:p>
        </p:txBody>
      </p:sp>
    </p:spTree>
    <p:extLst>
      <p:ext uri="{BB962C8B-B14F-4D97-AF65-F5344CB8AC3E}">
        <p14:creationId xmlns:p14="http://schemas.microsoft.com/office/powerpoint/2010/main" val="3114319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Consumerism has become part of the fabric of our lives. It’s very hard to stand against it. But this is our calling. </a:t>
            </a:r>
          </a:p>
          <a:p>
            <a:r>
              <a:rPr lang="en-GB" b="1" dirty="0"/>
              <a:t>Pete Grieg </a:t>
            </a:r>
          </a:p>
          <a:p>
            <a:r>
              <a:rPr lang="en-GB" b="1" dirty="0"/>
              <a:t>#</a:t>
            </a:r>
            <a:r>
              <a:rPr lang="en-GB" b="1" dirty="0" err="1"/>
              <a:t>blackfridayblues</a:t>
            </a:r>
            <a:endParaRPr lang="en-GB" b="1" dirty="0"/>
          </a:p>
          <a:p>
            <a:r>
              <a:rPr lang="en-GB" b="1" dirty="0"/>
              <a:t>Shopping is not a lifestyle.</a:t>
            </a:r>
          </a:p>
          <a:p>
            <a:r>
              <a:rPr lang="en-GB" b="1" dirty="0"/>
              <a:t>Debt is dangerous for the poor. </a:t>
            </a:r>
          </a:p>
          <a:p>
            <a:r>
              <a:rPr lang="en-GB" b="1" dirty="0"/>
              <a:t>Frenzied consumption is not OK.</a:t>
            </a:r>
          </a:p>
          <a:p>
            <a:r>
              <a:rPr lang="en-GB" b="1" dirty="0"/>
              <a:t>Shopping malls are not leisure destinations.</a:t>
            </a:r>
          </a:p>
          <a:p>
            <a:r>
              <a:rPr lang="en-GB" b="1" dirty="0"/>
              <a:t>Amazon is primarily and always will be the largest river in the world.</a:t>
            </a:r>
          </a:p>
          <a:p>
            <a:endParaRPr lang="en-GB" dirty="0"/>
          </a:p>
        </p:txBody>
      </p:sp>
      <p:sp>
        <p:nvSpPr>
          <p:cNvPr id="4" name="Slide Number Placeholder 3"/>
          <p:cNvSpPr>
            <a:spLocks noGrp="1"/>
          </p:cNvSpPr>
          <p:nvPr>
            <p:ph type="sldNum" sz="quarter" idx="10"/>
          </p:nvPr>
        </p:nvSpPr>
        <p:spPr/>
        <p:txBody>
          <a:bodyPr/>
          <a:lstStyle/>
          <a:p>
            <a:fld id="{179B0F27-66DE-4E62-A53B-886B4AA50B2A}" type="slidenum">
              <a:rPr lang="en-GB" smtClean="0"/>
              <a:t>5</a:t>
            </a:fld>
            <a:endParaRPr lang="en-GB"/>
          </a:p>
        </p:txBody>
      </p:sp>
    </p:spTree>
    <p:extLst>
      <p:ext uri="{BB962C8B-B14F-4D97-AF65-F5344CB8AC3E}">
        <p14:creationId xmlns:p14="http://schemas.microsoft.com/office/powerpoint/2010/main" val="1364870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word that is used in v11 and 12 for contentment carries with it a sense of sufficiency; what I have is sufficient. Not self-sufficiency but sufficiency in Christ. This the secret of v12. The focus on Christ and the power of the Holy Spirit. Paul truly lives as one who is in Christ, and this is enough for him. </a:t>
            </a:r>
          </a:p>
          <a:p>
            <a:endParaRPr lang="en-GB" dirty="0"/>
          </a:p>
          <a:p>
            <a:r>
              <a:rPr lang="en-GB" dirty="0"/>
              <a:t>We really have to work at this. ‘Militant Contentment’. Pete Grieg. </a:t>
            </a:r>
          </a:p>
          <a:p>
            <a:r>
              <a:rPr lang="en-GB" dirty="0"/>
              <a:t>Life generously</a:t>
            </a:r>
          </a:p>
          <a:p>
            <a:r>
              <a:rPr lang="en-GB" dirty="0"/>
              <a:t>Do we need something? Really? Don’t accumulate stuff. </a:t>
            </a:r>
          </a:p>
          <a:p>
            <a:endParaRPr lang="en-GB" dirty="0"/>
          </a:p>
          <a:p>
            <a:r>
              <a:rPr lang="en-GB" b="1" dirty="0"/>
              <a:t>George </a:t>
            </a:r>
            <a:r>
              <a:rPr lang="en-GB" b="1" dirty="0" err="1"/>
              <a:t>Verwer</a:t>
            </a:r>
            <a:r>
              <a:rPr lang="en-GB" b="1" dirty="0"/>
              <a:t>. Took off his suit. A bag might be better. </a:t>
            </a:r>
          </a:p>
          <a:p>
            <a:endParaRPr lang="en-GB" dirty="0"/>
          </a:p>
          <a:p>
            <a:r>
              <a:rPr lang="en-GB" dirty="0"/>
              <a:t>Tell a different story. </a:t>
            </a:r>
          </a:p>
          <a:p>
            <a:r>
              <a:rPr lang="en-GB" dirty="0"/>
              <a:t>Live creatively, generously, differently. </a:t>
            </a:r>
          </a:p>
          <a:p>
            <a:endParaRPr lang="en-GB" dirty="0"/>
          </a:p>
          <a:p>
            <a:r>
              <a:rPr lang="en-GB" dirty="0"/>
              <a:t>Work this out in home groups. </a:t>
            </a:r>
          </a:p>
          <a:p>
            <a:endParaRPr lang="en-GB" dirty="0"/>
          </a:p>
          <a:p>
            <a:r>
              <a:rPr lang="en-GB" dirty="0"/>
              <a:t>Disciples are content. Disciples are different. Disciples swim against the stream of rampant, unchecked consumerism. </a:t>
            </a:r>
          </a:p>
          <a:p>
            <a:endParaRPr lang="en-GB" dirty="0"/>
          </a:p>
          <a:p>
            <a:endParaRPr lang="en-GB" dirty="0"/>
          </a:p>
        </p:txBody>
      </p:sp>
      <p:sp>
        <p:nvSpPr>
          <p:cNvPr id="4" name="Slide Number Placeholder 3"/>
          <p:cNvSpPr>
            <a:spLocks noGrp="1"/>
          </p:cNvSpPr>
          <p:nvPr>
            <p:ph type="sldNum" sz="quarter" idx="10"/>
          </p:nvPr>
        </p:nvSpPr>
        <p:spPr/>
        <p:txBody>
          <a:bodyPr/>
          <a:lstStyle/>
          <a:p>
            <a:fld id="{179B0F27-66DE-4E62-A53B-886B4AA50B2A}" type="slidenum">
              <a:rPr lang="en-GB" smtClean="0"/>
              <a:t>6</a:t>
            </a:fld>
            <a:endParaRPr lang="en-GB"/>
          </a:p>
        </p:txBody>
      </p:sp>
    </p:spTree>
    <p:extLst>
      <p:ext uri="{BB962C8B-B14F-4D97-AF65-F5344CB8AC3E}">
        <p14:creationId xmlns:p14="http://schemas.microsoft.com/office/powerpoint/2010/main" val="3613844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through slide</a:t>
            </a:r>
          </a:p>
        </p:txBody>
      </p:sp>
      <p:sp>
        <p:nvSpPr>
          <p:cNvPr id="4" name="Slide Number Placeholder 3"/>
          <p:cNvSpPr>
            <a:spLocks noGrp="1"/>
          </p:cNvSpPr>
          <p:nvPr>
            <p:ph type="sldNum" sz="quarter" idx="10"/>
          </p:nvPr>
        </p:nvSpPr>
        <p:spPr/>
        <p:txBody>
          <a:bodyPr/>
          <a:lstStyle/>
          <a:p>
            <a:fld id="{179B0F27-66DE-4E62-A53B-886B4AA50B2A}" type="slidenum">
              <a:rPr lang="en-GB" smtClean="0"/>
              <a:t>7</a:t>
            </a:fld>
            <a:endParaRPr lang="en-GB"/>
          </a:p>
        </p:txBody>
      </p:sp>
    </p:spTree>
    <p:extLst>
      <p:ext uri="{BB962C8B-B14F-4D97-AF65-F5344CB8AC3E}">
        <p14:creationId xmlns:p14="http://schemas.microsoft.com/office/powerpoint/2010/main" val="2319806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79B0F27-66DE-4E62-A53B-886B4AA50B2A}" type="slidenum">
              <a:rPr lang="en-GB" smtClean="0"/>
              <a:t>8</a:t>
            </a:fld>
            <a:endParaRPr lang="en-GB"/>
          </a:p>
        </p:txBody>
      </p:sp>
    </p:spTree>
    <p:extLst>
      <p:ext uri="{BB962C8B-B14F-4D97-AF65-F5344CB8AC3E}">
        <p14:creationId xmlns:p14="http://schemas.microsoft.com/office/powerpoint/2010/main" val="124363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79B0F27-66DE-4E62-A53B-886B4AA50B2A}" type="slidenum">
              <a:rPr lang="en-GB" smtClean="0"/>
              <a:t>9</a:t>
            </a:fld>
            <a:endParaRPr lang="en-GB"/>
          </a:p>
        </p:txBody>
      </p:sp>
    </p:spTree>
    <p:extLst>
      <p:ext uri="{BB962C8B-B14F-4D97-AF65-F5344CB8AC3E}">
        <p14:creationId xmlns:p14="http://schemas.microsoft.com/office/powerpoint/2010/main" val="1362999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11/26/2017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11/26/2017</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A675F33-98AF-4B83-A3BB-0780A23145E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gradFill>
            <a:gsLst>
              <a:gs pos="10000">
                <a:schemeClr val="bg1">
                  <a:tint val="97000"/>
                  <a:hueMod val="92000"/>
                  <a:satMod val="169000"/>
                  <a:lumMod val="164000"/>
                </a:schemeClr>
              </a:gs>
              <a:gs pos="100000">
                <a:schemeClr val="bg1">
                  <a:shade val="96000"/>
                  <a:satMod val="120000"/>
                  <a:lumMod val="90000"/>
                </a:schemeClr>
              </a:gs>
            </a:gsLst>
            <a:lin ang="612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C8415D9-F6C6-4E79-956A-B2D9F8081CB5}"/>
              </a:ext>
            </a:extLst>
          </p:cNvPr>
          <p:cNvPicPr>
            <a:picLocks noChangeAspect="1"/>
          </p:cNvPicPr>
          <p:nvPr/>
        </p:nvPicPr>
        <p:blipFill rotWithShape="1">
          <a:blip r:embed="rId3">
            <a:alphaModFix amt="25000"/>
            <a:extLst/>
          </a:blip>
          <a:srcRect/>
          <a:stretch/>
        </p:blipFill>
        <p:spPr>
          <a:xfrm>
            <a:off x="20" y="10"/>
            <a:ext cx="12191980" cy="6857990"/>
          </a:xfrm>
          <a:prstGeom prst="rect">
            <a:avLst/>
          </a:prstGeom>
        </p:spPr>
      </p:pic>
      <p:grpSp>
        <p:nvGrpSpPr>
          <p:cNvPr id="13" name="Group 12">
            <a:extLst>
              <a:ext uri="{FF2B5EF4-FFF2-40B4-BE49-F238E27FC236}">
                <a16:creationId xmlns:a16="http://schemas.microsoft.com/office/drawing/2014/main" id="{EA75029C-64B9-41D0-9540-75846D4B04A5}"/>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8170" y="9144"/>
            <a:ext cx="6080656" cy="6163733"/>
            <a:chOff x="6108170" y="8467"/>
            <a:chExt cx="6080656" cy="6163733"/>
          </a:xfrm>
        </p:grpSpPr>
        <p:cxnSp>
          <p:nvCxnSpPr>
            <p:cNvPr id="14" name="Straight Connector 13">
              <a:extLst>
                <a:ext uri="{FF2B5EF4-FFF2-40B4-BE49-F238E27FC236}">
                  <a16:creationId xmlns:a16="http://schemas.microsoft.com/office/drawing/2014/main" id="{4AF6B07A-A0CD-4593-B501-E1D50968C78F}"/>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1C2E537-D046-43E9-B78A-8D770E4C0FAA}"/>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F1ED42C-32AB-4AA5-B9D5-2ADF552B0379}"/>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2B69715-83DD-4F53-8564-D95D5D238DA8}"/>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5BC2EBE-B4C1-42F9-9914-0F430C0600A7}"/>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684212" y="685800"/>
            <a:ext cx="8001000" cy="804572"/>
          </a:xfrm>
        </p:spPr>
        <p:txBody>
          <a:bodyPr>
            <a:normAutofit fontScale="90000"/>
          </a:bodyPr>
          <a:lstStyle/>
          <a:p>
            <a:br>
              <a:rPr lang="en-GB" sz="4400" dirty="0"/>
            </a:br>
            <a:br>
              <a:rPr lang="en-GB" sz="4400" dirty="0"/>
            </a:br>
            <a:r>
              <a:rPr lang="en-GB" sz="4400" b="1" dirty="0"/>
              <a:t>discipleship and finance</a:t>
            </a:r>
            <a:br>
              <a:rPr lang="en-GB" sz="4400" b="1" dirty="0"/>
            </a:br>
            <a:r>
              <a:rPr lang="en-GB" sz="4400" b="1" dirty="0"/>
              <a:t>Phil 4.10-20 </a:t>
            </a:r>
          </a:p>
        </p:txBody>
      </p:sp>
      <p:sp>
        <p:nvSpPr>
          <p:cNvPr id="3" name="Subtitle 2"/>
          <p:cNvSpPr>
            <a:spLocks noGrp="1"/>
          </p:cNvSpPr>
          <p:nvPr>
            <p:ph type="subTitle" idx="1"/>
          </p:nvPr>
        </p:nvSpPr>
        <p:spPr>
          <a:xfrm>
            <a:off x="684212" y="2083951"/>
            <a:ext cx="4902475" cy="3707250"/>
          </a:xfrm>
        </p:spPr>
        <p:txBody>
          <a:bodyPr>
            <a:normAutofit/>
          </a:bodyPr>
          <a:lstStyle/>
          <a:p>
            <a:r>
              <a:rPr lang="en-GB" sz="3200" dirty="0">
                <a:solidFill>
                  <a:schemeClr val="tx1"/>
                </a:solidFill>
              </a:rPr>
              <a:t>Mikhail Borodin</a:t>
            </a:r>
          </a:p>
          <a:p>
            <a:r>
              <a:rPr lang="en-GB" sz="3200" dirty="0">
                <a:solidFill>
                  <a:schemeClr val="tx1"/>
                </a:solidFill>
              </a:rPr>
              <a:t>‘That man Paul. He was a real revolutionary. I take my hat off to him!’</a:t>
            </a:r>
          </a:p>
        </p:txBody>
      </p:sp>
      <p:pic>
        <p:nvPicPr>
          <p:cNvPr id="7" name="Picture 6">
            <a:extLst>
              <a:ext uri="{FF2B5EF4-FFF2-40B4-BE49-F238E27FC236}">
                <a16:creationId xmlns:a16="http://schemas.microsoft.com/office/drawing/2014/main" id="{C8E80FBB-2F76-41DB-A456-992026C0AA5F}"/>
              </a:ext>
            </a:extLst>
          </p:cNvPr>
          <p:cNvPicPr>
            <a:picLocks noChangeAspect="1"/>
          </p:cNvPicPr>
          <p:nvPr/>
        </p:nvPicPr>
        <p:blipFill>
          <a:blip r:embed="rId4"/>
          <a:stretch>
            <a:fillRect/>
          </a:stretch>
        </p:blipFill>
        <p:spPr>
          <a:xfrm>
            <a:off x="5737500" y="822939"/>
            <a:ext cx="5692500" cy="5692500"/>
          </a:xfrm>
          <a:prstGeom prst="rect">
            <a:avLst/>
          </a:prstGeom>
        </p:spPr>
      </p:pic>
    </p:spTree>
    <p:extLst>
      <p:ext uri="{BB962C8B-B14F-4D97-AF65-F5344CB8AC3E}">
        <p14:creationId xmlns:p14="http://schemas.microsoft.com/office/powerpoint/2010/main" val="2050024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1E688E0-C729-4E49-9E7B-4697607DBE1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C8415D9-F6C6-4E79-956A-B2D9F8081CB5}"/>
              </a:ext>
            </a:extLst>
          </p:cNvPr>
          <p:cNvPicPr>
            <a:picLocks noChangeAspect="1"/>
          </p:cNvPicPr>
          <p:nvPr/>
        </p:nvPicPr>
        <p:blipFill rotWithShape="1">
          <a:blip r:embed="rId3">
            <a:duotone>
              <a:schemeClr val="bg2">
                <a:shade val="45000"/>
                <a:satMod val="135000"/>
              </a:schemeClr>
              <a:prstClr val="white"/>
            </a:duotone>
            <a:alphaModFix amt="15000"/>
            <a:extLst/>
          </a:blip>
          <a:srcRect/>
          <a:stretch/>
        </p:blipFill>
        <p:spPr>
          <a:xfrm>
            <a:off x="20" y="10"/>
            <a:ext cx="12191980" cy="6857990"/>
          </a:xfrm>
          <a:prstGeom prst="rect">
            <a:avLst/>
          </a:prstGeom>
        </p:spPr>
      </p:pic>
      <p:grpSp>
        <p:nvGrpSpPr>
          <p:cNvPr id="25" name="Group 24">
            <a:extLst>
              <a:ext uri="{FF2B5EF4-FFF2-40B4-BE49-F238E27FC236}">
                <a16:creationId xmlns:a16="http://schemas.microsoft.com/office/drawing/2014/main" id="{AAD89D74-79DD-4BE2-AA8C-8672382F2520}"/>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8170" y="9144"/>
            <a:ext cx="6080656" cy="6163733"/>
            <a:chOff x="6108170" y="8467"/>
            <a:chExt cx="6080656" cy="6163733"/>
          </a:xfrm>
        </p:grpSpPr>
        <p:cxnSp>
          <p:nvCxnSpPr>
            <p:cNvPr id="26" name="Straight Connector 25">
              <a:extLst>
                <a:ext uri="{FF2B5EF4-FFF2-40B4-BE49-F238E27FC236}">
                  <a16:creationId xmlns:a16="http://schemas.microsoft.com/office/drawing/2014/main" id="{EA020D6D-57F1-4846-9467-5E54F5B88A14}"/>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FBA67610-3DFA-4B04-A0F3-FFBF2C97E8FA}"/>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96F9FAA7-B1F5-4E7B-BEC6-00158A5F05F2}"/>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64174CF9-D8AD-4A5C-BF99-57B43506DADF}"/>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B76B22A1-F450-4EAF-A363-7222D3D52957}"/>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684212" y="685800"/>
            <a:ext cx="8001000" cy="1068356"/>
          </a:xfrm>
        </p:spPr>
        <p:txBody>
          <a:bodyPr>
            <a:normAutofit fontScale="90000"/>
          </a:bodyPr>
          <a:lstStyle/>
          <a:p>
            <a:pPr>
              <a:lnSpc>
                <a:spcPct val="90000"/>
              </a:lnSpc>
            </a:pPr>
            <a:br>
              <a:rPr lang="en-GB" dirty="0"/>
            </a:br>
            <a:br>
              <a:rPr lang="en-GB" dirty="0"/>
            </a:br>
            <a:r>
              <a:rPr lang="en-GB" dirty="0"/>
              <a:t>discipleship not dysfunction</a:t>
            </a:r>
            <a:endParaRPr lang="en-GB" b="1" dirty="0"/>
          </a:p>
        </p:txBody>
      </p:sp>
      <p:sp>
        <p:nvSpPr>
          <p:cNvPr id="3" name="Subtitle 2"/>
          <p:cNvSpPr>
            <a:spLocks noGrp="1"/>
          </p:cNvSpPr>
          <p:nvPr>
            <p:ph type="subTitle" idx="1"/>
          </p:nvPr>
        </p:nvSpPr>
        <p:spPr>
          <a:xfrm>
            <a:off x="684212" y="2116183"/>
            <a:ext cx="9278394" cy="4310743"/>
          </a:xfrm>
        </p:spPr>
        <p:txBody>
          <a:bodyPr>
            <a:normAutofit fontScale="92500" lnSpcReduction="20000"/>
          </a:bodyPr>
          <a:lstStyle/>
          <a:p>
            <a:pPr>
              <a:lnSpc>
                <a:spcPct val="90000"/>
              </a:lnSpc>
            </a:pPr>
            <a:r>
              <a:rPr lang="en-GB" sz="3600" b="1" dirty="0"/>
              <a:t>Paul believed in </a:t>
            </a:r>
            <a:r>
              <a:rPr lang="en-GB" sz="3600" b="1"/>
              <a:t>360 degree discipleship</a:t>
            </a:r>
            <a:r>
              <a:rPr lang="en-GB" sz="3600" b="1" dirty="0"/>
              <a:t>.</a:t>
            </a:r>
          </a:p>
          <a:p>
            <a:pPr>
              <a:lnSpc>
                <a:spcPct val="90000"/>
              </a:lnSpc>
            </a:pPr>
            <a:r>
              <a:rPr lang="en-GB" sz="3600" b="1" dirty="0"/>
              <a:t> </a:t>
            </a:r>
          </a:p>
          <a:p>
            <a:pPr>
              <a:lnSpc>
                <a:spcPct val="90000"/>
              </a:lnSpc>
            </a:pPr>
            <a:r>
              <a:rPr lang="en-GB" sz="3600" b="1" dirty="0"/>
              <a:t>‘[E]verything, absolutely everything, takes place on sacred ground. God has something to say about every aspect of our lives…</a:t>
            </a:r>
          </a:p>
          <a:p>
            <a:pPr>
              <a:lnSpc>
                <a:spcPct val="90000"/>
              </a:lnSpc>
            </a:pPr>
            <a:r>
              <a:rPr lang="en-GB" sz="3600" b="1" dirty="0"/>
              <a:t>Including ‘the  way we make our money and the way we spend it’</a:t>
            </a:r>
          </a:p>
          <a:p>
            <a:pPr>
              <a:lnSpc>
                <a:spcPct val="90000"/>
              </a:lnSpc>
            </a:pPr>
            <a:r>
              <a:rPr lang="en-GB" sz="3600" b="1" dirty="0"/>
              <a:t>Eugene Peterson</a:t>
            </a:r>
          </a:p>
          <a:p>
            <a:pPr>
              <a:lnSpc>
                <a:spcPct val="90000"/>
              </a:lnSpc>
            </a:pPr>
            <a:endParaRPr lang="en-GB" sz="1500" dirty="0"/>
          </a:p>
        </p:txBody>
      </p:sp>
    </p:spTree>
    <p:extLst>
      <p:ext uri="{BB962C8B-B14F-4D97-AF65-F5344CB8AC3E}">
        <p14:creationId xmlns:p14="http://schemas.microsoft.com/office/powerpoint/2010/main" val="1495924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A675F33-98AF-4B83-A3BB-0780A23145E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gradFill>
            <a:gsLst>
              <a:gs pos="10000">
                <a:schemeClr val="bg1">
                  <a:tint val="97000"/>
                  <a:hueMod val="92000"/>
                  <a:satMod val="169000"/>
                  <a:lumMod val="164000"/>
                </a:schemeClr>
              </a:gs>
              <a:gs pos="100000">
                <a:schemeClr val="bg1">
                  <a:shade val="96000"/>
                  <a:satMod val="120000"/>
                  <a:lumMod val="90000"/>
                </a:schemeClr>
              </a:gs>
            </a:gsLst>
            <a:lin ang="612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C8415D9-F6C6-4E79-956A-B2D9F8081CB5}"/>
              </a:ext>
            </a:extLst>
          </p:cNvPr>
          <p:cNvPicPr>
            <a:picLocks noChangeAspect="1"/>
          </p:cNvPicPr>
          <p:nvPr/>
        </p:nvPicPr>
        <p:blipFill rotWithShape="1">
          <a:blip r:embed="rId3">
            <a:alphaModFix amt="25000"/>
            <a:extLst/>
          </a:blip>
          <a:srcRect/>
          <a:stretch/>
        </p:blipFill>
        <p:spPr>
          <a:xfrm>
            <a:off x="20" y="10"/>
            <a:ext cx="12191980" cy="6857990"/>
          </a:xfrm>
          <a:prstGeom prst="rect">
            <a:avLst/>
          </a:prstGeom>
        </p:spPr>
      </p:pic>
      <p:grpSp>
        <p:nvGrpSpPr>
          <p:cNvPr id="13" name="Group 12">
            <a:extLst>
              <a:ext uri="{FF2B5EF4-FFF2-40B4-BE49-F238E27FC236}">
                <a16:creationId xmlns:a16="http://schemas.microsoft.com/office/drawing/2014/main" id="{EA75029C-64B9-41D0-9540-75846D4B04A5}"/>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8170" y="9144"/>
            <a:ext cx="6080656" cy="6163733"/>
            <a:chOff x="6108170" y="8467"/>
            <a:chExt cx="6080656" cy="6163733"/>
          </a:xfrm>
        </p:grpSpPr>
        <p:cxnSp>
          <p:nvCxnSpPr>
            <p:cNvPr id="14" name="Straight Connector 13">
              <a:extLst>
                <a:ext uri="{FF2B5EF4-FFF2-40B4-BE49-F238E27FC236}">
                  <a16:creationId xmlns:a16="http://schemas.microsoft.com/office/drawing/2014/main" id="{4AF6B07A-A0CD-4593-B501-E1D50968C78F}"/>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1C2E537-D046-43E9-B78A-8D770E4C0FAA}"/>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F1ED42C-32AB-4AA5-B9D5-2ADF552B0379}"/>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2B69715-83DD-4F53-8564-D95D5D238DA8}"/>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5BC2EBE-B4C1-42F9-9914-0F430C0600A7}"/>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684212" y="685799"/>
            <a:ext cx="8001000" cy="1628193"/>
          </a:xfrm>
        </p:spPr>
        <p:txBody>
          <a:bodyPr>
            <a:normAutofit fontScale="90000"/>
          </a:bodyPr>
          <a:lstStyle/>
          <a:p>
            <a:br>
              <a:rPr lang="en-GB" sz="4400" dirty="0"/>
            </a:br>
            <a:br>
              <a:rPr lang="en-GB" sz="4400" dirty="0"/>
            </a:br>
            <a:r>
              <a:rPr lang="en-GB" sz="4400" b="1" dirty="0">
                <a:solidFill>
                  <a:prstClr val="white"/>
                </a:solidFill>
              </a:rPr>
              <a:t>contentment not consumerism vv11-13</a:t>
            </a:r>
            <a:br>
              <a:rPr lang="en-GB" sz="4400" dirty="0"/>
            </a:br>
            <a:endParaRPr lang="en-GB" sz="4400" b="1" dirty="0"/>
          </a:p>
        </p:txBody>
      </p:sp>
      <p:sp>
        <p:nvSpPr>
          <p:cNvPr id="3" name="Subtitle 2"/>
          <p:cNvSpPr>
            <a:spLocks noGrp="1"/>
          </p:cNvSpPr>
          <p:nvPr>
            <p:ph type="subTitle" idx="1"/>
          </p:nvPr>
        </p:nvSpPr>
        <p:spPr>
          <a:xfrm>
            <a:off x="684212" y="2026114"/>
            <a:ext cx="6400800" cy="1947333"/>
          </a:xfrm>
        </p:spPr>
        <p:txBody>
          <a:bodyPr>
            <a:normAutofit/>
          </a:bodyPr>
          <a:lstStyle/>
          <a:p>
            <a:r>
              <a:rPr lang="en-GB" sz="3200" dirty="0">
                <a:solidFill>
                  <a:schemeClr val="tx1"/>
                </a:solidFill>
              </a:rPr>
              <a:t>‘This is my life, I want no other’</a:t>
            </a:r>
          </a:p>
          <a:p>
            <a:r>
              <a:rPr lang="en-GB" sz="3200" dirty="0">
                <a:solidFill>
                  <a:schemeClr val="tx1"/>
                </a:solidFill>
              </a:rPr>
              <a:t>James Rebanks</a:t>
            </a:r>
          </a:p>
        </p:txBody>
      </p:sp>
      <p:pic>
        <p:nvPicPr>
          <p:cNvPr id="4" name="Picture 3">
            <a:extLst>
              <a:ext uri="{FF2B5EF4-FFF2-40B4-BE49-F238E27FC236}">
                <a16:creationId xmlns:a16="http://schemas.microsoft.com/office/drawing/2014/main" id="{DFB95C30-E5CC-4775-97A7-FDF9F11DA6D5}"/>
              </a:ext>
            </a:extLst>
          </p:cNvPr>
          <p:cNvPicPr>
            <a:picLocks noChangeAspect="1"/>
          </p:cNvPicPr>
          <p:nvPr/>
        </p:nvPicPr>
        <p:blipFill>
          <a:blip r:embed="rId4"/>
          <a:stretch>
            <a:fillRect/>
          </a:stretch>
        </p:blipFill>
        <p:spPr>
          <a:xfrm>
            <a:off x="5258835" y="2770514"/>
            <a:ext cx="5932004" cy="3707503"/>
          </a:xfrm>
          <a:prstGeom prst="rect">
            <a:avLst/>
          </a:prstGeom>
        </p:spPr>
      </p:pic>
    </p:spTree>
    <p:extLst>
      <p:ext uri="{BB962C8B-B14F-4D97-AF65-F5344CB8AC3E}">
        <p14:creationId xmlns:p14="http://schemas.microsoft.com/office/powerpoint/2010/main" val="38584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A675F33-98AF-4B83-A3BB-0780A23145E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gradFill>
            <a:gsLst>
              <a:gs pos="10000">
                <a:schemeClr val="bg1">
                  <a:tint val="97000"/>
                  <a:hueMod val="92000"/>
                  <a:satMod val="169000"/>
                  <a:lumMod val="164000"/>
                </a:schemeClr>
              </a:gs>
              <a:gs pos="100000">
                <a:schemeClr val="bg1">
                  <a:shade val="96000"/>
                  <a:satMod val="120000"/>
                  <a:lumMod val="90000"/>
                </a:schemeClr>
              </a:gs>
            </a:gsLst>
            <a:lin ang="612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EA75029C-64B9-41D0-9540-75846D4B04A5}"/>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8170" y="9144"/>
            <a:ext cx="6080656" cy="6163733"/>
            <a:chOff x="6108170" y="8467"/>
            <a:chExt cx="6080656" cy="6163733"/>
          </a:xfrm>
        </p:grpSpPr>
        <p:cxnSp>
          <p:nvCxnSpPr>
            <p:cNvPr id="14" name="Straight Connector 13">
              <a:extLst>
                <a:ext uri="{FF2B5EF4-FFF2-40B4-BE49-F238E27FC236}">
                  <a16:creationId xmlns:a16="http://schemas.microsoft.com/office/drawing/2014/main" id="{4AF6B07A-A0CD-4593-B501-E1D50968C78F}"/>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1C2E537-D046-43E9-B78A-8D770E4C0FAA}"/>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F1ED42C-32AB-4AA5-B9D5-2ADF552B0379}"/>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2B69715-83DD-4F53-8564-D95D5D238DA8}"/>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5BC2EBE-B4C1-42F9-9914-0F430C0600A7}"/>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684212" y="685799"/>
            <a:ext cx="8001000" cy="1628193"/>
          </a:xfrm>
        </p:spPr>
        <p:txBody>
          <a:bodyPr>
            <a:normAutofit fontScale="90000"/>
          </a:bodyPr>
          <a:lstStyle/>
          <a:p>
            <a:br>
              <a:rPr lang="en-GB" sz="4400"/>
            </a:br>
            <a:br>
              <a:rPr lang="en-GB" sz="4400"/>
            </a:br>
            <a:r>
              <a:rPr lang="en-GB" sz="4400" b="1"/>
              <a:t>contentment not consumerism </a:t>
            </a:r>
            <a:endParaRPr lang="en-GB" sz="4400" b="1" dirty="0"/>
          </a:p>
        </p:txBody>
      </p:sp>
      <p:sp>
        <p:nvSpPr>
          <p:cNvPr id="3" name="Subtitle 2"/>
          <p:cNvSpPr>
            <a:spLocks noGrp="1"/>
          </p:cNvSpPr>
          <p:nvPr>
            <p:ph type="subTitle" idx="1"/>
          </p:nvPr>
        </p:nvSpPr>
        <p:spPr>
          <a:xfrm>
            <a:off x="684212" y="3843867"/>
            <a:ext cx="6400800" cy="1947333"/>
          </a:xfrm>
        </p:spPr>
        <p:txBody>
          <a:bodyPr>
            <a:normAutofit/>
          </a:bodyPr>
          <a:lstStyle/>
          <a:p>
            <a:endParaRPr lang="en-GB" dirty="0">
              <a:solidFill>
                <a:schemeClr val="tx1"/>
              </a:solidFill>
            </a:endParaRPr>
          </a:p>
        </p:txBody>
      </p:sp>
      <p:pic>
        <p:nvPicPr>
          <p:cNvPr id="4" name="Picture 3">
            <a:extLst>
              <a:ext uri="{FF2B5EF4-FFF2-40B4-BE49-F238E27FC236}">
                <a16:creationId xmlns:a16="http://schemas.microsoft.com/office/drawing/2014/main" id="{453E3918-13A3-4FA7-8802-5381DF25B450}"/>
              </a:ext>
            </a:extLst>
          </p:cNvPr>
          <p:cNvPicPr>
            <a:picLocks noChangeAspect="1"/>
          </p:cNvPicPr>
          <p:nvPr/>
        </p:nvPicPr>
        <p:blipFill>
          <a:blip r:embed="rId3"/>
          <a:stretch>
            <a:fillRect/>
          </a:stretch>
        </p:blipFill>
        <p:spPr>
          <a:xfrm>
            <a:off x="0" y="126725"/>
            <a:ext cx="12192000" cy="6604550"/>
          </a:xfrm>
          <a:prstGeom prst="rect">
            <a:avLst/>
          </a:prstGeom>
        </p:spPr>
      </p:pic>
      <p:sp>
        <p:nvSpPr>
          <p:cNvPr id="5" name="Rectangle 4">
            <a:extLst>
              <a:ext uri="{FF2B5EF4-FFF2-40B4-BE49-F238E27FC236}">
                <a16:creationId xmlns:a16="http://schemas.microsoft.com/office/drawing/2014/main" id="{13FDB0CC-711F-4C2C-A716-A5DE722CBCE7}"/>
              </a:ext>
            </a:extLst>
          </p:cNvPr>
          <p:cNvSpPr/>
          <p:nvPr/>
        </p:nvSpPr>
        <p:spPr>
          <a:xfrm>
            <a:off x="6412970" y="5152371"/>
            <a:ext cx="5491647" cy="1446550"/>
          </a:xfrm>
          <a:prstGeom prst="rect">
            <a:avLst/>
          </a:prstGeom>
        </p:spPr>
        <p:txBody>
          <a:bodyPr wrap="square">
            <a:spAutoFit/>
          </a:bodyPr>
          <a:lstStyle/>
          <a:p>
            <a:r>
              <a:rPr lang="en-GB" sz="4400" b="1" cap="all" dirty="0">
                <a:ln w="3175" cmpd="sng">
                  <a:noFill/>
                </a:ln>
                <a:solidFill>
                  <a:prstClr val="white"/>
                </a:solidFill>
                <a:ea typeface="+mj-ea"/>
                <a:cs typeface="+mj-cs"/>
              </a:rPr>
              <a:t>contentment not consumerism</a:t>
            </a:r>
            <a:endParaRPr lang="en-GB" dirty="0"/>
          </a:p>
        </p:txBody>
      </p:sp>
      <p:pic>
        <p:nvPicPr>
          <p:cNvPr id="7" name="Picture 6">
            <a:extLst>
              <a:ext uri="{FF2B5EF4-FFF2-40B4-BE49-F238E27FC236}">
                <a16:creationId xmlns:a16="http://schemas.microsoft.com/office/drawing/2014/main" id="{1B70AB28-8B7A-4BE8-B453-28252345EF29}"/>
              </a:ext>
            </a:extLst>
          </p:cNvPr>
          <p:cNvPicPr>
            <a:picLocks noChangeAspect="1"/>
          </p:cNvPicPr>
          <p:nvPr/>
        </p:nvPicPr>
        <p:blipFill>
          <a:blip r:embed="rId4"/>
          <a:stretch>
            <a:fillRect/>
          </a:stretch>
        </p:blipFill>
        <p:spPr>
          <a:xfrm>
            <a:off x="8038849" y="352482"/>
            <a:ext cx="3956552" cy="2636295"/>
          </a:xfrm>
          <a:prstGeom prst="rect">
            <a:avLst/>
          </a:prstGeom>
        </p:spPr>
      </p:pic>
    </p:spTree>
    <p:extLst>
      <p:ext uri="{BB962C8B-B14F-4D97-AF65-F5344CB8AC3E}">
        <p14:creationId xmlns:p14="http://schemas.microsoft.com/office/powerpoint/2010/main" val="3555765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A675F33-98AF-4B83-A3BB-0780A23145E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gradFill>
            <a:gsLst>
              <a:gs pos="10000">
                <a:schemeClr val="bg1">
                  <a:tint val="97000"/>
                  <a:hueMod val="92000"/>
                  <a:satMod val="169000"/>
                  <a:lumMod val="164000"/>
                </a:schemeClr>
              </a:gs>
              <a:gs pos="100000">
                <a:schemeClr val="bg1">
                  <a:shade val="96000"/>
                  <a:satMod val="120000"/>
                  <a:lumMod val="90000"/>
                </a:schemeClr>
              </a:gs>
            </a:gsLst>
            <a:lin ang="612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C8415D9-F6C6-4E79-956A-B2D9F8081CB5}"/>
              </a:ext>
            </a:extLst>
          </p:cNvPr>
          <p:cNvPicPr>
            <a:picLocks noChangeAspect="1"/>
          </p:cNvPicPr>
          <p:nvPr/>
        </p:nvPicPr>
        <p:blipFill rotWithShape="1">
          <a:blip r:embed="rId3">
            <a:alphaModFix amt="25000"/>
            <a:extLst/>
          </a:blip>
          <a:srcRect/>
          <a:stretch/>
        </p:blipFill>
        <p:spPr>
          <a:xfrm>
            <a:off x="20" y="10"/>
            <a:ext cx="12191980" cy="6857990"/>
          </a:xfrm>
          <a:prstGeom prst="rect">
            <a:avLst/>
          </a:prstGeom>
        </p:spPr>
      </p:pic>
      <p:grpSp>
        <p:nvGrpSpPr>
          <p:cNvPr id="13" name="Group 12">
            <a:extLst>
              <a:ext uri="{FF2B5EF4-FFF2-40B4-BE49-F238E27FC236}">
                <a16:creationId xmlns:a16="http://schemas.microsoft.com/office/drawing/2014/main" id="{EA75029C-64B9-41D0-9540-75846D4B04A5}"/>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8170" y="9144"/>
            <a:ext cx="6080656" cy="6163733"/>
            <a:chOff x="6108170" y="8467"/>
            <a:chExt cx="6080656" cy="6163733"/>
          </a:xfrm>
        </p:grpSpPr>
        <p:cxnSp>
          <p:nvCxnSpPr>
            <p:cNvPr id="14" name="Straight Connector 13">
              <a:extLst>
                <a:ext uri="{FF2B5EF4-FFF2-40B4-BE49-F238E27FC236}">
                  <a16:creationId xmlns:a16="http://schemas.microsoft.com/office/drawing/2014/main" id="{4AF6B07A-A0CD-4593-B501-E1D50968C78F}"/>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1C2E537-D046-43E9-B78A-8D770E4C0FAA}"/>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F1ED42C-32AB-4AA5-B9D5-2ADF552B0379}"/>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2B69715-83DD-4F53-8564-D95D5D238DA8}"/>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5BC2EBE-B4C1-42F9-9914-0F430C0600A7}"/>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684212" y="685799"/>
            <a:ext cx="8001000" cy="1628193"/>
          </a:xfrm>
        </p:spPr>
        <p:txBody>
          <a:bodyPr>
            <a:normAutofit fontScale="90000"/>
          </a:bodyPr>
          <a:lstStyle/>
          <a:p>
            <a:br>
              <a:rPr lang="en-GB" sz="4400" dirty="0"/>
            </a:br>
            <a:br>
              <a:rPr lang="en-GB" sz="4400" dirty="0"/>
            </a:br>
            <a:r>
              <a:rPr lang="en-GB" sz="4400" b="1" dirty="0"/>
              <a:t>contentment not consumerism</a:t>
            </a:r>
            <a:br>
              <a:rPr lang="en-GB" sz="4400" b="1" dirty="0"/>
            </a:br>
            <a:endParaRPr lang="en-GB" sz="4400" b="1" dirty="0"/>
          </a:p>
        </p:txBody>
      </p:sp>
      <p:sp>
        <p:nvSpPr>
          <p:cNvPr id="3" name="Subtitle 2"/>
          <p:cNvSpPr>
            <a:spLocks noGrp="1"/>
          </p:cNvSpPr>
          <p:nvPr>
            <p:ph type="subTitle" idx="1"/>
          </p:nvPr>
        </p:nvSpPr>
        <p:spPr>
          <a:xfrm>
            <a:off x="743744" y="2283946"/>
            <a:ext cx="4649350" cy="3165131"/>
          </a:xfrm>
        </p:spPr>
        <p:txBody>
          <a:bodyPr>
            <a:normAutofit/>
          </a:bodyPr>
          <a:lstStyle/>
          <a:p>
            <a:r>
              <a:rPr lang="en-GB" sz="3600" dirty="0">
                <a:solidFill>
                  <a:schemeClr val="tx1"/>
                </a:solidFill>
              </a:rPr>
              <a:t>£8 billion in four days?</a:t>
            </a:r>
          </a:p>
          <a:p>
            <a:r>
              <a:rPr lang="en-GB" sz="3600" dirty="0">
                <a:solidFill>
                  <a:schemeClr val="tx1"/>
                </a:solidFill>
              </a:rPr>
              <a:t>Predicted 7% increase on 2016</a:t>
            </a:r>
          </a:p>
        </p:txBody>
      </p:sp>
      <p:pic>
        <p:nvPicPr>
          <p:cNvPr id="5" name="Picture 4">
            <a:extLst>
              <a:ext uri="{FF2B5EF4-FFF2-40B4-BE49-F238E27FC236}">
                <a16:creationId xmlns:a16="http://schemas.microsoft.com/office/drawing/2014/main" id="{2D1F3837-230F-4EB5-9AF7-0B2D29E91BE7}"/>
              </a:ext>
            </a:extLst>
          </p:cNvPr>
          <p:cNvPicPr>
            <a:picLocks noChangeAspect="1"/>
          </p:cNvPicPr>
          <p:nvPr/>
        </p:nvPicPr>
        <p:blipFill>
          <a:blip r:embed="rId4"/>
          <a:stretch>
            <a:fillRect/>
          </a:stretch>
        </p:blipFill>
        <p:spPr>
          <a:xfrm>
            <a:off x="5659525" y="904292"/>
            <a:ext cx="5715000" cy="3810000"/>
          </a:xfrm>
          <a:prstGeom prst="rect">
            <a:avLst/>
          </a:prstGeom>
        </p:spPr>
      </p:pic>
    </p:spTree>
    <p:extLst>
      <p:ext uri="{BB962C8B-B14F-4D97-AF65-F5344CB8AC3E}">
        <p14:creationId xmlns:p14="http://schemas.microsoft.com/office/powerpoint/2010/main" val="3075252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A675F33-98AF-4B83-A3BB-0780A23145E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gradFill>
            <a:gsLst>
              <a:gs pos="10000">
                <a:schemeClr val="bg1">
                  <a:tint val="97000"/>
                  <a:hueMod val="92000"/>
                  <a:satMod val="169000"/>
                  <a:lumMod val="164000"/>
                </a:schemeClr>
              </a:gs>
              <a:gs pos="100000">
                <a:schemeClr val="bg1">
                  <a:shade val="96000"/>
                  <a:satMod val="120000"/>
                  <a:lumMod val="90000"/>
                </a:schemeClr>
              </a:gs>
            </a:gsLst>
            <a:lin ang="612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C8415D9-F6C6-4E79-956A-B2D9F8081CB5}"/>
              </a:ext>
            </a:extLst>
          </p:cNvPr>
          <p:cNvPicPr>
            <a:picLocks noChangeAspect="1"/>
          </p:cNvPicPr>
          <p:nvPr/>
        </p:nvPicPr>
        <p:blipFill rotWithShape="1">
          <a:blip r:embed="rId3">
            <a:alphaModFix amt="25000"/>
            <a:extLst/>
          </a:blip>
          <a:srcRect/>
          <a:stretch/>
        </p:blipFill>
        <p:spPr>
          <a:xfrm>
            <a:off x="20" y="10"/>
            <a:ext cx="12191980" cy="6857990"/>
          </a:xfrm>
          <a:prstGeom prst="rect">
            <a:avLst/>
          </a:prstGeom>
        </p:spPr>
      </p:pic>
      <p:grpSp>
        <p:nvGrpSpPr>
          <p:cNvPr id="13" name="Group 12">
            <a:extLst>
              <a:ext uri="{FF2B5EF4-FFF2-40B4-BE49-F238E27FC236}">
                <a16:creationId xmlns:a16="http://schemas.microsoft.com/office/drawing/2014/main" id="{EA75029C-64B9-41D0-9540-75846D4B04A5}"/>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8170" y="9144"/>
            <a:ext cx="6080656" cy="6163733"/>
            <a:chOff x="6108170" y="8467"/>
            <a:chExt cx="6080656" cy="6163733"/>
          </a:xfrm>
        </p:grpSpPr>
        <p:cxnSp>
          <p:nvCxnSpPr>
            <p:cNvPr id="14" name="Straight Connector 13">
              <a:extLst>
                <a:ext uri="{FF2B5EF4-FFF2-40B4-BE49-F238E27FC236}">
                  <a16:creationId xmlns:a16="http://schemas.microsoft.com/office/drawing/2014/main" id="{4AF6B07A-A0CD-4593-B501-E1D50968C78F}"/>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1C2E537-D046-43E9-B78A-8D770E4C0FAA}"/>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F1ED42C-32AB-4AA5-B9D5-2ADF552B0379}"/>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2B69715-83DD-4F53-8564-D95D5D238DA8}"/>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5BC2EBE-B4C1-42F9-9914-0F430C0600A7}"/>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 name="Subtitle 2"/>
          <p:cNvSpPr>
            <a:spLocks noGrp="1"/>
          </p:cNvSpPr>
          <p:nvPr>
            <p:ph type="subTitle" idx="1"/>
          </p:nvPr>
        </p:nvSpPr>
        <p:spPr>
          <a:xfrm>
            <a:off x="680243" y="1515292"/>
            <a:ext cx="6400800" cy="3125192"/>
          </a:xfrm>
        </p:spPr>
        <p:txBody>
          <a:bodyPr>
            <a:noAutofit/>
          </a:bodyPr>
          <a:lstStyle/>
          <a:p>
            <a:r>
              <a:rPr lang="en-GB" sz="3200" dirty="0">
                <a:solidFill>
                  <a:schemeClr val="tx1"/>
                </a:solidFill>
              </a:rPr>
              <a:t>Practice ‘Christ sufficiency’</a:t>
            </a:r>
          </a:p>
          <a:p>
            <a:r>
              <a:rPr lang="en-GB" sz="3200" dirty="0">
                <a:solidFill>
                  <a:schemeClr val="tx1"/>
                </a:solidFill>
              </a:rPr>
              <a:t>Tell a different story with your life.</a:t>
            </a:r>
          </a:p>
          <a:p>
            <a:r>
              <a:rPr lang="en-GB" sz="3200" dirty="0">
                <a:solidFill>
                  <a:schemeClr val="tx1"/>
                </a:solidFill>
              </a:rPr>
              <a:t>Live creatively, simply, generously, differently</a:t>
            </a:r>
          </a:p>
        </p:txBody>
      </p:sp>
      <p:pic>
        <p:nvPicPr>
          <p:cNvPr id="7" name="Picture 6">
            <a:extLst>
              <a:ext uri="{FF2B5EF4-FFF2-40B4-BE49-F238E27FC236}">
                <a16:creationId xmlns:a16="http://schemas.microsoft.com/office/drawing/2014/main" id="{CC71605C-62EB-4E66-90C4-CC465899B681}"/>
              </a:ext>
            </a:extLst>
          </p:cNvPr>
          <p:cNvPicPr>
            <a:picLocks noChangeAspect="1"/>
          </p:cNvPicPr>
          <p:nvPr/>
        </p:nvPicPr>
        <p:blipFill>
          <a:blip r:embed="rId4"/>
          <a:stretch>
            <a:fillRect/>
          </a:stretch>
        </p:blipFill>
        <p:spPr>
          <a:xfrm>
            <a:off x="6092825" y="2926039"/>
            <a:ext cx="5389628" cy="3475187"/>
          </a:xfrm>
          <a:prstGeom prst="rect">
            <a:avLst/>
          </a:prstGeom>
        </p:spPr>
      </p:pic>
    </p:spTree>
    <p:extLst>
      <p:ext uri="{BB962C8B-B14F-4D97-AF65-F5344CB8AC3E}">
        <p14:creationId xmlns:p14="http://schemas.microsoft.com/office/powerpoint/2010/main" val="2580943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A675F33-98AF-4B83-A3BB-0780A23145E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gradFill>
            <a:gsLst>
              <a:gs pos="10000">
                <a:schemeClr val="bg1">
                  <a:tint val="97000"/>
                  <a:hueMod val="92000"/>
                  <a:satMod val="169000"/>
                  <a:lumMod val="164000"/>
                </a:schemeClr>
              </a:gs>
              <a:gs pos="100000">
                <a:schemeClr val="bg1">
                  <a:shade val="96000"/>
                  <a:satMod val="120000"/>
                  <a:lumMod val="90000"/>
                </a:schemeClr>
              </a:gs>
            </a:gsLst>
            <a:lin ang="612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C8415D9-F6C6-4E79-956A-B2D9F8081CB5}"/>
              </a:ext>
            </a:extLst>
          </p:cNvPr>
          <p:cNvPicPr>
            <a:picLocks noChangeAspect="1"/>
          </p:cNvPicPr>
          <p:nvPr/>
        </p:nvPicPr>
        <p:blipFill rotWithShape="1">
          <a:blip r:embed="rId3">
            <a:alphaModFix amt="25000"/>
            <a:extLst/>
          </a:blip>
          <a:srcRect/>
          <a:stretch/>
        </p:blipFill>
        <p:spPr>
          <a:xfrm>
            <a:off x="20" y="10"/>
            <a:ext cx="12191980" cy="6857990"/>
          </a:xfrm>
          <a:prstGeom prst="rect">
            <a:avLst/>
          </a:prstGeom>
        </p:spPr>
      </p:pic>
      <p:grpSp>
        <p:nvGrpSpPr>
          <p:cNvPr id="13" name="Group 12">
            <a:extLst>
              <a:ext uri="{FF2B5EF4-FFF2-40B4-BE49-F238E27FC236}">
                <a16:creationId xmlns:a16="http://schemas.microsoft.com/office/drawing/2014/main" id="{EA75029C-64B9-41D0-9540-75846D4B04A5}"/>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8170" y="9144"/>
            <a:ext cx="6080656" cy="6163733"/>
            <a:chOff x="6108170" y="8467"/>
            <a:chExt cx="6080656" cy="6163733"/>
          </a:xfrm>
        </p:grpSpPr>
        <p:cxnSp>
          <p:nvCxnSpPr>
            <p:cNvPr id="14" name="Straight Connector 13">
              <a:extLst>
                <a:ext uri="{FF2B5EF4-FFF2-40B4-BE49-F238E27FC236}">
                  <a16:creationId xmlns:a16="http://schemas.microsoft.com/office/drawing/2014/main" id="{4AF6B07A-A0CD-4593-B501-E1D50968C78F}"/>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1C2E537-D046-43E9-B78A-8D770E4C0FAA}"/>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F1ED42C-32AB-4AA5-B9D5-2ADF552B0379}"/>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2B69715-83DD-4F53-8564-D95D5D238DA8}"/>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5BC2EBE-B4C1-42F9-9914-0F430C0600A7}"/>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684212" y="685800"/>
            <a:ext cx="8001000" cy="341812"/>
          </a:xfrm>
        </p:spPr>
        <p:txBody>
          <a:bodyPr>
            <a:normAutofit fontScale="90000"/>
          </a:bodyPr>
          <a:lstStyle/>
          <a:p>
            <a:br>
              <a:rPr lang="en-GB" sz="4400" dirty="0"/>
            </a:br>
            <a:br>
              <a:rPr lang="en-GB" sz="4400" dirty="0"/>
            </a:br>
            <a:r>
              <a:rPr lang="en-GB" sz="4400" b="1" dirty="0"/>
              <a:t>giving not grasping </a:t>
            </a:r>
          </a:p>
        </p:txBody>
      </p:sp>
      <p:sp>
        <p:nvSpPr>
          <p:cNvPr id="3" name="Subtitle 2"/>
          <p:cNvSpPr>
            <a:spLocks noGrp="1"/>
          </p:cNvSpPr>
          <p:nvPr>
            <p:ph type="subTitle" idx="1"/>
          </p:nvPr>
        </p:nvSpPr>
        <p:spPr>
          <a:xfrm>
            <a:off x="643732" y="1262743"/>
            <a:ext cx="10302942" cy="5164183"/>
          </a:xfrm>
        </p:spPr>
        <p:txBody>
          <a:bodyPr>
            <a:normAutofit lnSpcReduction="10000"/>
          </a:bodyPr>
          <a:lstStyle/>
          <a:p>
            <a:r>
              <a:rPr lang="en-GB" sz="3000" dirty="0">
                <a:solidFill>
                  <a:schemeClr val="tx1"/>
                </a:solidFill>
              </a:rPr>
              <a:t>Part of their discipleship from the first (v15)</a:t>
            </a:r>
          </a:p>
          <a:p>
            <a:r>
              <a:rPr lang="en-GB" sz="3000" dirty="0">
                <a:solidFill>
                  <a:schemeClr val="tx1"/>
                </a:solidFill>
              </a:rPr>
              <a:t>Prompted by the gospel (v15) and their ‘concern’ for Paul (v10)</a:t>
            </a:r>
          </a:p>
          <a:p>
            <a:r>
              <a:rPr lang="en-GB" sz="3000" dirty="0">
                <a:solidFill>
                  <a:schemeClr val="tx1"/>
                </a:solidFill>
              </a:rPr>
              <a:t>Intentional (v16). ‘Even in Thessalonica’</a:t>
            </a:r>
          </a:p>
          <a:p>
            <a:r>
              <a:rPr lang="en-GB" sz="3000" dirty="0">
                <a:solidFill>
                  <a:schemeClr val="tx1"/>
                </a:solidFill>
              </a:rPr>
              <a:t>Regular (v16)</a:t>
            </a:r>
          </a:p>
          <a:p>
            <a:r>
              <a:rPr lang="en-GB" sz="3000" dirty="0">
                <a:solidFill>
                  <a:schemeClr val="tx1"/>
                </a:solidFill>
              </a:rPr>
              <a:t>Generous in relation to what they had, and</a:t>
            </a:r>
          </a:p>
          <a:p>
            <a:r>
              <a:rPr lang="en-GB" sz="3000" dirty="0">
                <a:solidFill>
                  <a:schemeClr val="tx1"/>
                </a:solidFill>
              </a:rPr>
              <a:t>Sacrificial (cf. 2 Corinthians 8.1-4)</a:t>
            </a:r>
          </a:p>
          <a:p>
            <a:r>
              <a:rPr lang="en-GB" sz="3000" dirty="0">
                <a:solidFill>
                  <a:schemeClr val="tx1"/>
                </a:solidFill>
              </a:rPr>
              <a:t>It was ‘credited to their account’ (v17), an ‘offering to God’ (v18)</a:t>
            </a:r>
          </a:p>
          <a:p>
            <a:endParaRPr lang="en-GB" dirty="0">
              <a:solidFill>
                <a:schemeClr val="tx1"/>
              </a:solidFill>
            </a:endParaRPr>
          </a:p>
        </p:txBody>
      </p:sp>
    </p:spTree>
    <p:extLst>
      <p:ext uri="{BB962C8B-B14F-4D97-AF65-F5344CB8AC3E}">
        <p14:creationId xmlns:p14="http://schemas.microsoft.com/office/powerpoint/2010/main" val="2479943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A675F33-98AF-4B83-A3BB-0780A23145E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gradFill>
            <a:gsLst>
              <a:gs pos="10000">
                <a:schemeClr val="bg1">
                  <a:tint val="97000"/>
                  <a:hueMod val="92000"/>
                  <a:satMod val="169000"/>
                  <a:lumMod val="164000"/>
                </a:schemeClr>
              </a:gs>
              <a:gs pos="100000">
                <a:schemeClr val="bg1">
                  <a:shade val="96000"/>
                  <a:satMod val="120000"/>
                  <a:lumMod val="90000"/>
                </a:schemeClr>
              </a:gs>
            </a:gsLst>
            <a:lin ang="612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C8415D9-F6C6-4E79-956A-B2D9F8081CB5}"/>
              </a:ext>
            </a:extLst>
          </p:cNvPr>
          <p:cNvPicPr>
            <a:picLocks noChangeAspect="1"/>
          </p:cNvPicPr>
          <p:nvPr/>
        </p:nvPicPr>
        <p:blipFill rotWithShape="1">
          <a:blip r:embed="rId3">
            <a:alphaModFix amt="25000"/>
            <a:extLst/>
          </a:blip>
          <a:srcRect/>
          <a:stretch/>
        </p:blipFill>
        <p:spPr>
          <a:xfrm>
            <a:off x="20" y="10"/>
            <a:ext cx="12191980" cy="6857990"/>
          </a:xfrm>
          <a:prstGeom prst="rect">
            <a:avLst/>
          </a:prstGeom>
        </p:spPr>
      </p:pic>
      <p:grpSp>
        <p:nvGrpSpPr>
          <p:cNvPr id="13" name="Group 12">
            <a:extLst>
              <a:ext uri="{FF2B5EF4-FFF2-40B4-BE49-F238E27FC236}">
                <a16:creationId xmlns:a16="http://schemas.microsoft.com/office/drawing/2014/main" id="{EA75029C-64B9-41D0-9540-75846D4B04A5}"/>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8170" y="9144"/>
            <a:ext cx="6080656" cy="6163733"/>
            <a:chOff x="6108170" y="8467"/>
            <a:chExt cx="6080656" cy="6163733"/>
          </a:xfrm>
        </p:grpSpPr>
        <p:cxnSp>
          <p:nvCxnSpPr>
            <p:cNvPr id="14" name="Straight Connector 13">
              <a:extLst>
                <a:ext uri="{FF2B5EF4-FFF2-40B4-BE49-F238E27FC236}">
                  <a16:creationId xmlns:a16="http://schemas.microsoft.com/office/drawing/2014/main" id="{4AF6B07A-A0CD-4593-B501-E1D50968C78F}"/>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1C2E537-D046-43E9-B78A-8D770E4C0FAA}"/>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F1ED42C-32AB-4AA5-B9D5-2ADF552B0379}"/>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2B69715-83DD-4F53-8564-D95D5D238DA8}"/>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5BC2EBE-B4C1-42F9-9914-0F430C0600A7}"/>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684212" y="685800"/>
            <a:ext cx="8001000" cy="724990"/>
          </a:xfrm>
        </p:spPr>
        <p:txBody>
          <a:bodyPr>
            <a:normAutofit fontScale="90000"/>
          </a:bodyPr>
          <a:lstStyle/>
          <a:p>
            <a:br>
              <a:rPr lang="en-GB" sz="4400" dirty="0"/>
            </a:br>
            <a:br>
              <a:rPr lang="en-GB" sz="4400" dirty="0"/>
            </a:br>
            <a:r>
              <a:rPr lang="en-GB" sz="4400" b="1" dirty="0"/>
              <a:t>giving not grasping</a:t>
            </a:r>
          </a:p>
        </p:txBody>
      </p:sp>
      <p:sp>
        <p:nvSpPr>
          <p:cNvPr id="3" name="Subtitle 2"/>
          <p:cNvSpPr>
            <a:spLocks noGrp="1"/>
          </p:cNvSpPr>
          <p:nvPr>
            <p:ph type="subTitle" idx="1"/>
          </p:nvPr>
        </p:nvSpPr>
        <p:spPr>
          <a:xfrm>
            <a:off x="684211" y="1715589"/>
            <a:ext cx="8903925" cy="4075611"/>
          </a:xfrm>
        </p:spPr>
        <p:txBody>
          <a:bodyPr>
            <a:normAutofit lnSpcReduction="10000"/>
          </a:bodyPr>
          <a:lstStyle/>
          <a:p>
            <a:r>
              <a:rPr lang="en-GB" sz="3200" b="1" dirty="0">
                <a:solidFill>
                  <a:schemeClr val="tx1"/>
                </a:solidFill>
              </a:rPr>
              <a:t>Principles </a:t>
            </a:r>
          </a:p>
          <a:p>
            <a:r>
              <a:rPr lang="en-GB" sz="3200" dirty="0">
                <a:solidFill>
                  <a:schemeClr val="tx1"/>
                </a:solidFill>
              </a:rPr>
              <a:t>Love for God, his gospel and for people; giving is intrinsic to discipleship; investing for the future</a:t>
            </a:r>
          </a:p>
          <a:p>
            <a:r>
              <a:rPr lang="en-GB" sz="3200" b="1" dirty="0">
                <a:solidFill>
                  <a:schemeClr val="tx1"/>
                </a:solidFill>
              </a:rPr>
              <a:t>Practicalities </a:t>
            </a:r>
          </a:p>
          <a:p>
            <a:r>
              <a:rPr lang="en-GB" sz="3200" dirty="0">
                <a:solidFill>
                  <a:schemeClr val="tx1"/>
                </a:solidFill>
              </a:rPr>
              <a:t>Intentional, regular, generous </a:t>
            </a:r>
          </a:p>
          <a:p>
            <a:r>
              <a:rPr lang="en-GB" sz="3200" dirty="0">
                <a:solidFill>
                  <a:schemeClr val="tx1"/>
                </a:solidFill>
              </a:rPr>
              <a:t>and sacrificial </a:t>
            </a:r>
          </a:p>
        </p:txBody>
      </p:sp>
      <p:pic>
        <p:nvPicPr>
          <p:cNvPr id="4" name="Picture 3">
            <a:extLst>
              <a:ext uri="{FF2B5EF4-FFF2-40B4-BE49-F238E27FC236}">
                <a16:creationId xmlns:a16="http://schemas.microsoft.com/office/drawing/2014/main" id="{7C554BD5-9B4C-42A7-ABBB-A4FE49BA5A33}"/>
              </a:ext>
            </a:extLst>
          </p:cNvPr>
          <p:cNvPicPr>
            <a:picLocks noChangeAspect="1"/>
          </p:cNvPicPr>
          <p:nvPr/>
        </p:nvPicPr>
        <p:blipFill>
          <a:blip r:embed="rId4"/>
          <a:stretch>
            <a:fillRect/>
          </a:stretch>
        </p:blipFill>
        <p:spPr>
          <a:xfrm>
            <a:off x="6972487" y="3367630"/>
            <a:ext cx="4895396" cy="3265229"/>
          </a:xfrm>
          <a:prstGeom prst="rect">
            <a:avLst/>
          </a:prstGeom>
        </p:spPr>
      </p:pic>
    </p:spTree>
    <p:extLst>
      <p:ext uri="{BB962C8B-B14F-4D97-AF65-F5344CB8AC3E}">
        <p14:creationId xmlns:p14="http://schemas.microsoft.com/office/powerpoint/2010/main" val="3020540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74AF5031-D100-43C2-A5E6-E680A0F96DD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4A4B973-CA3E-4746-BD6B-458F2DFE9D80}"/>
              </a:ext>
            </a:extLst>
          </p:cNvPr>
          <p:cNvPicPr>
            <a:picLocks noChangeAspect="1"/>
          </p:cNvPicPr>
          <p:nvPr/>
        </p:nvPicPr>
        <p:blipFill rotWithShape="1">
          <a:blip r:embed="rId3"/>
          <a:srcRect r="-3" b="14053"/>
          <a:stretch/>
        </p:blipFill>
        <p:spPr>
          <a:xfrm>
            <a:off x="7552266" y="10"/>
            <a:ext cx="4639733" cy="2651750"/>
          </a:xfrm>
          <a:prstGeom prst="rect">
            <a:avLst/>
          </a:prstGeom>
          <a:effectLst>
            <a:innerShdw blurRad="57150" dist="38100" dir="14460000">
              <a:prstClr val="black">
                <a:alpha val="70000"/>
              </a:prstClr>
            </a:innerShdw>
          </a:effectLst>
        </p:spPr>
      </p:pic>
      <p:pic>
        <p:nvPicPr>
          <p:cNvPr id="6" name="Picture 5">
            <a:extLst>
              <a:ext uri="{FF2B5EF4-FFF2-40B4-BE49-F238E27FC236}">
                <a16:creationId xmlns:a16="http://schemas.microsoft.com/office/drawing/2014/main" id="{9C8415D9-F6C6-4E79-956A-B2D9F8081CB5}"/>
              </a:ext>
            </a:extLst>
          </p:cNvPr>
          <p:cNvPicPr>
            <a:picLocks noChangeAspect="1"/>
          </p:cNvPicPr>
          <p:nvPr/>
        </p:nvPicPr>
        <p:blipFill rotWithShape="1">
          <a:blip r:embed="rId4">
            <a:extLst/>
          </a:blip>
          <a:srcRect l="12748" r="25247" b="-2"/>
          <a:stretch/>
        </p:blipFill>
        <p:spPr>
          <a:xfrm>
            <a:off x="7548447" y="2651760"/>
            <a:ext cx="4636559" cy="4206240"/>
          </a:xfrm>
          <a:prstGeom prst="rect">
            <a:avLst/>
          </a:prstGeom>
          <a:effectLst>
            <a:innerShdw blurRad="57150" dist="38100" dir="14460000">
              <a:prstClr val="black">
                <a:alpha val="70000"/>
              </a:prstClr>
            </a:innerShdw>
          </a:effectLst>
        </p:spPr>
      </p:pic>
      <p:grpSp>
        <p:nvGrpSpPr>
          <p:cNvPr id="39" name="Group 38">
            <a:extLst>
              <a:ext uri="{FF2B5EF4-FFF2-40B4-BE49-F238E27FC236}">
                <a16:creationId xmlns:a16="http://schemas.microsoft.com/office/drawing/2014/main" id="{B096D047-D6C9-4CA7-A109-46B33A488F2F}"/>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8170" y="8467"/>
            <a:ext cx="6080656" cy="6163733"/>
            <a:chOff x="6108170" y="8467"/>
            <a:chExt cx="6080656" cy="6163733"/>
          </a:xfrm>
        </p:grpSpPr>
        <p:cxnSp>
          <p:nvCxnSpPr>
            <p:cNvPr id="40" name="Straight Connector 39">
              <a:extLst>
                <a:ext uri="{FF2B5EF4-FFF2-40B4-BE49-F238E27FC236}">
                  <a16:creationId xmlns:a16="http://schemas.microsoft.com/office/drawing/2014/main" id="{0C2FB59B-E404-4040-B5AD-37E1B7CEF8B1}"/>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FBC7F092-2F00-4C2E-8417-4E5F33FF2CA4}"/>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A1C457CA-89E0-4127-883E-55111504E53F}"/>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6E82E5A4-A136-456E-88DA-0A5B636012DA}"/>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EEB3D14C-78FC-446B-A169-673634F3D648}"/>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684213" y="685800"/>
            <a:ext cx="6460510" cy="953243"/>
          </a:xfrm>
        </p:spPr>
        <p:txBody>
          <a:bodyPr>
            <a:normAutofit fontScale="90000"/>
          </a:bodyPr>
          <a:lstStyle/>
          <a:p>
            <a:pPr>
              <a:lnSpc>
                <a:spcPct val="90000"/>
              </a:lnSpc>
            </a:pPr>
            <a:br>
              <a:rPr lang="en-GB" sz="4100" dirty="0"/>
            </a:br>
            <a:br>
              <a:rPr lang="en-GB" sz="4100" dirty="0"/>
            </a:br>
            <a:r>
              <a:rPr lang="en-GB" sz="4100" b="1" dirty="0"/>
              <a:t>a challenge regarding giving and vision</a:t>
            </a:r>
          </a:p>
        </p:txBody>
      </p:sp>
      <p:sp>
        <p:nvSpPr>
          <p:cNvPr id="3" name="Subtitle 2"/>
          <p:cNvSpPr>
            <a:spLocks noGrp="1"/>
          </p:cNvSpPr>
          <p:nvPr>
            <p:ph type="subTitle" idx="1"/>
          </p:nvPr>
        </p:nvSpPr>
        <p:spPr>
          <a:xfrm>
            <a:off x="778726" y="1913467"/>
            <a:ext cx="6400800" cy="3294363"/>
          </a:xfrm>
        </p:spPr>
        <p:txBody>
          <a:bodyPr>
            <a:normAutofit fontScale="85000" lnSpcReduction="10000"/>
          </a:bodyPr>
          <a:lstStyle/>
          <a:p>
            <a:r>
              <a:rPr lang="en-GB" sz="3200" b="1" dirty="0"/>
              <a:t>One of the challenges we face is giving</a:t>
            </a:r>
          </a:p>
          <a:p>
            <a:r>
              <a:rPr lang="en-GB" sz="3200" b="1" dirty="0"/>
              <a:t>As we seek to agree vision, values and concrete changes, the prayer is that giving will increase</a:t>
            </a:r>
          </a:p>
          <a:p>
            <a:r>
              <a:rPr lang="en-GB" sz="3200" b="1" dirty="0"/>
              <a:t>But direct encouragement is also biblical</a:t>
            </a:r>
          </a:p>
          <a:p>
            <a:endParaRPr lang="en-GB" sz="3200" b="1" dirty="0"/>
          </a:p>
        </p:txBody>
      </p:sp>
    </p:spTree>
    <p:extLst>
      <p:ext uri="{BB962C8B-B14F-4D97-AF65-F5344CB8AC3E}">
        <p14:creationId xmlns:p14="http://schemas.microsoft.com/office/powerpoint/2010/main" val="1481423124"/>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2F2F3698D71DB40B9309D265380E61A" ma:contentTypeVersion="2" ma:contentTypeDescription="Create a new document." ma:contentTypeScope="" ma:versionID="1468fcb82bb5268525ff571f90944706">
  <xsd:schema xmlns:xsd="http://www.w3.org/2001/XMLSchema" xmlns:xs="http://www.w3.org/2001/XMLSchema" xmlns:p="http://schemas.microsoft.com/office/2006/metadata/properties" xmlns:ns2="8145bb1d-ca89-48f5-8a03-ec3f69990983" targetNamespace="http://schemas.microsoft.com/office/2006/metadata/properties" ma:root="true" ma:fieldsID="f1fa78687279a4a642475865b6c74f3f" ns2:_="">
    <xsd:import namespace="8145bb1d-ca89-48f5-8a03-ec3f6999098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45bb1d-ca89-48f5-8a03-ec3f6999098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28BD12-2B25-4A19-94FD-38F884811CCE}">
  <ds:schemaRefs>
    <ds:schemaRef ds:uri="http://purl.org/dc/terms/"/>
    <ds:schemaRef ds:uri="http://schemas.microsoft.com/office/2006/documentManagement/types"/>
    <ds:schemaRef ds:uri="http://schemas.openxmlformats.org/package/2006/metadata/core-properties"/>
    <ds:schemaRef ds:uri="http://purl.org/dc/elements/1.1/"/>
    <ds:schemaRef ds:uri="8145bb1d-ca89-48f5-8a03-ec3f69990983"/>
    <ds:schemaRef ds:uri="http://schemas.microsoft.com/office/infopath/2007/PartnerControl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3B74D401-4E83-47CB-B225-DAB6FEF74771}">
  <ds:schemaRefs>
    <ds:schemaRef ds:uri="http://schemas.microsoft.com/sharepoint/v3/contenttype/forms"/>
  </ds:schemaRefs>
</ds:datastoreItem>
</file>

<file path=customXml/itemProps3.xml><?xml version="1.0" encoding="utf-8"?>
<ds:datastoreItem xmlns:ds="http://schemas.openxmlformats.org/officeDocument/2006/customXml" ds:itemID="{3B3FE309-720D-4C47-9B95-461FC3A5C2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45bb1d-ca89-48f5-8a03-ec3f699909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Slice</Template>
  <TotalTime>1136</TotalTime>
  <Words>1424</Words>
  <Application>Microsoft Office PowerPoint</Application>
  <PresentationFormat>Widescreen</PresentationFormat>
  <Paragraphs>103</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Century Gothic</vt:lpstr>
      <vt:lpstr>Wingdings 3</vt:lpstr>
      <vt:lpstr>Slice</vt:lpstr>
      <vt:lpstr>  discipleship and finance Phil 4.10-20 </vt:lpstr>
      <vt:lpstr>  discipleship not dysfunction</vt:lpstr>
      <vt:lpstr>  contentment not consumerism vv11-13 </vt:lpstr>
      <vt:lpstr>  contentment not consumerism </vt:lpstr>
      <vt:lpstr>  contentment not consumerism </vt:lpstr>
      <vt:lpstr>PowerPoint Presentation</vt:lpstr>
      <vt:lpstr>  giving not grasping </vt:lpstr>
      <vt:lpstr>  giving not grasping</vt:lpstr>
      <vt:lpstr>  a challenge regarding giving and vision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Discipleship Glory on the mountain; glory in the valley</dc:title>
  <dc:creator>Peter Morden</dc:creator>
  <cp:lastModifiedBy>Peter Morden</cp:lastModifiedBy>
  <cp:revision>31</cp:revision>
  <cp:lastPrinted>2017-11-26T09:03:18Z</cp:lastPrinted>
  <dcterms:created xsi:type="dcterms:W3CDTF">2017-09-09T11:25:19Z</dcterms:created>
  <dcterms:modified xsi:type="dcterms:W3CDTF">2017-11-26T09:07:46Z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0x01010032F2F3698D71DB40B9309D265380E61A</vt:lpwstr>
  </property>
</Properties>
</file>