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OWPakFzvCMuh470P7OpUVw&amp;r=0&amp;pid=OfficeInsert"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56" r:id="rId5"/>
    <p:sldId id="270" r:id="rId6"/>
    <p:sldId id="271" r:id="rId7"/>
    <p:sldId id="272" r:id="rId8"/>
    <p:sldId id="273" r:id="rId9"/>
    <p:sldId id="274" r:id="rId10"/>
    <p:sldId id="275" r:id="rId11"/>
    <p:sldId id="277"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64" autoAdjust="0"/>
  </p:normalViewPr>
  <p:slideViewPr>
    <p:cSldViewPr snapToGrid="0">
      <p:cViewPr varScale="1">
        <p:scale>
          <a:sx n="84" d="100"/>
          <a:sy n="84" d="100"/>
        </p:scale>
        <p:origin x="15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738ED-6975-46AE-A43B-D659A50ADC0E}" type="datetimeFigureOut">
              <a:rPr lang="en-GB" smtClean="0"/>
              <a:t>01/09/2018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0254A-8E58-4390-A123-B89C7A0EF744}" type="slidenum">
              <a:rPr lang="en-GB" smtClean="0"/>
              <a:t>‹#›</a:t>
            </a:fld>
            <a:endParaRPr lang="en-GB"/>
          </a:p>
        </p:txBody>
      </p:sp>
    </p:spTree>
    <p:extLst>
      <p:ext uri="{BB962C8B-B14F-4D97-AF65-F5344CB8AC3E}">
        <p14:creationId xmlns:p14="http://schemas.microsoft.com/office/powerpoint/2010/main" val="28272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1</a:t>
            </a:fld>
            <a:endParaRPr lang="en-GB"/>
          </a:p>
        </p:txBody>
      </p:sp>
    </p:spTree>
    <p:extLst>
      <p:ext uri="{BB962C8B-B14F-4D97-AF65-F5344CB8AC3E}">
        <p14:creationId xmlns:p14="http://schemas.microsoft.com/office/powerpoint/2010/main" val="213348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2</a:t>
            </a:fld>
            <a:endParaRPr lang="en-GB"/>
          </a:p>
        </p:txBody>
      </p:sp>
    </p:spTree>
    <p:extLst>
      <p:ext uri="{BB962C8B-B14F-4D97-AF65-F5344CB8AC3E}">
        <p14:creationId xmlns:p14="http://schemas.microsoft.com/office/powerpoint/2010/main" val="192638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3</a:t>
            </a:fld>
            <a:endParaRPr lang="en-GB"/>
          </a:p>
        </p:txBody>
      </p:sp>
    </p:spTree>
    <p:extLst>
      <p:ext uri="{BB962C8B-B14F-4D97-AF65-F5344CB8AC3E}">
        <p14:creationId xmlns:p14="http://schemas.microsoft.com/office/powerpoint/2010/main" val="38871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4</a:t>
            </a:fld>
            <a:endParaRPr lang="en-GB"/>
          </a:p>
        </p:txBody>
      </p:sp>
    </p:spTree>
    <p:extLst>
      <p:ext uri="{BB962C8B-B14F-4D97-AF65-F5344CB8AC3E}">
        <p14:creationId xmlns:p14="http://schemas.microsoft.com/office/powerpoint/2010/main" val="379334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5</a:t>
            </a:fld>
            <a:endParaRPr lang="en-GB"/>
          </a:p>
        </p:txBody>
      </p:sp>
    </p:spTree>
    <p:extLst>
      <p:ext uri="{BB962C8B-B14F-4D97-AF65-F5344CB8AC3E}">
        <p14:creationId xmlns:p14="http://schemas.microsoft.com/office/powerpoint/2010/main" val="335499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6</a:t>
            </a:fld>
            <a:endParaRPr lang="en-GB"/>
          </a:p>
        </p:txBody>
      </p:sp>
    </p:spTree>
    <p:extLst>
      <p:ext uri="{BB962C8B-B14F-4D97-AF65-F5344CB8AC3E}">
        <p14:creationId xmlns:p14="http://schemas.microsoft.com/office/powerpoint/2010/main" val="78870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7</a:t>
            </a:fld>
            <a:endParaRPr lang="en-GB"/>
          </a:p>
        </p:txBody>
      </p:sp>
    </p:spTree>
    <p:extLst>
      <p:ext uri="{BB962C8B-B14F-4D97-AF65-F5344CB8AC3E}">
        <p14:creationId xmlns:p14="http://schemas.microsoft.com/office/powerpoint/2010/main" val="129101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E0254A-8E58-4390-A123-B89C7A0EF744}" type="slidenum">
              <a:rPr lang="en-GB" smtClean="0"/>
              <a:t>8</a:t>
            </a:fld>
            <a:endParaRPr lang="en-GB"/>
          </a:p>
        </p:txBody>
      </p:sp>
    </p:spTree>
    <p:extLst>
      <p:ext uri="{BB962C8B-B14F-4D97-AF65-F5344CB8AC3E}">
        <p14:creationId xmlns:p14="http://schemas.microsoft.com/office/powerpoint/2010/main" val="426545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freefoto.com/preview/905-05-4957/Communion-bread-and-wine" TargetMode="External"/><Relationship Id="rId1" Type="http://schemas.openxmlformats.org/officeDocument/2006/relationships/slideLayout" Target="../slideLayouts/slideLayout2.xml"/><Relationship Id="rId4" Type="http://schemas.openxmlformats.org/officeDocument/2006/relationships/image" Target="../media/image8.jpg&amp;ehk=OWPakFzvCMuh470P7OpUVw&amp;r=0&amp;pid=OfficeInser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85972-C03E-4C65-9804-1E3ED5D0F0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375602" y="1039992"/>
            <a:ext cx="5579428" cy="1062990"/>
          </a:xfrm>
        </p:spPr>
        <p:txBody>
          <a:bodyPr>
            <a:normAutofit fontScale="90000"/>
          </a:bodyPr>
          <a:lstStyle/>
          <a:p>
            <a:r>
              <a:rPr lang="en-GB" b="1" dirty="0">
                <a:solidFill>
                  <a:schemeClr val="accent1"/>
                </a:solidFill>
              </a:rPr>
              <a:t>Philippians 3.9-10 </a:t>
            </a:r>
            <a:br>
              <a:rPr lang="en-GB" b="1" dirty="0">
                <a:solidFill>
                  <a:schemeClr val="bg2"/>
                </a:solidFill>
              </a:rPr>
            </a:br>
            <a:endParaRPr lang="en-GB" b="1" dirty="0">
              <a:solidFill>
                <a:schemeClr val="bg2"/>
              </a:solidFill>
            </a:endParaRPr>
          </a:p>
        </p:txBody>
      </p:sp>
      <p:sp>
        <p:nvSpPr>
          <p:cNvPr id="3" name="Subtitle 2"/>
          <p:cNvSpPr>
            <a:spLocks noGrp="1"/>
          </p:cNvSpPr>
          <p:nvPr>
            <p:ph type="subTitle" idx="1"/>
          </p:nvPr>
        </p:nvSpPr>
        <p:spPr>
          <a:xfrm>
            <a:off x="684212" y="2102983"/>
            <a:ext cx="6400800" cy="3688218"/>
          </a:xfrm>
        </p:spPr>
        <p:txBody>
          <a:bodyPr>
            <a:normAutofit/>
          </a:bodyPr>
          <a:lstStyle/>
          <a:p>
            <a:r>
              <a:rPr lang="en-GB" sz="3200" b="1" dirty="0"/>
              <a:t>Our Relationship – </a:t>
            </a:r>
          </a:p>
          <a:p>
            <a:r>
              <a:rPr lang="en-GB" sz="3200" b="1" dirty="0"/>
              <a:t>with </a:t>
            </a:r>
            <a:r>
              <a:rPr lang="en-GB" sz="3200" b="1" i="1" dirty="0"/>
              <a:t>God</a:t>
            </a:r>
            <a:r>
              <a:rPr lang="en-GB" sz="3200" b="1" dirty="0"/>
              <a:t> through </a:t>
            </a:r>
            <a:r>
              <a:rPr lang="en-GB" sz="3200" b="1" i="1" dirty="0"/>
              <a:t>Jesus</a:t>
            </a:r>
            <a:r>
              <a:rPr lang="en-GB" sz="3200" b="1" dirty="0"/>
              <a:t> by the power of the </a:t>
            </a:r>
            <a:r>
              <a:rPr lang="en-GB" sz="3200" b="1" i="1" dirty="0"/>
              <a:t>Spirit</a:t>
            </a:r>
            <a:r>
              <a:rPr lang="en-GB" sz="3200" b="1" dirty="0"/>
              <a:t> </a:t>
            </a:r>
          </a:p>
        </p:txBody>
      </p:sp>
    </p:spTree>
    <p:extLst>
      <p:ext uri="{BB962C8B-B14F-4D97-AF65-F5344CB8AC3E}">
        <p14:creationId xmlns:p14="http://schemas.microsoft.com/office/powerpoint/2010/main" val="187673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85972-C03E-4C65-9804-1E3ED5D0F0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516572" y="1942962"/>
            <a:ext cx="6400800" cy="1062990"/>
          </a:xfrm>
        </p:spPr>
        <p:txBody>
          <a:bodyPr>
            <a:normAutofit fontScale="90000"/>
          </a:bodyPr>
          <a:lstStyle/>
          <a:p>
            <a:r>
              <a:rPr lang="en-GB" b="1" dirty="0">
                <a:solidFill>
                  <a:schemeClr val="accent1"/>
                </a:solidFill>
              </a:rPr>
              <a:t>Know god personally through jesus (v9)</a:t>
            </a:r>
            <a:br>
              <a:rPr lang="en-GB" b="1" dirty="0">
                <a:solidFill>
                  <a:schemeClr val="bg2"/>
                </a:solidFill>
              </a:rPr>
            </a:br>
            <a:endParaRPr lang="en-GB" b="1" dirty="0">
              <a:solidFill>
                <a:schemeClr val="bg2"/>
              </a:solidFill>
            </a:endParaRPr>
          </a:p>
        </p:txBody>
      </p:sp>
      <p:sp>
        <p:nvSpPr>
          <p:cNvPr id="3" name="Subtitle 2"/>
          <p:cNvSpPr>
            <a:spLocks noGrp="1"/>
          </p:cNvSpPr>
          <p:nvPr>
            <p:ph type="subTitle" idx="1"/>
          </p:nvPr>
        </p:nvSpPr>
        <p:spPr>
          <a:xfrm>
            <a:off x="304800" y="2613315"/>
            <a:ext cx="6400800" cy="3688218"/>
          </a:xfrm>
        </p:spPr>
        <p:txBody>
          <a:bodyPr>
            <a:normAutofit/>
          </a:bodyPr>
          <a:lstStyle/>
          <a:p>
            <a:r>
              <a:rPr lang="en-GB" sz="3200" b="1" dirty="0"/>
              <a:t>Not </a:t>
            </a:r>
            <a:r>
              <a:rPr lang="en-GB" sz="3200" b="1" i="1" dirty="0"/>
              <a:t>Religion</a:t>
            </a:r>
            <a:r>
              <a:rPr lang="en-GB" sz="3200" b="1" dirty="0"/>
              <a:t> but </a:t>
            </a:r>
            <a:r>
              <a:rPr lang="en-GB" sz="3200" b="1" i="1" dirty="0"/>
              <a:t>Relationship</a:t>
            </a:r>
            <a:r>
              <a:rPr lang="en-GB" sz="3200" b="1" dirty="0"/>
              <a:t> </a:t>
            </a:r>
          </a:p>
          <a:p>
            <a:r>
              <a:rPr lang="en-GB" sz="3200" b="1" dirty="0"/>
              <a:t>Not </a:t>
            </a:r>
            <a:r>
              <a:rPr lang="en-GB" sz="3200" b="1" i="1" dirty="0"/>
              <a:t>Works</a:t>
            </a:r>
            <a:r>
              <a:rPr lang="en-GB" sz="3200" b="1" dirty="0"/>
              <a:t> but </a:t>
            </a:r>
            <a:r>
              <a:rPr lang="en-GB" sz="3200" b="1" i="1" dirty="0"/>
              <a:t>Faith</a:t>
            </a:r>
            <a:r>
              <a:rPr lang="en-GB" sz="3200" b="1" dirty="0"/>
              <a:t>  </a:t>
            </a:r>
          </a:p>
        </p:txBody>
      </p:sp>
      <p:pic>
        <p:nvPicPr>
          <p:cNvPr id="5" name="Picture 4">
            <a:extLst>
              <a:ext uri="{FF2B5EF4-FFF2-40B4-BE49-F238E27FC236}">
                <a16:creationId xmlns:a16="http://schemas.microsoft.com/office/drawing/2014/main" id="{9DA1C388-41E4-4C00-890C-4A801D1C6C7E}"/>
              </a:ext>
            </a:extLst>
          </p:cNvPr>
          <p:cNvPicPr>
            <a:picLocks noChangeAspect="1"/>
          </p:cNvPicPr>
          <p:nvPr/>
        </p:nvPicPr>
        <p:blipFill>
          <a:blip r:embed="rId4"/>
          <a:stretch>
            <a:fillRect/>
          </a:stretch>
        </p:blipFill>
        <p:spPr>
          <a:xfrm>
            <a:off x="1144364" y="3852049"/>
            <a:ext cx="5119276" cy="2927586"/>
          </a:xfrm>
          <a:prstGeom prst="rect">
            <a:avLst/>
          </a:prstGeom>
        </p:spPr>
      </p:pic>
    </p:spTree>
    <p:extLst>
      <p:ext uri="{BB962C8B-B14F-4D97-AF65-F5344CB8AC3E}">
        <p14:creationId xmlns:p14="http://schemas.microsoft.com/office/powerpoint/2010/main" val="177519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85972-C03E-4C65-9804-1E3ED5D0F0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352742" y="1851522"/>
            <a:ext cx="5579428" cy="1062990"/>
          </a:xfrm>
        </p:spPr>
        <p:txBody>
          <a:bodyPr>
            <a:normAutofit fontScale="90000"/>
          </a:bodyPr>
          <a:lstStyle/>
          <a:p>
            <a:r>
              <a:rPr lang="en-GB" b="1" dirty="0">
                <a:solidFill>
                  <a:schemeClr val="accent1"/>
                </a:solidFill>
              </a:rPr>
              <a:t>Know god more deeply day by day (v10)</a:t>
            </a:r>
            <a:br>
              <a:rPr lang="en-GB" b="1" dirty="0">
                <a:solidFill>
                  <a:schemeClr val="bg2"/>
                </a:solidFill>
              </a:rPr>
            </a:br>
            <a:endParaRPr lang="en-GB" b="1" dirty="0">
              <a:solidFill>
                <a:schemeClr val="bg2"/>
              </a:solidFill>
            </a:endParaRPr>
          </a:p>
        </p:txBody>
      </p:sp>
      <p:pic>
        <p:nvPicPr>
          <p:cNvPr id="9" name="Picture 8">
            <a:extLst>
              <a:ext uri="{FF2B5EF4-FFF2-40B4-BE49-F238E27FC236}">
                <a16:creationId xmlns:a16="http://schemas.microsoft.com/office/drawing/2014/main" id="{7C6D68CF-DDFF-42CE-B681-189DB262743C}"/>
              </a:ext>
            </a:extLst>
          </p:cNvPr>
          <p:cNvPicPr>
            <a:picLocks noChangeAspect="1"/>
          </p:cNvPicPr>
          <p:nvPr/>
        </p:nvPicPr>
        <p:blipFill>
          <a:blip r:embed="rId4"/>
          <a:stretch>
            <a:fillRect/>
          </a:stretch>
        </p:blipFill>
        <p:spPr>
          <a:xfrm>
            <a:off x="733742" y="3243755"/>
            <a:ext cx="5453698" cy="2863192"/>
          </a:xfrm>
          <a:prstGeom prst="rect">
            <a:avLst/>
          </a:prstGeom>
        </p:spPr>
      </p:pic>
      <p:sp>
        <p:nvSpPr>
          <p:cNvPr id="3" name="Subtitle 2"/>
          <p:cNvSpPr>
            <a:spLocks noGrp="1"/>
          </p:cNvSpPr>
          <p:nvPr>
            <p:ph type="subTitle" idx="1"/>
          </p:nvPr>
        </p:nvSpPr>
        <p:spPr>
          <a:xfrm>
            <a:off x="1280160" y="3243755"/>
            <a:ext cx="5747702" cy="4181797"/>
          </a:xfrm>
        </p:spPr>
        <p:txBody>
          <a:bodyPr>
            <a:normAutofit/>
          </a:bodyPr>
          <a:lstStyle/>
          <a:p>
            <a:r>
              <a:rPr lang="en-GB" sz="4000" b="1" dirty="0">
                <a:solidFill>
                  <a:schemeClr val="tx1"/>
                </a:solidFill>
              </a:rPr>
              <a:t>The Apostle Paul’s </a:t>
            </a:r>
          </a:p>
        </p:txBody>
      </p:sp>
    </p:spTree>
    <p:extLst>
      <p:ext uri="{BB962C8B-B14F-4D97-AF65-F5344CB8AC3E}">
        <p14:creationId xmlns:p14="http://schemas.microsoft.com/office/powerpoint/2010/main" val="218676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CC4D6-7C41-4934-8410-CD1438047F16}"/>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p:cNvSpPr>
            <a:spLocks noGrp="1"/>
          </p:cNvSpPr>
          <p:nvPr>
            <p:ph type="subTitle" idx="1"/>
          </p:nvPr>
        </p:nvSpPr>
        <p:spPr>
          <a:xfrm>
            <a:off x="649922" y="365760"/>
            <a:ext cx="10448608" cy="5806440"/>
          </a:xfrm>
        </p:spPr>
        <p:txBody>
          <a:bodyPr>
            <a:noAutofit/>
          </a:bodyPr>
          <a:lstStyle/>
          <a:p>
            <a:r>
              <a:rPr lang="en-GB" sz="3600" b="1" i="1" dirty="0"/>
              <a:t>Where…shall we find the authentic Jesus? The answer is that he is to be found in the Bible – the book that could be described as the Father’s portrait of the Son painted by the Holy Spirit. The Bible is full of Christ. As he himself said, the Scriptures ‘testify about me’ (John 5.39). Jerome…wrote that ‘ignorance of Scripture is ignorance of Christ.’ Equally we may say that knowledge of Scripture is knowledge of Christ.</a:t>
            </a:r>
            <a:endParaRPr lang="en-GB" sz="3600" b="1" dirty="0"/>
          </a:p>
          <a:p>
            <a:r>
              <a:rPr lang="en-US" sz="3600" dirty="0"/>
              <a:t>John R.W. Stott</a:t>
            </a:r>
            <a:endParaRPr lang="en-GB" sz="3600" b="1" dirty="0"/>
          </a:p>
        </p:txBody>
      </p:sp>
    </p:spTree>
    <p:extLst>
      <p:ext uri="{BB962C8B-B14F-4D97-AF65-F5344CB8AC3E}">
        <p14:creationId xmlns:p14="http://schemas.microsoft.com/office/powerpoint/2010/main" val="113424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077681-B543-4B74-8F54-352D6179B36D}"/>
              </a:ext>
            </a:extLst>
          </p:cNvPr>
          <p:cNvPicPr>
            <a:picLocks noChangeAspect="1"/>
          </p:cNvPicPr>
          <p:nvPr/>
        </p:nvPicPr>
        <p:blipFill>
          <a:blip r:embed="rId3"/>
          <a:stretch>
            <a:fillRect/>
          </a:stretch>
        </p:blipFill>
        <p:spPr>
          <a:xfrm>
            <a:off x="0" y="-4214"/>
            <a:ext cx="12191999" cy="6866427"/>
          </a:xfrm>
          <a:prstGeom prst="rect">
            <a:avLst/>
          </a:prstGeom>
        </p:spPr>
      </p:pic>
      <p:sp>
        <p:nvSpPr>
          <p:cNvPr id="2" name="Title 1"/>
          <p:cNvSpPr>
            <a:spLocks noGrp="1"/>
          </p:cNvSpPr>
          <p:nvPr>
            <p:ph type="ctrTitle"/>
          </p:nvPr>
        </p:nvSpPr>
        <p:spPr>
          <a:xfrm>
            <a:off x="375602" y="1039992"/>
            <a:ext cx="5579428" cy="1062990"/>
          </a:xfrm>
        </p:spPr>
        <p:txBody>
          <a:bodyPr>
            <a:normAutofit fontScale="90000"/>
          </a:bodyPr>
          <a:lstStyle/>
          <a:p>
            <a:r>
              <a:rPr lang="en-GB" b="1" dirty="0"/>
              <a:t>How do we do this?</a:t>
            </a:r>
            <a:br>
              <a:rPr lang="en-GB" b="1" dirty="0">
                <a:solidFill>
                  <a:schemeClr val="bg2"/>
                </a:solidFill>
              </a:rPr>
            </a:br>
            <a:endParaRPr lang="en-GB" b="1" dirty="0">
              <a:solidFill>
                <a:schemeClr val="bg2"/>
              </a:solidFill>
            </a:endParaRPr>
          </a:p>
        </p:txBody>
      </p:sp>
      <p:sp>
        <p:nvSpPr>
          <p:cNvPr id="3" name="Subtitle 2"/>
          <p:cNvSpPr>
            <a:spLocks noGrp="1"/>
          </p:cNvSpPr>
          <p:nvPr>
            <p:ph type="subTitle" idx="1"/>
          </p:nvPr>
        </p:nvSpPr>
        <p:spPr>
          <a:xfrm>
            <a:off x="375602" y="3013503"/>
            <a:ext cx="4184968" cy="3688218"/>
          </a:xfrm>
        </p:spPr>
        <p:txBody>
          <a:bodyPr>
            <a:normAutofit/>
          </a:bodyPr>
          <a:lstStyle/>
          <a:p>
            <a:r>
              <a:rPr lang="en-GB" sz="3600" b="1" dirty="0">
                <a:solidFill>
                  <a:schemeClr val="tx1"/>
                </a:solidFill>
              </a:rPr>
              <a:t>Be disciplined and creative </a:t>
            </a:r>
          </a:p>
          <a:p>
            <a:r>
              <a:rPr lang="en-GB" sz="3600" b="1" dirty="0">
                <a:solidFill>
                  <a:schemeClr val="tx1"/>
                </a:solidFill>
              </a:rPr>
              <a:t>Bible reading notes, Bible apps etc. </a:t>
            </a:r>
          </a:p>
        </p:txBody>
      </p:sp>
    </p:spTree>
    <p:extLst>
      <p:ext uri="{BB962C8B-B14F-4D97-AF65-F5344CB8AC3E}">
        <p14:creationId xmlns:p14="http://schemas.microsoft.com/office/powerpoint/2010/main" val="36660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85972-C03E-4C65-9804-1E3ED5D0F0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364172" y="1268592"/>
            <a:ext cx="5579428" cy="1062990"/>
          </a:xfrm>
        </p:spPr>
        <p:txBody>
          <a:bodyPr>
            <a:normAutofit fontScale="90000"/>
          </a:bodyPr>
          <a:lstStyle/>
          <a:p>
            <a:r>
              <a:rPr lang="en-GB" b="1" dirty="0">
                <a:solidFill>
                  <a:schemeClr val="accent1"/>
                </a:solidFill>
              </a:rPr>
              <a:t>Share in Christ’s sufferings (v10)</a:t>
            </a:r>
            <a:br>
              <a:rPr lang="en-GB" b="1" dirty="0">
                <a:solidFill>
                  <a:schemeClr val="bg2"/>
                </a:solidFill>
              </a:rPr>
            </a:br>
            <a:endParaRPr lang="en-GB" b="1" dirty="0">
              <a:solidFill>
                <a:schemeClr val="bg2"/>
              </a:solidFill>
            </a:endParaRPr>
          </a:p>
        </p:txBody>
      </p:sp>
      <p:sp>
        <p:nvSpPr>
          <p:cNvPr id="3" name="Subtitle 2"/>
          <p:cNvSpPr>
            <a:spLocks noGrp="1"/>
          </p:cNvSpPr>
          <p:nvPr>
            <p:ph type="subTitle" idx="1"/>
          </p:nvPr>
        </p:nvSpPr>
        <p:spPr>
          <a:xfrm>
            <a:off x="684212" y="2102983"/>
            <a:ext cx="6400800" cy="3688218"/>
          </a:xfrm>
        </p:spPr>
        <p:txBody>
          <a:bodyPr>
            <a:normAutofit/>
          </a:bodyPr>
          <a:lstStyle/>
          <a:p>
            <a:r>
              <a:rPr lang="en-GB" sz="3200" b="1" dirty="0"/>
              <a:t>When we follow Jesus faithfully we do experience suffering. </a:t>
            </a:r>
          </a:p>
          <a:p>
            <a:endParaRPr lang="en-GB" sz="3200" b="1" dirty="0"/>
          </a:p>
          <a:p>
            <a:r>
              <a:rPr lang="en-GB" sz="3200" b="1" dirty="0"/>
              <a:t>Those who honour me, I will honour, says the Lord</a:t>
            </a:r>
          </a:p>
          <a:p>
            <a:r>
              <a:rPr lang="en-GB" sz="3200" b="1" dirty="0"/>
              <a:t>1 Samuel 2.30</a:t>
            </a:r>
          </a:p>
        </p:txBody>
      </p:sp>
    </p:spTree>
    <p:extLst>
      <p:ext uri="{BB962C8B-B14F-4D97-AF65-F5344CB8AC3E}">
        <p14:creationId xmlns:p14="http://schemas.microsoft.com/office/powerpoint/2010/main" val="403311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85972-C03E-4C65-9804-1E3ED5D0F03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375602" y="1668642"/>
            <a:ext cx="5579428" cy="1062990"/>
          </a:xfrm>
        </p:spPr>
        <p:txBody>
          <a:bodyPr>
            <a:normAutofit fontScale="90000"/>
          </a:bodyPr>
          <a:lstStyle/>
          <a:p>
            <a:r>
              <a:rPr lang="en-GB" b="1" dirty="0">
                <a:solidFill>
                  <a:schemeClr val="accent1"/>
                </a:solidFill>
              </a:rPr>
              <a:t>Know Christ’s resurrection power (v10)</a:t>
            </a:r>
            <a:br>
              <a:rPr lang="en-GB" b="1" dirty="0">
                <a:solidFill>
                  <a:schemeClr val="bg2"/>
                </a:solidFill>
              </a:rPr>
            </a:br>
            <a:endParaRPr lang="en-GB" b="1" dirty="0">
              <a:solidFill>
                <a:schemeClr val="bg2"/>
              </a:solidFill>
            </a:endParaRPr>
          </a:p>
        </p:txBody>
      </p:sp>
      <p:sp>
        <p:nvSpPr>
          <p:cNvPr id="3" name="Subtitle 2"/>
          <p:cNvSpPr>
            <a:spLocks noGrp="1"/>
          </p:cNvSpPr>
          <p:nvPr>
            <p:ph type="subTitle" idx="1"/>
          </p:nvPr>
        </p:nvSpPr>
        <p:spPr>
          <a:xfrm>
            <a:off x="684212" y="2102983"/>
            <a:ext cx="6400800" cy="3688218"/>
          </a:xfrm>
        </p:spPr>
        <p:txBody>
          <a:bodyPr>
            <a:normAutofit/>
          </a:bodyPr>
          <a:lstStyle/>
          <a:p>
            <a:endParaRPr lang="en-GB" sz="3200" b="1" dirty="0"/>
          </a:p>
        </p:txBody>
      </p:sp>
      <p:pic>
        <p:nvPicPr>
          <p:cNvPr id="5" name="Picture 4">
            <a:extLst>
              <a:ext uri="{FF2B5EF4-FFF2-40B4-BE49-F238E27FC236}">
                <a16:creationId xmlns:a16="http://schemas.microsoft.com/office/drawing/2014/main" id="{346F3C85-077F-46C8-8EAC-5DC455445F21}"/>
              </a:ext>
            </a:extLst>
          </p:cNvPr>
          <p:cNvPicPr>
            <a:picLocks noChangeAspect="1"/>
          </p:cNvPicPr>
          <p:nvPr/>
        </p:nvPicPr>
        <p:blipFill>
          <a:blip r:embed="rId4"/>
          <a:stretch>
            <a:fillRect/>
          </a:stretch>
        </p:blipFill>
        <p:spPr>
          <a:xfrm>
            <a:off x="-118533" y="0"/>
            <a:ext cx="12310533" cy="7010400"/>
          </a:xfrm>
          <a:prstGeom prst="rect">
            <a:avLst/>
          </a:prstGeom>
        </p:spPr>
      </p:pic>
    </p:spTree>
    <p:extLst>
      <p:ext uri="{BB962C8B-B14F-4D97-AF65-F5344CB8AC3E}">
        <p14:creationId xmlns:p14="http://schemas.microsoft.com/office/powerpoint/2010/main" val="254504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CC4D6-7C41-4934-8410-CD1438047F16}"/>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C79E4BA-B954-4B13-AD17-894E53BD9809}"/>
              </a:ext>
            </a:extLst>
          </p:cNvPr>
          <p:cNvSpPr/>
          <p:nvPr/>
        </p:nvSpPr>
        <p:spPr>
          <a:xfrm>
            <a:off x="788670" y="948691"/>
            <a:ext cx="8355330" cy="2554545"/>
          </a:xfrm>
          <a:prstGeom prst="rect">
            <a:avLst/>
          </a:prstGeom>
        </p:spPr>
        <p:txBody>
          <a:bodyPr wrap="square">
            <a:spAutoFit/>
          </a:bodyPr>
          <a:lstStyle/>
          <a:p>
            <a:pPr lvl="0">
              <a:spcBef>
                <a:spcPct val="20000"/>
              </a:spcBef>
              <a:spcAft>
                <a:spcPts val="600"/>
              </a:spcAft>
              <a:buClr>
                <a:prstClr val="white"/>
              </a:buClr>
              <a:buSzPct val="80000"/>
            </a:pPr>
            <a:r>
              <a:rPr lang="en-US" sz="4000" b="1" dirty="0">
                <a:solidFill>
                  <a:schemeClr val="bg2"/>
                </a:solidFill>
              </a:rPr>
              <a:t>We know Jesus not just as we read his word and pray, but as we walk with him, doing his work, his way</a:t>
            </a:r>
          </a:p>
        </p:txBody>
      </p:sp>
      <p:pic>
        <p:nvPicPr>
          <p:cNvPr id="6" name="Picture 5">
            <a:extLst>
              <a:ext uri="{FF2B5EF4-FFF2-40B4-BE49-F238E27FC236}">
                <a16:creationId xmlns:a16="http://schemas.microsoft.com/office/drawing/2014/main" id="{6CED8940-BD52-4976-8E95-ACAC3EA1A673}"/>
              </a:ext>
            </a:extLst>
          </p:cNvPr>
          <p:cNvPicPr>
            <a:picLocks noChangeAspect="1"/>
          </p:cNvPicPr>
          <p:nvPr/>
        </p:nvPicPr>
        <p:blipFill>
          <a:blip r:embed="rId4"/>
          <a:stretch>
            <a:fillRect/>
          </a:stretch>
        </p:blipFill>
        <p:spPr>
          <a:xfrm>
            <a:off x="5147310" y="3131820"/>
            <a:ext cx="6507480" cy="3253740"/>
          </a:xfrm>
          <a:prstGeom prst="rect">
            <a:avLst/>
          </a:prstGeom>
        </p:spPr>
      </p:pic>
    </p:spTree>
    <p:extLst>
      <p:ext uri="{BB962C8B-B14F-4D97-AF65-F5344CB8AC3E}">
        <p14:creationId xmlns:p14="http://schemas.microsoft.com/office/powerpoint/2010/main" val="233016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4CA38B2F-0A99-4A2C-B8B4-BEFBEE6275C3}"/>
              </a:ext>
            </a:extLst>
          </p:cNvPr>
          <p:cNvSpPr txBox="1"/>
          <p:nvPr/>
        </p:nvSpPr>
        <p:spPr>
          <a:xfrm>
            <a:off x="978107" y="6858000"/>
            <a:ext cx="10235805" cy="230832"/>
          </a:xfrm>
          <a:prstGeom prst="rect">
            <a:avLst/>
          </a:prstGeom>
          <a:noFill/>
        </p:spPr>
        <p:txBody>
          <a:bodyPr wrap="square" rtlCol="0">
            <a:spAutoFit/>
          </a:bodyPr>
          <a:lstStyle/>
          <a:p>
            <a:r>
              <a:rPr lang="en-GB" sz="900">
                <a:hlinkClick r:id="rId2" tooltip="http://www.freefoto.com/preview/905-05-4957/Communion-bread-and-wine"/>
              </a:rPr>
              <a:t>This Photo</a:t>
            </a:r>
            <a:r>
              <a:rPr lang="en-GB" sz="900"/>
              <a:t> by Unknown Author is licensed under </a:t>
            </a:r>
            <a:r>
              <a:rPr lang="en-GB" sz="900">
                <a:hlinkClick r:id="rId3" tooltip="https://creativecommons.org/licenses/by-nc-nd/3.0/"/>
              </a:rPr>
              <a:t>CC BY-NC-ND</a:t>
            </a:r>
            <a:endParaRPr lang="en-GB" sz="900"/>
          </a:p>
        </p:txBody>
      </p:sp>
      <p:pic>
        <p:nvPicPr>
          <p:cNvPr id="4" name="Content Placeholder 3">
            <a:extLst>
              <a:ext uri="{FF2B5EF4-FFF2-40B4-BE49-F238E27FC236}">
                <a16:creationId xmlns:a16="http://schemas.microsoft.com/office/drawing/2014/main" id="{307E1AE9-46CB-4026-91A7-1E68E4680195}"/>
              </a:ext>
            </a:extLst>
          </p:cNvPr>
          <p:cNvPicPr>
            <a:picLocks noGrp="1" noChangeAspect="1"/>
          </p:cNvPicPr>
          <p:nvPr>
            <p:ph idx="1"/>
          </p:nvPr>
        </p:nvPicPr>
        <p:blipFill rotWithShape="1">
          <a:blip r:embed="rId4">
            <a:extLst>
              <a:ext uri="{837473B0-CC2E-450A-ABE3-18F120FF3D39}">
                <a1611:picAttrSrcUrl xmlns:a1611="http://schemas.microsoft.com/office/drawing/2016/11/main" r:id="rId2"/>
              </a:ext>
            </a:extLst>
          </a:blip>
          <a:srcRect b="7834"/>
          <a:stretch/>
        </p:blipFill>
        <p:spPr>
          <a:xfrm>
            <a:off x="0" y="10"/>
            <a:ext cx="12188825" cy="6857990"/>
          </a:xfrm>
          <a:prstGeom prst="rect">
            <a:avLst/>
          </a:prstGeom>
        </p:spPr>
      </p:pic>
    </p:spTree>
    <p:extLst>
      <p:ext uri="{BB962C8B-B14F-4D97-AF65-F5344CB8AC3E}">
        <p14:creationId xmlns:p14="http://schemas.microsoft.com/office/powerpoint/2010/main" val="139732942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B82C5B-6351-40CB-AFFE-4934DCBBAD22}">
  <ds:schemaRefs>
    <ds:schemaRef ds:uri="http://schemas.microsoft.com/sharepoint/v3/contenttype/forms"/>
  </ds:schemaRefs>
</ds:datastoreItem>
</file>

<file path=customXml/itemProps2.xml><?xml version="1.0" encoding="utf-8"?>
<ds:datastoreItem xmlns:ds="http://schemas.openxmlformats.org/officeDocument/2006/customXml" ds:itemID="{432D270D-7849-4EBB-9BB4-326764933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8CC104-E670-4BF3-A652-620E0C236E7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3456</TotalTime>
  <Words>241</Words>
  <Application>Microsoft Office PowerPoint</Application>
  <PresentationFormat>Widescreen</PresentationFormat>
  <Paragraphs>29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3</vt:lpstr>
      <vt:lpstr>Slice</vt:lpstr>
      <vt:lpstr>Philippians 3.9-10  </vt:lpstr>
      <vt:lpstr>Know god personally through jesus (v9) </vt:lpstr>
      <vt:lpstr>Know god more deeply day by day (v10) </vt:lpstr>
      <vt:lpstr>PowerPoint Presentation</vt:lpstr>
      <vt:lpstr>How do we do this? </vt:lpstr>
      <vt:lpstr>Share in Christ’s sufferings (v10) </vt:lpstr>
      <vt:lpstr>Know Christ’s resurrection power (v10)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8.31 – 9.13 Foundations for Discipleship</dc:title>
  <dc:creator>Peter Morden</dc:creator>
  <cp:lastModifiedBy>Peter Morden</cp:lastModifiedBy>
  <cp:revision>26</cp:revision>
  <dcterms:created xsi:type="dcterms:W3CDTF">2017-09-01T17:51:29Z</dcterms:created>
  <dcterms:modified xsi:type="dcterms:W3CDTF">2018-09-02T08:23:15Z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