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3EAF413-B802-4BF9-B926-EF11D60704E3}"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1341204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EAF413-B802-4BF9-B926-EF11D60704E3}"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373020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EAF413-B802-4BF9-B926-EF11D60704E3}"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616486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3EAF413-B802-4BF9-B926-EF11D60704E3}"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4325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EAF413-B802-4BF9-B926-EF11D60704E3}" type="datetimeFigureOut">
              <a:rPr lang="en-GB" smtClean="0"/>
              <a:t>08/10/2017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62169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3EAF413-B802-4BF9-B926-EF11D60704E3}" type="datetimeFigureOut">
              <a:rPr lang="en-GB" smtClean="0"/>
              <a:t>08/10/2017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2943508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3EAF413-B802-4BF9-B926-EF11D60704E3}" type="datetimeFigureOut">
              <a:rPr lang="en-GB" smtClean="0"/>
              <a:t>08/10/2017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354771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3EAF413-B802-4BF9-B926-EF11D60704E3}" type="datetimeFigureOut">
              <a:rPr lang="en-GB" smtClean="0"/>
              <a:t>08/10/2017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2759270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EAF413-B802-4BF9-B926-EF11D60704E3}" type="datetimeFigureOut">
              <a:rPr lang="en-GB" smtClean="0"/>
              <a:t>08/10/2017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1726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EAF413-B802-4BF9-B926-EF11D60704E3}" type="datetimeFigureOut">
              <a:rPr lang="en-GB" smtClean="0"/>
              <a:t>08/10/2017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139718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EAF413-B802-4BF9-B926-EF11D60704E3}" type="datetimeFigureOut">
              <a:rPr lang="en-GB" smtClean="0"/>
              <a:t>08/10/2017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87B0CA-9BF2-4BDB-8EA6-9B118079FA92}" type="slidenum">
              <a:rPr lang="en-GB" smtClean="0"/>
              <a:t>‹#›</a:t>
            </a:fld>
            <a:endParaRPr lang="en-GB"/>
          </a:p>
        </p:txBody>
      </p:sp>
    </p:spTree>
    <p:extLst>
      <p:ext uri="{BB962C8B-B14F-4D97-AF65-F5344CB8AC3E}">
        <p14:creationId xmlns:p14="http://schemas.microsoft.com/office/powerpoint/2010/main" val="1871528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AF413-B802-4BF9-B926-EF11D60704E3}" type="datetimeFigureOut">
              <a:rPr lang="en-GB" smtClean="0"/>
              <a:t>08/10/2017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7B0CA-9BF2-4BDB-8EA6-9B118079FA92}" type="slidenum">
              <a:rPr lang="en-GB" smtClean="0"/>
              <a:t>‹#›</a:t>
            </a:fld>
            <a:endParaRPr lang="en-GB"/>
          </a:p>
        </p:txBody>
      </p:sp>
    </p:spTree>
    <p:extLst>
      <p:ext uri="{BB962C8B-B14F-4D97-AF65-F5344CB8AC3E}">
        <p14:creationId xmlns:p14="http://schemas.microsoft.com/office/powerpoint/2010/main" val="299190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764703"/>
          </a:xfrm>
          <a:solidFill>
            <a:srgbClr val="FFCC66"/>
          </a:solidFill>
        </p:spPr>
        <p:txBody>
          <a:bodyPr>
            <a:normAutofit/>
          </a:bodyPr>
          <a:lstStyle/>
          <a:p>
            <a:r>
              <a:rPr lang="en-GB" b="1" dirty="0" smtClean="0">
                <a:solidFill>
                  <a:srgbClr val="0070C0"/>
                </a:solidFill>
              </a:rPr>
              <a:t>How others view us?  </a:t>
            </a:r>
            <a:endParaRPr lang="en-GB" b="1" dirty="0">
              <a:solidFill>
                <a:srgbClr val="0070C0"/>
              </a:solidFill>
            </a:endParaRPr>
          </a:p>
        </p:txBody>
      </p:sp>
      <p:sp>
        <p:nvSpPr>
          <p:cNvPr id="3" name="Subtitle 2"/>
          <p:cNvSpPr>
            <a:spLocks noGrp="1"/>
          </p:cNvSpPr>
          <p:nvPr>
            <p:ph type="subTitle" idx="1"/>
          </p:nvPr>
        </p:nvSpPr>
        <p:spPr>
          <a:xfrm>
            <a:off x="0" y="836712"/>
            <a:ext cx="9144000" cy="6021288"/>
          </a:xfrm>
          <a:solidFill>
            <a:srgbClr val="FFCC66"/>
          </a:solidFill>
        </p:spPr>
        <p:txBody>
          <a:bodyPr>
            <a:normAutofit lnSpcReduction="10000"/>
          </a:bodyPr>
          <a:lstStyle/>
          <a:p>
            <a:endParaRPr lang="en-GB" dirty="0" smtClean="0"/>
          </a:p>
          <a:p>
            <a:endParaRPr lang="en-GB" dirty="0"/>
          </a:p>
          <a:p>
            <a:endParaRPr lang="en-GB" dirty="0" smtClean="0"/>
          </a:p>
          <a:p>
            <a:endParaRPr lang="en-GB" dirty="0"/>
          </a:p>
          <a:p>
            <a:endParaRPr lang="en-GB" dirty="0" smtClean="0"/>
          </a:p>
          <a:p>
            <a:endParaRPr lang="en-GB" dirty="0" smtClean="0"/>
          </a:p>
          <a:p>
            <a:endParaRPr lang="en-GB" dirty="0"/>
          </a:p>
          <a:p>
            <a:endParaRPr lang="en-GB" dirty="0" smtClean="0"/>
          </a:p>
          <a:p>
            <a:pPr algn="l"/>
            <a:endParaRPr lang="en-GB" sz="4000" b="1" dirty="0" smtClean="0">
              <a:solidFill>
                <a:srgbClr val="002060"/>
              </a:solidFill>
            </a:endParaRPr>
          </a:p>
          <a:p>
            <a:r>
              <a:rPr lang="en-GB" sz="4000" b="1" dirty="0" smtClean="0">
                <a:solidFill>
                  <a:srgbClr val="002060"/>
                </a:solidFill>
              </a:rPr>
              <a:t>WHO DO OTHER PEOPLE THINK I AM?</a:t>
            </a:r>
          </a:p>
        </p:txBody>
      </p:sp>
      <p:pic>
        <p:nvPicPr>
          <p:cNvPr id="4" name="Picture 3" descr="Image result for how others perceive you"/>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908720"/>
            <a:ext cx="3275855" cy="2376264"/>
          </a:xfrm>
          <a:prstGeom prst="rect">
            <a:avLst/>
          </a:prstGeom>
          <a:noFill/>
          <a:ln>
            <a:noFill/>
          </a:ln>
        </p:spPr>
      </p:pic>
      <p:pic>
        <p:nvPicPr>
          <p:cNvPr id="5" name="Picture 4" descr="Image result for how others perceive you"/>
          <p:cNvPicPr/>
          <p:nvPr/>
        </p:nvPicPr>
        <p:blipFill>
          <a:blip r:embed="rId3">
            <a:extLst>
              <a:ext uri="{28A0092B-C50C-407E-A947-70E740481C1C}">
                <a14:useLocalDpi xmlns:a14="http://schemas.microsoft.com/office/drawing/2010/main" val="0"/>
              </a:ext>
            </a:extLst>
          </a:blip>
          <a:srcRect/>
          <a:stretch>
            <a:fillRect/>
          </a:stretch>
        </p:blipFill>
        <p:spPr bwMode="auto">
          <a:xfrm>
            <a:off x="3848100" y="908720"/>
            <a:ext cx="5295900" cy="4032448"/>
          </a:xfrm>
          <a:prstGeom prst="rect">
            <a:avLst/>
          </a:prstGeom>
          <a:noFill/>
          <a:ln>
            <a:noFill/>
          </a:ln>
        </p:spPr>
      </p:pic>
    </p:spTree>
    <p:extLst>
      <p:ext uri="{BB962C8B-B14F-4D97-AF65-F5344CB8AC3E}">
        <p14:creationId xmlns:p14="http://schemas.microsoft.com/office/powerpoint/2010/main" val="2649686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CC66"/>
          </a:solidFill>
        </p:spPr>
        <p:txBody>
          <a:bodyPr/>
          <a:lstStyle/>
          <a:p>
            <a:pPr algn="ctr"/>
            <a:r>
              <a:rPr lang="en-GB" dirty="0" smtClean="0">
                <a:solidFill>
                  <a:srgbClr val="002060"/>
                </a:solidFill>
              </a:rPr>
              <a:t>INTRODUCTION</a:t>
            </a:r>
          </a:p>
          <a:p>
            <a:pPr marL="0" indent="0">
              <a:buNone/>
            </a:pPr>
            <a:r>
              <a:rPr lang="en-GB" dirty="0" smtClean="0">
                <a:solidFill>
                  <a:srgbClr val="7030A0"/>
                </a:solidFill>
              </a:rPr>
              <a:t>A very important question to ask in life!</a:t>
            </a:r>
          </a:p>
          <a:p>
            <a:pPr marL="0" indent="0" algn="ctr">
              <a:buNone/>
            </a:pPr>
            <a:r>
              <a:rPr lang="en-GB" dirty="0" smtClean="0"/>
              <a:t>Examples </a:t>
            </a:r>
            <a:r>
              <a:rPr lang="en-GB" dirty="0"/>
              <a:t>in the circular world:</a:t>
            </a:r>
          </a:p>
          <a:p>
            <a:pPr>
              <a:buFont typeface="Wingdings" pitchFamily="2" charset="2"/>
              <a:buChar char="Ø"/>
            </a:pPr>
            <a:r>
              <a:rPr lang="en-GB" dirty="0"/>
              <a:t> show-casing wares </a:t>
            </a:r>
          </a:p>
          <a:p>
            <a:pPr>
              <a:buFont typeface="Wingdings" pitchFamily="2" charset="2"/>
              <a:buChar char="Ø"/>
            </a:pPr>
            <a:r>
              <a:rPr lang="en-GB" dirty="0"/>
              <a:t>Advertising  </a:t>
            </a:r>
            <a:r>
              <a:rPr lang="en-GB" dirty="0" smtClean="0"/>
              <a:t>product</a:t>
            </a:r>
            <a:endParaRPr lang="en-GB" dirty="0"/>
          </a:p>
          <a:p>
            <a:pPr>
              <a:buFont typeface="Wingdings" pitchFamily="2" charset="2"/>
              <a:buChar char="Ø"/>
            </a:pPr>
            <a:r>
              <a:rPr lang="en-GB" dirty="0" smtClean="0"/>
              <a:t>Branding of </a:t>
            </a:r>
            <a:r>
              <a:rPr lang="en-GB" dirty="0"/>
              <a:t>goods </a:t>
            </a:r>
          </a:p>
          <a:p>
            <a:pPr>
              <a:buFont typeface="Wingdings" pitchFamily="2" charset="2"/>
              <a:buChar char="Ø"/>
            </a:pPr>
            <a:r>
              <a:rPr lang="en-GB" dirty="0" smtClean="0"/>
              <a:t>Offering after sales services</a:t>
            </a:r>
          </a:p>
          <a:p>
            <a:pPr>
              <a:buFont typeface="Wingdings" pitchFamily="2" charset="2"/>
              <a:buChar char="Ø"/>
            </a:pPr>
            <a:r>
              <a:rPr lang="en-GB" dirty="0" smtClean="0"/>
              <a:t>Aiding charity organisations</a:t>
            </a:r>
            <a:endParaRPr lang="en-GB" dirty="0"/>
          </a:p>
          <a:p>
            <a:pPr marL="0" indent="0">
              <a:buNone/>
            </a:pPr>
            <a:r>
              <a:rPr lang="en-GB" dirty="0" smtClean="0">
                <a:solidFill>
                  <a:srgbClr val="002060"/>
                </a:solidFill>
              </a:rPr>
              <a:t>All and many  other things  they do in an attempt to send a message to the public.</a:t>
            </a:r>
            <a:endParaRPr lang="en-GB" dirty="0">
              <a:solidFill>
                <a:srgbClr val="002060"/>
              </a:solidFill>
            </a:endParaRPr>
          </a:p>
        </p:txBody>
      </p:sp>
    </p:spTree>
    <p:extLst>
      <p:ext uri="{BB962C8B-B14F-4D97-AF65-F5344CB8AC3E}">
        <p14:creationId xmlns:p14="http://schemas.microsoft.com/office/powerpoint/2010/main" val="2126132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CC66"/>
          </a:solidFill>
        </p:spPr>
        <p:txBody>
          <a:bodyPr>
            <a:normAutofit fontScale="92500" lnSpcReduction="10000"/>
          </a:bodyPr>
          <a:lstStyle/>
          <a:p>
            <a:pPr marL="0" indent="0">
              <a:buNone/>
            </a:pPr>
            <a:r>
              <a:rPr lang="en-GB" sz="4000" dirty="0" smtClean="0"/>
              <a:t>Individuality and fine-tuning of our calling.</a:t>
            </a:r>
          </a:p>
          <a:p>
            <a:pPr marL="0" indent="0">
              <a:buNone/>
            </a:pPr>
            <a:endParaRPr lang="en-GB" sz="4000" dirty="0" smtClean="0"/>
          </a:p>
          <a:p>
            <a:pPr marL="0" indent="0">
              <a:buNone/>
            </a:pPr>
            <a:endParaRPr lang="en-GB" sz="4000" dirty="0" smtClean="0"/>
          </a:p>
          <a:p>
            <a:pPr marL="0" indent="0">
              <a:buNone/>
            </a:pPr>
            <a:endParaRPr lang="en-GB" sz="4000" dirty="0"/>
          </a:p>
          <a:p>
            <a:pPr marL="0" indent="0">
              <a:buNone/>
            </a:pPr>
            <a:endParaRPr lang="en-GB" sz="4000" dirty="0" smtClean="0"/>
          </a:p>
          <a:p>
            <a:pPr marL="0" indent="0">
              <a:buNone/>
            </a:pPr>
            <a:endParaRPr lang="en-GB" sz="4000" dirty="0" smtClean="0"/>
          </a:p>
          <a:p>
            <a:pPr marL="0" indent="0">
              <a:buNone/>
            </a:pPr>
            <a:endParaRPr lang="en-GB" sz="4000" dirty="0" smtClean="0"/>
          </a:p>
          <a:p>
            <a:pPr algn="ctr">
              <a:buFont typeface="Wingdings" pitchFamily="2" charset="2"/>
              <a:buChar char="v"/>
            </a:pPr>
            <a:r>
              <a:rPr lang="en-GB" sz="3100" b="1" dirty="0" smtClean="0"/>
              <a:t>Jesus and His disciples </a:t>
            </a:r>
            <a:r>
              <a:rPr lang="en-GB" sz="3100" b="1" dirty="0"/>
              <a:t>at Caesarea </a:t>
            </a:r>
            <a:r>
              <a:rPr lang="en-GB" sz="3100" b="1" dirty="0" smtClean="0"/>
              <a:t>Philippi( Mtt.8:27).</a:t>
            </a:r>
          </a:p>
          <a:p>
            <a:pPr marL="0" indent="0">
              <a:buNone/>
            </a:pPr>
            <a:r>
              <a:rPr lang="en-GB" dirty="0" smtClean="0"/>
              <a:t>       </a:t>
            </a:r>
            <a:r>
              <a:rPr lang="en-GB" sz="3600" dirty="0" smtClean="0">
                <a:solidFill>
                  <a:srgbClr val="FF0000"/>
                </a:solidFill>
              </a:rPr>
              <a:t>‘Who do people say I am?’</a:t>
            </a:r>
          </a:p>
          <a:p>
            <a:pPr algn="ctr">
              <a:buFont typeface="Wingdings" pitchFamily="2" charset="2"/>
              <a:buChar char="v"/>
            </a:pPr>
            <a:r>
              <a:rPr lang="en-GB" sz="3600" dirty="0" smtClean="0"/>
              <a:t>Apostle Paul’s letter to Timothy(1Tim.3:7).</a:t>
            </a:r>
          </a:p>
          <a:p>
            <a:pPr marL="0" indent="0">
              <a:buNone/>
            </a:pPr>
            <a:r>
              <a:rPr lang="en-GB" sz="3600" dirty="0" smtClean="0"/>
              <a:t>‘</a:t>
            </a:r>
            <a:r>
              <a:rPr lang="en-GB" dirty="0" smtClean="0"/>
              <a:t>He must have a good reputation with outsiders</a:t>
            </a:r>
            <a:r>
              <a:rPr lang="en-GB" sz="3600" dirty="0" smtClean="0"/>
              <a:t>’….</a:t>
            </a:r>
            <a:endParaRPr lang="en-GB" sz="3600" dirty="0"/>
          </a:p>
        </p:txBody>
      </p:sp>
      <p:pic>
        <p:nvPicPr>
          <p:cNvPr id="5" name="Picture 4" descr="Image result for individuality"/>
          <p:cNvPicPr/>
          <p:nvPr/>
        </p:nvPicPr>
        <p:blipFill>
          <a:blip r:embed="rId2">
            <a:extLst>
              <a:ext uri="{28A0092B-C50C-407E-A947-70E740481C1C}">
                <a14:useLocalDpi xmlns:a14="http://schemas.microsoft.com/office/drawing/2010/main" val="0"/>
              </a:ext>
            </a:extLst>
          </a:blip>
          <a:srcRect/>
          <a:stretch>
            <a:fillRect/>
          </a:stretch>
        </p:blipFill>
        <p:spPr bwMode="auto">
          <a:xfrm>
            <a:off x="2267744" y="836712"/>
            <a:ext cx="3816424" cy="3106638"/>
          </a:xfrm>
          <a:prstGeom prst="rect">
            <a:avLst/>
          </a:prstGeom>
          <a:noFill/>
          <a:ln>
            <a:noFill/>
          </a:ln>
        </p:spPr>
      </p:pic>
    </p:spTree>
    <p:extLst>
      <p:ext uri="{BB962C8B-B14F-4D97-AF65-F5344CB8AC3E}">
        <p14:creationId xmlns:p14="http://schemas.microsoft.com/office/powerpoint/2010/main" val="55391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CC66"/>
          </a:solidFill>
        </p:spPr>
        <p:txBody>
          <a:bodyPr>
            <a:normAutofit/>
          </a:bodyPr>
          <a:lstStyle/>
          <a:p>
            <a:pPr algn="ctr"/>
            <a:r>
              <a:rPr lang="en-GB" sz="4000" b="1" dirty="0" smtClean="0">
                <a:solidFill>
                  <a:srgbClr val="7030A0"/>
                </a:solidFill>
              </a:rPr>
              <a:t>2Corinthians 3:2</a:t>
            </a:r>
          </a:p>
          <a:p>
            <a:pPr>
              <a:buFont typeface="Wingdings" pitchFamily="2" charset="2"/>
              <a:buChar char="v"/>
            </a:pPr>
            <a:r>
              <a:rPr lang="en-GB" sz="4000" b="1" dirty="0" smtClean="0">
                <a:solidFill>
                  <a:srgbClr val="7030A0"/>
                </a:solidFill>
              </a:rPr>
              <a:t>Ekklesia(GK word)= ‘Church’ and refers to ‘call out ones’.</a:t>
            </a:r>
          </a:p>
          <a:p>
            <a:pPr marL="0" indent="0">
              <a:buNone/>
            </a:pPr>
            <a:r>
              <a:rPr lang="en-GB" sz="3800" b="1" dirty="0" smtClean="0">
                <a:solidFill>
                  <a:srgbClr val="002060"/>
                </a:solidFill>
              </a:rPr>
              <a:t>Called out from the k’dom of darkness into the k’dom of light(body of Christ)Saved.</a:t>
            </a:r>
          </a:p>
          <a:p>
            <a:pPr marL="0" indent="0">
              <a:buNone/>
            </a:pPr>
            <a:r>
              <a:rPr lang="en-GB" sz="2800" dirty="0" smtClean="0">
                <a:solidFill>
                  <a:srgbClr val="FF0000"/>
                </a:solidFill>
              </a:rPr>
              <a:t>NB: Ekklesia appears about 114 times in the NT.</a:t>
            </a:r>
          </a:p>
          <a:p>
            <a:pPr marL="0" indent="0">
              <a:buNone/>
            </a:pPr>
            <a:r>
              <a:rPr lang="en-GB" sz="2800" b="1" dirty="0" smtClean="0"/>
              <a:t>Let’s briefly look at 4 senses in which it was employed;</a:t>
            </a:r>
          </a:p>
          <a:p>
            <a:pPr marL="514350" indent="-514350">
              <a:buFont typeface="+mj-lt"/>
              <a:buAutoNum type="arabicParenR"/>
            </a:pPr>
            <a:r>
              <a:rPr lang="en-GB" sz="2800" dirty="0" smtClean="0"/>
              <a:t>Body of Christ worldwide- Matt.16:18/Eph.1:22/1Tim 3:15</a:t>
            </a:r>
          </a:p>
          <a:p>
            <a:pPr marL="514350" indent="-514350">
              <a:buFont typeface="+mj-lt"/>
              <a:buAutoNum type="arabicParenR"/>
            </a:pPr>
            <a:r>
              <a:rPr lang="en-GB" sz="2800" dirty="0"/>
              <a:t>D</a:t>
            </a:r>
            <a:r>
              <a:rPr lang="en-GB" sz="2800" dirty="0" smtClean="0"/>
              <a:t>epicts local congregation of believers -1Cor.1:2/Rev.1:11</a:t>
            </a:r>
          </a:p>
          <a:p>
            <a:pPr marL="514350" indent="-514350">
              <a:buFont typeface="+mj-lt"/>
              <a:buAutoNum type="arabicParenR"/>
            </a:pPr>
            <a:r>
              <a:rPr lang="en-GB" sz="2800" dirty="0" smtClean="0"/>
              <a:t>God’s people in a specified region-Acts. 9:31</a:t>
            </a:r>
          </a:p>
          <a:p>
            <a:pPr marL="514350" indent="-514350">
              <a:buFont typeface="+mj-lt"/>
              <a:buAutoNum type="arabicParenR"/>
            </a:pPr>
            <a:r>
              <a:rPr lang="en-GB" sz="2800" dirty="0" smtClean="0"/>
              <a:t>It indicates  a group of the Lord’s people assembled for worship- 1Cor.14:34-35</a:t>
            </a:r>
          </a:p>
          <a:p>
            <a:pPr marL="514350" indent="-514350">
              <a:buFont typeface="+mj-lt"/>
              <a:buAutoNum type="arabicParenR"/>
            </a:pPr>
            <a:endParaRPr lang="en-GB" sz="2800" dirty="0" smtClean="0"/>
          </a:p>
          <a:p>
            <a:pPr marL="0" indent="0">
              <a:buNone/>
            </a:pPr>
            <a:endParaRPr lang="en-GB" sz="2800" b="1" dirty="0"/>
          </a:p>
        </p:txBody>
      </p:sp>
    </p:spTree>
    <p:extLst>
      <p:ext uri="{BB962C8B-B14F-4D97-AF65-F5344CB8AC3E}">
        <p14:creationId xmlns:p14="http://schemas.microsoft.com/office/powerpoint/2010/main" val="2282425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ctr">
              <a:buNone/>
            </a:pPr>
            <a:r>
              <a:rPr lang="en-GB" b="1" dirty="0" smtClean="0">
                <a:solidFill>
                  <a:schemeClr val="tx1"/>
                </a:solidFill>
              </a:rPr>
              <a:t>So who are we? </a:t>
            </a:r>
          </a:p>
          <a:p>
            <a:pPr>
              <a:buFont typeface="Wingdings" pitchFamily="2" charset="2"/>
              <a:buChar char="ü"/>
            </a:pPr>
            <a:r>
              <a:rPr lang="en-GB" dirty="0" smtClean="0"/>
              <a:t>We are the called out ones</a:t>
            </a:r>
          </a:p>
          <a:p>
            <a:pPr>
              <a:buFont typeface="Wingdings" pitchFamily="2" charset="2"/>
              <a:buChar char="ü"/>
            </a:pPr>
            <a:r>
              <a:rPr lang="en-GB" dirty="0" smtClean="0"/>
              <a:t>We are the body of Christ</a:t>
            </a:r>
          </a:p>
          <a:p>
            <a:pPr>
              <a:buFont typeface="Wingdings" pitchFamily="2" charset="2"/>
              <a:buChar char="ü"/>
            </a:pPr>
            <a:r>
              <a:rPr lang="en-GB" dirty="0" smtClean="0"/>
              <a:t>We are God’s workmanship(Eph.2:10)</a:t>
            </a:r>
            <a:endParaRPr lang="en-GB" dirty="0"/>
          </a:p>
          <a:p>
            <a:pPr marL="0" indent="0" algn="ctr">
              <a:buNone/>
            </a:pPr>
            <a:r>
              <a:rPr lang="en-GB" b="1" dirty="0" smtClean="0">
                <a:solidFill>
                  <a:srgbClr val="7030A0"/>
                </a:solidFill>
              </a:rPr>
              <a:t>Ekklesia also symbolises God’s temple- 1Cor.3:16</a:t>
            </a:r>
          </a:p>
          <a:p>
            <a:pPr marL="0" indent="0">
              <a:buNone/>
            </a:pPr>
            <a:r>
              <a:rPr lang="en-GB" dirty="0" smtClean="0"/>
              <a:t>*So we are God’s temple. Saved but not taken out of the world.</a:t>
            </a:r>
          </a:p>
          <a:p>
            <a:pPr marL="0" indent="0">
              <a:buNone/>
            </a:pPr>
            <a:r>
              <a:rPr lang="en-GB" dirty="0" smtClean="0">
                <a:solidFill>
                  <a:srgbClr val="FF0000"/>
                </a:solidFill>
              </a:rPr>
              <a:t>Our mission</a:t>
            </a:r>
            <a:r>
              <a:rPr lang="en-GB" dirty="0" smtClean="0"/>
              <a:t>:</a:t>
            </a:r>
          </a:p>
          <a:p>
            <a:pPr marL="0" indent="0">
              <a:buNone/>
            </a:pPr>
            <a:r>
              <a:rPr lang="en-GB" dirty="0" smtClean="0"/>
              <a:t>*We </a:t>
            </a:r>
            <a:r>
              <a:rPr lang="en-GB" dirty="0"/>
              <a:t>are to uphold moral standards in the world.</a:t>
            </a:r>
          </a:p>
          <a:p>
            <a:pPr marL="0" indent="0">
              <a:buNone/>
            </a:pPr>
            <a:r>
              <a:rPr lang="en-GB" dirty="0" smtClean="0"/>
              <a:t>*We are illuminative and preservative agents     (Mtt.5:13-16).</a:t>
            </a:r>
          </a:p>
          <a:p>
            <a:pPr marL="0" indent="0">
              <a:buNone/>
            </a:pPr>
            <a:endParaRPr lang="en-GB" dirty="0"/>
          </a:p>
        </p:txBody>
      </p:sp>
    </p:spTree>
    <p:extLst>
      <p:ext uri="{BB962C8B-B14F-4D97-AF65-F5344CB8AC3E}">
        <p14:creationId xmlns:p14="http://schemas.microsoft.com/office/powerpoint/2010/main" val="2543763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r>
              <a:rPr lang="en-GB" dirty="0" smtClean="0">
                <a:solidFill>
                  <a:schemeClr val="tx1"/>
                </a:solidFill>
              </a:rPr>
              <a:t>Back to the main verse ,2Cor.3:2 , people must read us so as to make godly choices </a:t>
            </a:r>
            <a:r>
              <a:rPr lang="en-GB" smtClean="0">
                <a:solidFill>
                  <a:schemeClr val="tx1"/>
                </a:solidFill>
              </a:rPr>
              <a:t>and better </a:t>
            </a:r>
            <a:r>
              <a:rPr lang="en-GB" dirty="0" smtClean="0">
                <a:solidFill>
                  <a:schemeClr val="tx1"/>
                </a:solidFill>
              </a:rPr>
              <a:t>decisions and come to join the body of Christ.</a:t>
            </a:r>
          </a:p>
          <a:p>
            <a:r>
              <a:rPr lang="en-GB" dirty="0" smtClean="0">
                <a:solidFill>
                  <a:schemeClr val="tx1"/>
                </a:solidFill>
              </a:rPr>
              <a:t>Remember these people are not in our meeting places so our character is more than enough to win them. </a:t>
            </a:r>
          </a:p>
          <a:p>
            <a:pPr marL="0" indent="0">
              <a:buNone/>
            </a:pPr>
            <a:r>
              <a:rPr lang="en-GB" dirty="0" smtClean="0">
                <a:solidFill>
                  <a:schemeClr val="tx1"/>
                </a:solidFill>
              </a:rPr>
              <a:t>May be people are not coming to Christ because they do not see any change in us. We behave like them and sometimes copy them. Those who do not know the Lord are rather dictating the pace of life.</a:t>
            </a:r>
          </a:p>
          <a:p>
            <a:pPr marL="0" indent="0">
              <a:buNone/>
            </a:pPr>
            <a:r>
              <a:rPr lang="en-GB" dirty="0" smtClean="0">
                <a:solidFill>
                  <a:srgbClr val="FF0000"/>
                </a:solidFill>
              </a:rPr>
              <a:t>God is love yet we do not show love to them.</a:t>
            </a:r>
          </a:p>
          <a:p>
            <a:pPr marL="0" indent="0" algn="ctr">
              <a:buNone/>
            </a:pPr>
            <a:r>
              <a:rPr lang="en-GB" b="1" dirty="0" smtClean="0">
                <a:solidFill>
                  <a:srgbClr val="002060"/>
                </a:solidFill>
              </a:rPr>
              <a:t>God bless you for listening!</a:t>
            </a:r>
            <a:endParaRPr lang="en-GB" b="1" dirty="0">
              <a:solidFill>
                <a:srgbClr val="002060"/>
              </a:solidFill>
            </a:endParaRPr>
          </a:p>
        </p:txBody>
      </p:sp>
    </p:spTree>
    <p:extLst>
      <p:ext uri="{BB962C8B-B14F-4D97-AF65-F5344CB8AC3E}">
        <p14:creationId xmlns:p14="http://schemas.microsoft.com/office/powerpoint/2010/main" val="3954178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369</Words>
  <Application>Microsoft Office PowerPoint</Application>
  <PresentationFormat>On-screen Show (4:3)</PresentationFormat>
  <Paragraphs>54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How others view us?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others view us?</dc:title>
  <dc:creator>FREEMAN</dc:creator>
  <cp:lastModifiedBy>FREEMAN</cp:lastModifiedBy>
  <cp:revision>23</cp:revision>
  <dcterms:created xsi:type="dcterms:W3CDTF">2017-10-07T20:50:15Z</dcterms:created>
  <dcterms:modified xsi:type="dcterms:W3CDTF">2017-10-08T12:29:52Z</dcterms:modified>
</cp:coreProperties>
</file>