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0" r:id="rId5"/>
    <p:sldId id="256" r:id="rId6"/>
    <p:sldId id="259" r:id="rId7"/>
    <p:sldId id="258" r:id="rId8"/>
    <p:sldId id="262" r:id="rId9"/>
    <p:sldId id="263" r:id="rId10"/>
    <p:sldId id="26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666" autoAdjust="0"/>
  </p:normalViewPr>
  <p:slideViewPr>
    <p:cSldViewPr snapToGrid="0">
      <p:cViewPr varScale="1">
        <p:scale>
          <a:sx n="61" d="100"/>
          <a:sy n="61" d="100"/>
        </p:scale>
        <p:origin x="97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08C53E-91BB-42BD-ADBA-3D144182AD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E391F-A726-4D4F-A9A4-140CC3EE33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2F6AD-03B7-4D32-A9A2-2D42689E5C37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0DB9D-090D-4A39-B44B-96DA64940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72019-A235-4675-8BA6-06CECB4749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25866-5F3D-4898-9892-B6E8A60A4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305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071AE-8886-40BF-9663-7B4323103E1D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2CF24-0C7D-4E36-80D6-6FAC01B68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3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b="1" dirty="0"/>
              <a:t>The Disciple’s Experience </a:t>
            </a:r>
          </a:p>
          <a:p>
            <a:r>
              <a:rPr lang="en-GB" sz="1600" b="1" dirty="0"/>
              <a:t>a. the Psalmist seems near death</a:t>
            </a:r>
          </a:p>
          <a:p>
            <a:r>
              <a:rPr lang="en-GB" sz="1600" b="1" dirty="0"/>
              <a:t>His life ‘draws near to the grave’ (v3). </a:t>
            </a:r>
          </a:p>
          <a:p>
            <a:r>
              <a:rPr lang="en-GB" sz="1600" b="1" dirty="0"/>
              <a:t>From his ‘youth’ he has been ‘afflicted and close to death (v15). </a:t>
            </a:r>
          </a:p>
          <a:p>
            <a:r>
              <a:rPr lang="en-GB" sz="1600" b="1" dirty="0"/>
              <a:t>He is like a drowning man (vv7, 16-17).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CF24-0C7D-4E36-80D6-6FAC01B68F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59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b. the Psalmist is desperately lonely </a:t>
            </a:r>
          </a:p>
          <a:p>
            <a:r>
              <a:rPr lang="en-GB" b="1" dirty="0"/>
              <a:t>The Psalmist appears to have been abandoned by his ‘closest friends’ and ‘companions’ (vv8, 18). He is ‘repulsive’ to those to whom he looked for comfort and support (v8).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CF24-0C7D-4E36-80D6-6FAC01B68F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4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b. Keep trusting </a:t>
            </a:r>
          </a:p>
          <a:p>
            <a:r>
              <a:rPr lang="en-GB" b="1" dirty="0"/>
              <a:t>God remains sovereign over his situation. Repeatedly he articulates this deeply held belief (e.g. vv 7-9; 18). </a:t>
            </a:r>
          </a:p>
          <a:p>
            <a:r>
              <a:rPr lang="en-GB" b="1" dirty="0"/>
              <a:t>And this sovereign God is also loving.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CF24-0C7D-4E36-80D6-6FAC01B68F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97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b. Keep Praying </a:t>
            </a:r>
          </a:p>
          <a:p>
            <a:r>
              <a:rPr lang="en-GB" b="1" dirty="0"/>
              <a:t>The faithful disciple keeps coming to him in prayer (vv1, 9).</a:t>
            </a:r>
          </a:p>
          <a:p>
            <a:r>
              <a:rPr lang="en-GB" b="1" dirty="0"/>
              <a:t>Honest Prayer</a:t>
            </a:r>
          </a:p>
          <a:p>
            <a:r>
              <a:rPr lang="en-GB" b="1" dirty="0"/>
              <a:t>Prayer when words fail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CF24-0C7D-4E36-80D6-6FAC01B68F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03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c. Keep hoping </a:t>
            </a:r>
          </a:p>
          <a:p>
            <a:r>
              <a:rPr lang="en-GB" b="1" dirty="0"/>
              <a:t>The Psalm in context</a:t>
            </a:r>
          </a:p>
          <a:p>
            <a:r>
              <a:rPr lang="en-GB" b="1" dirty="0"/>
              <a:t>Psalms of deliverance</a:t>
            </a:r>
          </a:p>
          <a:p>
            <a:r>
              <a:rPr lang="en-GB" b="1" dirty="0"/>
              <a:t>The Grace of God in Jesus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CF24-0C7D-4E36-80D6-6FAC01B68F2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9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72AA1E7-7434-43A0-9D05-3C7D3ACC05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F9F2D-BF6C-4AD1-9510-BA41DCBE9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66FBB0E-B024-4E3B-9BBD-FF15FC76B68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8467"/>
            <a:ext cx="6080656" cy="6163733"/>
            <a:chOff x="6108170" y="8467"/>
            <a:chExt cx="6080656" cy="616373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5FA0039-AB97-4DC9-AF4A-AB64CB39F0B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E5249B-CC4D-4AE0-A6CD-03FE6A9EEC4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CD40048-2612-4C61-8A89-7A71FE462BF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BD33E3D-C961-4FE1-8880-F55180E2A59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266163-3A62-4B10-A0CF-FA0701FC8AE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227E7C-7933-4FF3-A264-DD05FC6D1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685799"/>
            <a:ext cx="6460510" cy="2971801"/>
          </a:xfrm>
        </p:spPr>
        <p:txBody>
          <a:bodyPr>
            <a:normAutofit/>
          </a:bodyPr>
          <a:lstStyle/>
          <a:p>
            <a:r>
              <a:rPr lang="en-GB" dirty="0"/>
              <a:t>Psalm 88</a:t>
            </a:r>
            <a:br>
              <a:rPr lang="en-GB" dirty="0"/>
            </a:br>
            <a:r>
              <a:rPr lang="en-GB" dirty="0"/>
              <a:t>discipleship in the dark</a:t>
            </a:r>
          </a:p>
        </p:txBody>
      </p:sp>
    </p:spTree>
    <p:extLst>
      <p:ext uri="{BB962C8B-B14F-4D97-AF65-F5344CB8AC3E}">
        <p14:creationId xmlns:p14="http://schemas.microsoft.com/office/powerpoint/2010/main" val="100553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96C1F-7EDC-44BE-A372-764A2B20D4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/>
          </a:blip>
          <a:srcRect t="10000"/>
          <a:stretch/>
        </p:blipFill>
        <p:spPr>
          <a:xfrm>
            <a:off x="0" y="31653"/>
            <a:ext cx="12191999" cy="682634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0C70390-B164-41CC-8305-1D89FEA03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38539"/>
            <a:ext cx="6400800" cy="601824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sz="36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Disciple’s Experience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the Psalmist seems near death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chemeClr val="tx1"/>
                </a:solidFill>
              </a:rPr>
              <a:t>His life ‘draws near to the grave’ (v3). </a:t>
            </a: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chemeClr val="tx1"/>
                </a:solidFill>
              </a:rPr>
              <a:t>From his ‘youth’ he has been ‘afflicted and close to death (v15). </a:t>
            </a: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chemeClr val="tx1"/>
                </a:solidFill>
              </a:rPr>
              <a:t>He is like a drowning man (vv7, 16-17). </a:t>
            </a:r>
          </a:p>
        </p:txBody>
      </p:sp>
    </p:spTree>
    <p:extLst>
      <p:ext uri="{BB962C8B-B14F-4D97-AF65-F5344CB8AC3E}">
        <p14:creationId xmlns:p14="http://schemas.microsoft.com/office/powerpoint/2010/main" val="188020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64871B-DFD1-4434-9776-90F92E6BA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0C70390-B164-41CC-8305-1D89FEA03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925689"/>
            <a:ext cx="6400800" cy="4865511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b. the Psalmist is desperately lonely </a:t>
            </a:r>
            <a:endParaRPr lang="en-GB" sz="3200" dirty="0">
              <a:solidFill>
                <a:schemeClr val="tx1"/>
              </a:solidFill>
            </a:endParaRPr>
          </a:p>
          <a:p>
            <a:r>
              <a:rPr lang="en-GB" sz="3200" dirty="0">
                <a:solidFill>
                  <a:schemeClr val="tx1"/>
                </a:solidFill>
              </a:rPr>
              <a:t>The Psalmist appears to have been abandoned by his ‘closest friends’ and ‘companions’ (vv8, 18). He is ‘repulsive’ to those to whom he looked for comfort and support (v8).</a:t>
            </a:r>
          </a:p>
        </p:txBody>
      </p:sp>
    </p:spTree>
    <p:extLst>
      <p:ext uri="{BB962C8B-B14F-4D97-AF65-F5344CB8AC3E}">
        <p14:creationId xmlns:p14="http://schemas.microsoft.com/office/powerpoint/2010/main" val="203563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0C70390-B164-41CC-8305-1D89FEA03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076" y="276711"/>
            <a:ext cx="6753936" cy="6281743"/>
          </a:xfrm>
        </p:spPr>
        <p:txBody>
          <a:bodyPr>
            <a:normAutofit/>
          </a:bodyPr>
          <a:lstStyle/>
          <a:p>
            <a:r>
              <a:rPr lang="en-GB" sz="3200" b="1" dirty="0"/>
              <a:t>c. the Psalmist believes they are under God’s wrath</a:t>
            </a:r>
            <a:endParaRPr lang="en-GB" sz="3200" dirty="0"/>
          </a:p>
          <a:p>
            <a:r>
              <a:rPr lang="en-GB" sz="3200" dirty="0"/>
              <a:t>‘Why, O Lord, do you reject me and hide your face from me (v14)?’ </a:t>
            </a:r>
          </a:p>
          <a:p>
            <a:r>
              <a:rPr lang="en-GB" sz="3200" dirty="0"/>
              <a:t>The Psalmist believes he is under the ‘wrath of God’ (vv7, 16</a:t>
            </a:r>
          </a:p>
          <a:p>
            <a:r>
              <a:rPr lang="en-GB" sz="3200" dirty="0"/>
              <a:t>Is it really true that this man, a believer in God, a </a:t>
            </a:r>
            <a:r>
              <a:rPr lang="en-GB" sz="3200" i="1" dirty="0"/>
              <a:t>disciple</a:t>
            </a:r>
            <a:r>
              <a:rPr lang="en-GB" sz="3200" dirty="0"/>
              <a:t>, is being ‘relentlessly pounded by [God’s] waves of anger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09C1D-FAA3-4285-9E72-CD30301CE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948" y="276711"/>
            <a:ext cx="5200133" cy="47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0C70390-B164-41CC-8305-1D89FEA03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889" y="1072676"/>
            <a:ext cx="6400800" cy="4255104"/>
          </a:xfrm>
        </p:spPr>
        <p:txBody>
          <a:bodyPr>
            <a:normAutofit/>
          </a:bodyPr>
          <a:lstStyle/>
          <a:p>
            <a:r>
              <a:rPr lang="en-GB" sz="3600" b="1" dirty="0"/>
              <a:t>The Disciple’s Response </a:t>
            </a:r>
          </a:p>
          <a:p>
            <a:r>
              <a:rPr lang="en-GB" sz="3600" b="1" dirty="0"/>
              <a:t>a. Keep Perspective </a:t>
            </a:r>
          </a:p>
          <a:p>
            <a:pPr marL="457200" indent="-457200">
              <a:buAutoNum type="alphaLcPeriod"/>
            </a:pPr>
            <a:endParaRPr lang="en-GB" sz="3600" dirty="0"/>
          </a:p>
          <a:p>
            <a:r>
              <a:rPr lang="en-GB" sz="3600" dirty="0"/>
              <a:t>The example of </a:t>
            </a:r>
          </a:p>
          <a:p>
            <a:r>
              <a:rPr lang="en-GB" sz="3600" dirty="0"/>
              <a:t>John Bunyan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5E15D-8455-4084-B7D2-A554632C8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137" y="2149355"/>
            <a:ext cx="6722251" cy="439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4B5A5-2317-4951-B4DE-9E1E86623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/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0C70390-B164-41CC-8305-1D89FEA03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756357"/>
            <a:ext cx="6400800" cy="5034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dirty="0">
                <a:solidFill>
                  <a:schemeClr val="tx1"/>
                </a:solidFill>
              </a:rPr>
              <a:t>b. Keep trusting </a:t>
            </a:r>
            <a:endParaRPr lang="en-GB" sz="3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3200" dirty="0">
                <a:solidFill>
                  <a:schemeClr val="tx1"/>
                </a:solidFill>
              </a:rPr>
              <a:t>God remains sovereign over his situation. Repeatedly he articulates this deeply held belief (e.g. vv 7-9; 18). </a:t>
            </a:r>
          </a:p>
          <a:p>
            <a:pPr>
              <a:lnSpc>
                <a:spcPct val="90000"/>
              </a:lnSpc>
            </a:pPr>
            <a:r>
              <a:rPr lang="en-GB" sz="3200" dirty="0">
                <a:solidFill>
                  <a:schemeClr val="tx1"/>
                </a:solidFill>
              </a:rPr>
              <a:t>And this sovereign God is also loving. </a:t>
            </a:r>
          </a:p>
        </p:txBody>
      </p:sp>
    </p:spTree>
    <p:extLst>
      <p:ext uri="{BB962C8B-B14F-4D97-AF65-F5344CB8AC3E}">
        <p14:creationId xmlns:p14="http://schemas.microsoft.com/office/powerpoint/2010/main" val="111896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9F3E0-F22C-4731-9F10-B630447CBD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/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0C70390-B164-41CC-8305-1D89FEA03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880533"/>
            <a:ext cx="6400800" cy="4910667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b. Keep Praying </a:t>
            </a:r>
          </a:p>
          <a:p>
            <a:r>
              <a:rPr lang="en-GB" sz="3200" dirty="0">
                <a:solidFill>
                  <a:schemeClr val="tx1"/>
                </a:solidFill>
              </a:rPr>
              <a:t>The faithful disciple keeps coming to him in prayer (vv1, 9).</a:t>
            </a:r>
          </a:p>
          <a:p>
            <a:r>
              <a:rPr lang="en-GB" sz="3200" dirty="0">
                <a:solidFill>
                  <a:schemeClr val="tx1"/>
                </a:solidFill>
              </a:rPr>
              <a:t>Honest Prayer</a:t>
            </a:r>
          </a:p>
          <a:p>
            <a:r>
              <a:rPr lang="en-GB" sz="3200" dirty="0">
                <a:solidFill>
                  <a:schemeClr val="tx1"/>
                </a:solidFill>
              </a:rPr>
              <a:t>Prayer when words fail</a:t>
            </a:r>
          </a:p>
        </p:txBody>
      </p:sp>
    </p:spTree>
    <p:extLst>
      <p:ext uri="{BB962C8B-B14F-4D97-AF65-F5344CB8AC3E}">
        <p14:creationId xmlns:p14="http://schemas.microsoft.com/office/powerpoint/2010/main" val="250072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C25E57-64E5-43FF-BEA1-7B8990C13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/>
          </a:blip>
          <a:srcRect l="10969" r="280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0C70390-B164-41CC-8305-1D89FEA03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5614" y="3433911"/>
            <a:ext cx="7131773" cy="2267093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c. Keep hoping </a:t>
            </a:r>
          </a:p>
          <a:p>
            <a:r>
              <a:rPr lang="en-GB" sz="3200" dirty="0">
                <a:solidFill>
                  <a:schemeClr val="tx1"/>
                </a:solidFill>
              </a:rPr>
              <a:t>The Psalm in context</a:t>
            </a:r>
          </a:p>
          <a:p>
            <a:r>
              <a:rPr lang="en-GB" sz="3200" dirty="0">
                <a:solidFill>
                  <a:schemeClr val="tx1"/>
                </a:solidFill>
              </a:rPr>
              <a:t>Psalms of deliverance</a:t>
            </a:r>
          </a:p>
          <a:p>
            <a:r>
              <a:rPr lang="en-GB" sz="3200" dirty="0">
                <a:solidFill>
                  <a:schemeClr val="tx1"/>
                </a:solidFill>
              </a:rPr>
              <a:t>The Grace of God in Jesus</a:t>
            </a:r>
          </a:p>
        </p:txBody>
      </p:sp>
    </p:spTree>
    <p:extLst>
      <p:ext uri="{BB962C8B-B14F-4D97-AF65-F5344CB8AC3E}">
        <p14:creationId xmlns:p14="http://schemas.microsoft.com/office/powerpoint/2010/main" val="190140663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2" ma:contentTypeDescription="Create a new document." ma:contentTypeScope="" ma:versionID="1468fcb82bb5268525ff571f90944706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f1fa78687279a4a642475865b6c74f3f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EBED6B-BCE2-451C-9981-6059F74654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0D91AE-0E78-470D-A068-E3DC3480FC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7D849B-0694-405C-92A7-B9F316703273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8145bb1d-ca89-48f5-8a03-ec3f69990983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76</TotalTime>
  <Words>440</Words>
  <Application>Microsoft Office PowerPoint</Application>
  <PresentationFormat>Widescreen</PresentationFormat>
  <Paragraphs>51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Times New Roman</vt:lpstr>
      <vt:lpstr>Wingdings 3</vt:lpstr>
      <vt:lpstr>Slice</vt:lpstr>
      <vt:lpstr>Psalm 88 discipleship in the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88 discipleship in the dark</dc:title>
  <dc:creator>Peter Morden</dc:creator>
  <cp:lastModifiedBy>Katharine Widdowson</cp:lastModifiedBy>
  <cp:revision>10</cp:revision>
  <dcterms:created xsi:type="dcterms:W3CDTF">2018-02-04T08:18:30Z</dcterms:created>
  <dcterms:modified xsi:type="dcterms:W3CDTF">2018-02-04T10:13:27Z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