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8" r:id="rId3"/>
    <p:sldId id="256" r:id="rId4"/>
    <p:sldId id="268" r:id="rId5"/>
    <p:sldId id="269" r:id="rId6"/>
    <p:sldId id="264" r:id="rId7"/>
    <p:sldId id="261" r:id="rId8"/>
    <p:sldId id="257" r:id="rId9"/>
    <p:sldId id="270" r:id="rId10"/>
    <p:sldId id="271" r:id="rId11"/>
    <p:sldId id="272" r:id="rId12"/>
    <p:sldId id="267" r:id="rId13"/>
    <p:sldId id="265" r:id="rId14"/>
    <p:sldId id="260" r:id="rId15"/>
    <p:sldId id="259" r:id="rId16"/>
    <p:sldId id="266" r:id="rId17"/>
    <p:sldId id="2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7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DDAC7-69FC-49A3-A252-2D05B8A8E42C}" type="datetimeFigureOut">
              <a:rPr lang="en-GB" smtClean="0"/>
              <a:t>05/01/2020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679FE-AF12-4F5B-9F2A-7F22927388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701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DDAC7-69FC-49A3-A252-2D05B8A8E42C}" type="datetimeFigureOut">
              <a:rPr lang="en-GB" smtClean="0"/>
              <a:t>05/01/2020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679FE-AF12-4F5B-9F2A-7F22927388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6050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DDAC7-69FC-49A3-A252-2D05B8A8E42C}" type="datetimeFigureOut">
              <a:rPr lang="en-GB" smtClean="0"/>
              <a:t>05/01/2020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679FE-AF12-4F5B-9F2A-7F22927388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3933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DDAC7-69FC-49A3-A252-2D05B8A8E42C}" type="datetimeFigureOut">
              <a:rPr lang="en-GB" smtClean="0"/>
              <a:t>05/01/2020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679FE-AF12-4F5B-9F2A-7F22927388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3148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DDAC7-69FC-49A3-A252-2D05B8A8E42C}" type="datetimeFigureOut">
              <a:rPr lang="en-GB" smtClean="0"/>
              <a:t>05/01/2020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679FE-AF12-4F5B-9F2A-7F22927388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13806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DDAC7-69FC-49A3-A252-2D05B8A8E42C}" type="datetimeFigureOut">
              <a:rPr lang="en-GB" smtClean="0"/>
              <a:t>05/01/2020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679FE-AF12-4F5B-9F2A-7F22927388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8138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DDAC7-69FC-49A3-A252-2D05B8A8E42C}" type="datetimeFigureOut">
              <a:rPr lang="en-GB" smtClean="0"/>
              <a:t>05/01/2020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679FE-AF12-4F5B-9F2A-7F22927388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1053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DDAC7-69FC-49A3-A252-2D05B8A8E42C}" type="datetimeFigureOut">
              <a:rPr lang="en-GB" smtClean="0"/>
              <a:t>05/01/2020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679FE-AF12-4F5B-9F2A-7F22927388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8389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DDAC7-69FC-49A3-A252-2D05B8A8E42C}" type="datetimeFigureOut">
              <a:rPr lang="en-GB" smtClean="0"/>
              <a:t>05/01/2020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679FE-AF12-4F5B-9F2A-7F22927388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6528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DDAC7-69FC-49A3-A252-2D05B8A8E42C}" type="datetimeFigureOut">
              <a:rPr lang="en-GB" smtClean="0"/>
              <a:t>05/01/2020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679FE-AF12-4F5B-9F2A-7F22927388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9013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DDAC7-69FC-49A3-A252-2D05B8A8E42C}" type="datetimeFigureOut">
              <a:rPr lang="en-GB" smtClean="0"/>
              <a:t>05/01/2020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3679FE-AF12-4F5B-9F2A-7F22927388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4458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5DDAC7-69FC-49A3-A252-2D05B8A8E42C}" type="datetimeFigureOut">
              <a:rPr lang="en-GB" smtClean="0"/>
              <a:t>05/01/2020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3679FE-AF12-4F5B-9F2A-7F22927388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3731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59" b="27618"/>
          <a:stretch/>
        </p:blipFill>
        <p:spPr>
          <a:xfrm>
            <a:off x="0" y="-40341"/>
            <a:ext cx="12192000" cy="69117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4129" y="6315653"/>
            <a:ext cx="6553204" cy="461665"/>
          </a:xfrm>
          <a:prstGeom prst="rect">
            <a:avLst/>
          </a:prstGeom>
          <a:solidFill>
            <a:srgbClr val="CC0000"/>
          </a:solidFill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</a:rPr>
              <a:t>Adoration of the Magi – 1303 – Giotto di </a:t>
            </a:r>
            <a:r>
              <a:rPr lang="en-GB" sz="2400" b="1" dirty="0" err="1" smtClean="0">
                <a:solidFill>
                  <a:schemeClr val="bg1"/>
                </a:solidFill>
              </a:rPr>
              <a:t>Bondone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4129" y="116559"/>
            <a:ext cx="2541208" cy="830997"/>
          </a:xfrm>
          <a:prstGeom prst="rect">
            <a:avLst/>
          </a:prstGeom>
          <a:solidFill>
            <a:srgbClr val="CC0000"/>
          </a:solidFill>
        </p:spPr>
        <p:txBody>
          <a:bodyPr wrap="none" rtlCol="0">
            <a:spAutoFit/>
          </a:bodyPr>
          <a:lstStyle/>
          <a:p>
            <a:r>
              <a:rPr lang="en-GB" sz="4800" b="1" dirty="0" smtClean="0">
                <a:solidFill>
                  <a:schemeClr val="bg1"/>
                </a:solidFill>
              </a:rPr>
              <a:t>Epiphany</a:t>
            </a:r>
            <a:endParaRPr lang="en-GB" sz="48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4129" y="1046203"/>
            <a:ext cx="4285212" cy="830997"/>
          </a:xfrm>
          <a:prstGeom prst="rect">
            <a:avLst/>
          </a:prstGeom>
          <a:solidFill>
            <a:srgbClr val="CC0000"/>
          </a:solidFill>
        </p:spPr>
        <p:txBody>
          <a:bodyPr wrap="none" rtlCol="0">
            <a:spAutoFit/>
          </a:bodyPr>
          <a:lstStyle/>
          <a:p>
            <a:r>
              <a:rPr lang="en-GB" sz="4800" b="1" dirty="0" smtClean="0">
                <a:solidFill>
                  <a:schemeClr val="bg1"/>
                </a:solidFill>
              </a:rPr>
              <a:t>Matthew 2:1-12</a:t>
            </a:r>
            <a:endParaRPr lang="en-GB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787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59" b="27618"/>
          <a:stretch/>
        </p:blipFill>
        <p:spPr>
          <a:xfrm>
            <a:off x="0" y="-40341"/>
            <a:ext cx="12192000" cy="69117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4129" y="6315653"/>
            <a:ext cx="6553204" cy="461665"/>
          </a:xfrm>
          <a:prstGeom prst="rect">
            <a:avLst/>
          </a:prstGeom>
          <a:solidFill>
            <a:srgbClr val="CC0000"/>
          </a:solidFill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</a:rPr>
              <a:t>Adoration of the Magi – 1303 – Giotto di </a:t>
            </a:r>
            <a:r>
              <a:rPr lang="en-GB" sz="2400" b="1" dirty="0" err="1" smtClean="0">
                <a:solidFill>
                  <a:schemeClr val="bg1"/>
                </a:solidFill>
              </a:rPr>
              <a:t>Bondone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129" y="116559"/>
            <a:ext cx="5081391" cy="769441"/>
          </a:xfrm>
          <a:prstGeom prst="rect">
            <a:avLst/>
          </a:prstGeom>
          <a:solidFill>
            <a:srgbClr val="CC0000"/>
          </a:solidFill>
        </p:spPr>
        <p:txBody>
          <a:bodyPr wrap="none" rtlCol="0">
            <a:spAutoFit/>
          </a:bodyPr>
          <a:lstStyle/>
          <a:p>
            <a:r>
              <a:rPr lang="en-GB" sz="4400" b="1" dirty="0" smtClean="0">
                <a:solidFill>
                  <a:schemeClr val="bg1"/>
                </a:solidFill>
              </a:rPr>
              <a:t>The Magi Visit Herod</a:t>
            </a:r>
            <a:endParaRPr lang="en-GB" sz="44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54741" y="1042900"/>
            <a:ext cx="10260106" cy="1077218"/>
          </a:xfrm>
          <a:prstGeom prst="rect">
            <a:avLst/>
          </a:prstGeom>
          <a:solidFill>
            <a:srgbClr val="CC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chemeClr val="bg1"/>
                </a:solidFill>
              </a:rPr>
              <a:t>“Where is the one who has been born king of the Jews? We saw his star when it rose and have come to worship Him”</a:t>
            </a:r>
            <a:endParaRPr lang="en-GB" sz="32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4129" y="2214326"/>
            <a:ext cx="3498137" cy="646331"/>
          </a:xfrm>
          <a:prstGeom prst="rect">
            <a:avLst/>
          </a:prstGeom>
          <a:solidFill>
            <a:srgbClr val="CC0000"/>
          </a:solidFill>
        </p:spPr>
        <p:txBody>
          <a:bodyPr wrap="none" rtlCol="0">
            <a:spAutoFit/>
          </a:bodyPr>
          <a:lstStyle/>
          <a:p>
            <a:r>
              <a:rPr lang="en-GB" sz="3600" b="1" dirty="0" smtClean="0">
                <a:solidFill>
                  <a:schemeClr val="bg1"/>
                </a:solidFill>
              </a:rPr>
              <a:t>Matthew heard…</a:t>
            </a: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" y="2972328"/>
            <a:ext cx="11255188" cy="2677656"/>
          </a:xfrm>
          <a:prstGeom prst="rect">
            <a:avLst/>
          </a:prstGeom>
          <a:solidFill>
            <a:srgbClr val="CC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chemeClr val="bg1"/>
                </a:solidFill>
              </a:rPr>
              <a:t>Then you will look and be radiant,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  <a:r>
              <a:rPr lang="en-GB" sz="2800" b="1" dirty="0" smtClean="0">
                <a:solidFill>
                  <a:schemeClr val="bg1"/>
                </a:solidFill>
              </a:rPr>
              <a:t>your heart will throb and swell with joy;</a:t>
            </a:r>
            <a:br>
              <a:rPr lang="en-GB" sz="2800" b="1" dirty="0" smtClean="0">
                <a:solidFill>
                  <a:schemeClr val="bg1"/>
                </a:solidFill>
              </a:rPr>
            </a:br>
            <a:r>
              <a:rPr lang="en-GB" sz="2800" b="1" dirty="0" smtClean="0">
                <a:solidFill>
                  <a:schemeClr val="bg1"/>
                </a:solidFill>
              </a:rPr>
              <a:t>the wealth on the seas will be brought to you,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  <a:r>
              <a:rPr lang="en-GB" sz="2800" b="1" dirty="0" smtClean="0">
                <a:solidFill>
                  <a:schemeClr val="bg1"/>
                </a:solidFill>
              </a:rPr>
              <a:t>to you the riches of the nations will come.</a:t>
            </a:r>
            <a:br>
              <a:rPr lang="en-GB" sz="2800" b="1" dirty="0" smtClean="0">
                <a:solidFill>
                  <a:schemeClr val="bg1"/>
                </a:solidFill>
              </a:rPr>
            </a:br>
            <a:r>
              <a:rPr lang="en-GB" sz="2800" b="1" dirty="0" smtClean="0">
                <a:solidFill>
                  <a:schemeClr val="bg1"/>
                </a:solidFill>
              </a:rPr>
              <a:t>Herds of camels will cover your land, young camels of Midian and </a:t>
            </a:r>
            <a:r>
              <a:rPr lang="en-GB" sz="2800" b="1" dirty="0" err="1" smtClean="0">
                <a:solidFill>
                  <a:schemeClr val="bg1"/>
                </a:solidFill>
              </a:rPr>
              <a:t>Ephah</a:t>
            </a:r>
            <a:r>
              <a:rPr lang="en-GB" sz="2800" b="1" dirty="0" smtClean="0">
                <a:solidFill>
                  <a:schemeClr val="bg1"/>
                </a:solidFill>
              </a:rPr>
              <a:t>.</a:t>
            </a:r>
            <a:br>
              <a:rPr lang="en-GB" sz="2800" b="1" dirty="0" smtClean="0">
                <a:solidFill>
                  <a:schemeClr val="bg1"/>
                </a:solidFill>
              </a:rPr>
            </a:br>
            <a:r>
              <a:rPr lang="en-GB" sz="2800" b="1" dirty="0" smtClean="0">
                <a:solidFill>
                  <a:schemeClr val="bg1"/>
                </a:solidFill>
              </a:rPr>
              <a:t>And all from Sheba will come, bearing gold and incense and proclaiming the praise of the </a:t>
            </a:r>
            <a:r>
              <a:rPr lang="en-GB" sz="2800" b="1" cap="small" dirty="0" smtClean="0">
                <a:solidFill>
                  <a:schemeClr val="bg1"/>
                </a:solidFill>
                <a:effectLst/>
              </a:rPr>
              <a:t>Lord</a:t>
            </a:r>
            <a:r>
              <a:rPr lang="en-GB" sz="2800" b="1" dirty="0" smtClean="0">
                <a:solidFill>
                  <a:schemeClr val="bg1"/>
                </a:solidFill>
              </a:rPr>
              <a:t>.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96070" y="5669322"/>
            <a:ext cx="2618024" cy="646331"/>
          </a:xfrm>
          <a:prstGeom prst="rect">
            <a:avLst/>
          </a:prstGeom>
          <a:solidFill>
            <a:srgbClr val="CC0000"/>
          </a:solidFill>
        </p:spPr>
        <p:txBody>
          <a:bodyPr wrap="none" rtlCol="0">
            <a:spAutoFit/>
          </a:bodyPr>
          <a:lstStyle/>
          <a:p>
            <a:pPr algn="r"/>
            <a:r>
              <a:rPr lang="en-GB" sz="3600" b="1" dirty="0" smtClean="0">
                <a:solidFill>
                  <a:schemeClr val="bg1"/>
                </a:solidFill>
              </a:rPr>
              <a:t>Isaiah 60:1-6</a:t>
            </a:r>
            <a:endParaRPr lang="en-GB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656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59" b="27618"/>
          <a:stretch/>
        </p:blipFill>
        <p:spPr>
          <a:xfrm>
            <a:off x="0" y="-40341"/>
            <a:ext cx="12192000" cy="69117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4129" y="6315653"/>
            <a:ext cx="6553204" cy="461665"/>
          </a:xfrm>
          <a:prstGeom prst="rect">
            <a:avLst/>
          </a:prstGeom>
          <a:solidFill>
            <a:srgbClr val="CC0000"/>
          </a:solidFill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</a:rPr>
              <a:t>Adoration of the Magi – 1303 – Giotto di </a:t>
            </a:r>
            <a:r>
              <a:rPr lang="en-GB" sz="2400" b="1" dirty="0" err="1" smtClean="0">
                <a:solidFill>
                  <a:schemeClr val="bg1"/>
                </a:solidFill>
              </a:rPr>
              <a:t>Bondone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129" y="116559"/>
            <a:ext cx="5081391" cy="769441"/>
          </a:xfrm>
          <a:prstGeom prst="rect">
            <a:avLst/>
          </a:prstGeom>
          <a:solidFill>
            <a:srgbClr val="CC0000"/>
          </a:solidFill>
        </p:spPr>
        <p:txBody>
          <a:bodyPr wrap="none" rtlCol="0">
            <a:spAutoFit/>
          </a:bodyPr>
          <a:lstStyle/>
          <a:p>
            <a:r>
              <a:rPr lang="en-GB" sz="4400" b="1" dirty="0" smtClean="0">
                <a:solidFill>
                  <a:schemeClr val="bg1"/>
                </a:solidFill>
              </a:rPr>
              <a:t>The Magi Visit Herod</a:t>
            </a:r>
            <a:endParaRPr lang="en-GB" sz="44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54741" y="1042900"/>
            <a:ext cx="10260106" cy="1077218"/>
          </a:xfrm>
          <a:prstGeom prst="rect">
            <a:avLst/>
          </a:prstGeom>
          <a:solidFill>
            <a:srgbClr val="CC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chemeClr val="bg1"/>
                </a:solidFill>
              </a:rPr>
              <a:t>“Where is the one who has been born king of the Jews? We saw his star when it rose and have come to worship Him”</a:t>
            </a:r>
            <a:endParaRPr lang="en-GB" sz="32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4129" y="2214326"/>
            <a:ext cx="2911310" cy="646331"/>
          </a:xfrm>
          <a:prstGeom prst="rect">
            <a:avLst/>
          </a:prstGeom>
          <a:solidFill>
            <a:srgbClr val="CC0000"/>
          </a:solidFill>
        </p:spPr>
        <p:txBody>
          <a:bodyPr wrap="none" rtlCol="0">
            <a:spAutoFit/>
          </a:bodyPr>
          <a:lstStyle/>
          <a:p>
            <a:r>
              <a:rPr lang="en-GB" sz="3600" b="1" dirty="0" smtClean="0">
                <a:solidFill>
                  <a:schemeClr val="bg1"/>
                </a:solidFill>
              </a:rPr>
              <a:t>Herod heard…</a:t>
            </a: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89412" y="2972328"/>
            <a:ext cx="6790764" cy="2062103"/>
          </a:xfrm>
          <a:prstGeom prst="rect">
            <a:avLst/>
          </a:prstGeom>
          <a:solidFill>
            <a:srgbClr val="CC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chemeClr val="bg1"/>
                </a:solidFill>
              </a:rPr>
              <a:t>“A star will come out of Jacob;</a:t>
            </a:r>
            <a:br>
              <a:rPr lang="en-GB" sz="3200" b="1" dirty="0" smtClean="0">
                <a:solidFill>
                  <a:schemeClr val="bg1"/>
                </a:solidFill>
              </a:rPr>
            </a:br>
            <a:r>
              <a:rPr lang="en-GB" sz="3200" b="1" dirty="0" smtClean="0">
                <a:solidFill>
                  <a:schemeClr val="bg1"/>
                </a:solidFill>
              </a:rPr>
              <a:t>    a sceptre will rise out of Israel.</a:t>
            </a:r>
            <a:br>
              <a:rPr lang="en-GB" sz="3200" b="1" dirty="0" smtClean="0">
                <a:solidFill>
                  <a:schemeClr val="bg1"/>
                </a:solidFill>
              </a:rPr>
            </a:br>
            <a:r>
              <a:rPr lang="en-GB" sz="3200" b="1" dirty="0" smtClean="0">
                <a:solidFill>
                  <a:schemeClr val="bg1"/>
                </a:solidFill>
              </a:rPr>
              <a:t>He will crush the foreheads of Moab,</a:t>
            </a:r>
            <a:br>
              <a:rPr lang="en-GB" sz="3200" b="1" dirty="0" smtClean="0">
                <a:solidFill>
                  <a:schemeClr val="bg1"/>
                </a:solidFill>
              </a:rPr>
            </a:br>
            <a:r>
              <a:rPr lang="en-GB" sz="3200" b="1" dirty="0" smtClean="0">
                <a:solidFill>
                  <a:schemeClr val="bg1"/>
                </a:solidFill>
              </a:rPr>
              <a:t>    the skulls of all the people of </a:t>
            </a:r>
            <a:r>
              <a:rPr lang="en-GB" sz="3200" b="1" dirty="0" err="1" smtClean="0">
                <a:solidFill>
                  <a:schemeClr val="bg1"/>
                </a:solidFill>
              </a:rPr>
              <a:t>Sheth</a:t>
            </a:r>
            <a:r>
              <a:rPr lang="en-GB" sz="3200" b="1" dirty="0" smtClean="0">
                <a:solidFill>
                  <a:schemeClr val="bg1"/>
                </a:solidFill>
              </a:rPr>
              <a:t>”</a:t>
            </a:r>
            <a:endParaRPr lang="en-GB" sz="32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77274" y="5100424"/>
            <a:ext cx="3102902" cy="646331"/>
          </a:xfrm>
          <a:prstGeom prst="rect">
            <a:avLst/>
          </a:prstGeom>
          <a:solidFill>
            <a:srgbClr val="CC0000"/>
          </a:solidFill>
        </p:spPr>
        <p:txBody>
          <a:bodyPr wrap="none" rtlCol="0">
            <a:spAutoFit/>
          </a:bodyPr>
          <a:lstStyle/>
          <a:p>
            <a:pPr algn="r"/>
            <a:r>
              <a:rPr lang="en-GB" sz="3600" b="1" dirty="0" smtClean="0">
                <a:solidFill>
                  <a:schemeClr val="bg1"/>
                </a:solidFill>
              </a:rPr>
              <a:t>Numbers 24:17</a:t>
            </a:r>
            <a:endParaRPr lang="en-GB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663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9" b="54355"/>
          <a:stretch/>
        </p:blipFill>
        <p:spPr>
          <a:xfrm>
            <a:off x="-1" y="-26894"/>
            <a:ext cx="12192002" cy="69117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4129" y="6315653"/>
            <a:ext cx="7179914" cy="461665"/>
          </a:xfrm>
          <a:prstGeom prst="rect">
            <a:avLst/>
          </a:prstGeom>
          <a:solidFill>
            <a:srgbClr val="CC0000"/>
          </a:solidFill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</a:rPr>
              <a:t>Simon bar </a:t>
            </a:r>
            <a:r>
              <a:rPr lang="en-GB" sz="2400" b="1" dirty="0" err="1" smtClean="0">
                <a:solidFill>
                  <a:schemeClr val="bg1"/>
                </a:solidFill>
              </a:rPr>
              <a:t>Kokhba</a:t>
            </a:r>
            <a:r>
              <a:rPr lang="en-GB" sz="2400" b="1" dirty="0" smtClean="0">
                <a:solidFill>
                  <a:schemeClr val="bg1"/>
                </a:solidFill>
              </a:rPr>
              <a:t> – Knesset Menorah – © T </a:t>
            </a:r>
            <a:r>
              <a:rPr lang="en-GB" sz="2400" b="1" dirty="0" err="1" smtClean="0">
                <a:solidFill>
                  <a:schemeClr val="bg1"/>
                </a:solidFill>
              </a:rPr>
              <a:t>HaYardeni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129" y="4144838"/>
            <a:ext cx="8737585" cy="646331"/>
          </a:xfrm>
          <a:prstGeom prst="rect">
            <a:avLst/>
          </a:prstGeom>
          <a:solidFill>
            <a:srgbClr val="CC0000"/>
          </a:solidFill>
        </p:spPr>
        <p:txBody>
          <a:bodyPr wrap="none" rtlCol="0">
            <a:spAutoFit/>
          </a:bodyPr>
          <a:lstStyle/>
          <a:p>
            <a:r>
              <a:rPr lang="en-GB" sz="3600" b="1" dirty="0" smtClean="0">
                <a:solidFill>
                  <a:schemeClr val="bg1"/>
                </a:solidFill>
              </a:rPr>
              <a:t>Simon bar </a:t>
            </a:r>
            <a:r>
              <a:rPr lang="en-GB" sz="3600" b="1" dirty="0" err="1" smtClean="0">
                <a:solidFill>
                  <a:schemeClr val="bg1"/>
                </a:solidFill>
              </a:rPr>
              <a:t>Kokhba</a:t>
            </a:r>
            <a:r>
              <a:rPr lang="en-GB" sz="3600" b="1" dirty="0" smtClean="0">
                <a:solidFill>
                  <a:schemeClr val="bg1"/>
                </a:solidFill>
              </a:rPr>
              <a:t> – “Simon, Son of the Star”</a:t>
            </a: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4129" y="4814511"/>
            <a:ext cx="7073155" cy="584775"/>
          </a:xfrm>
          <a:prstGeom prst="rect">
            <a:avLst/>
          </a:prstGeom>
          <a:solidFill>
            <a:srgbClr val="CC0000"/>
          </a:solidFill>
        </p:spPr>
        <p:txBody>
          <a:bodyPr wrap="none" rtlCol="0">
            <a:spAutoFit/>
          </a:bodyPr>
          <a:lstStyle/>
          <a:p>
            <a:r>
              <a:rPr lang="en-GB" sz="3200" b="1" dirty="0" smtClean="0">
                <a:solidFill>
                  <a:schemeClr val="bg1"/>
                </a:solidFill>
              </a:rPr>
              <a:t>Led an uprising against Rome in AD 132</a:t>
            </a:r>
            <a:endParaRPr lang="en-GB" sz="32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4129" y="5422626"/>
            <a:ext cx="7917809" cy="584775"/>
          </a:xfrm>
          <a:prstGeom prst="rect">
            <a:avLst/>
          </a:prstGeom>
          <a:solidFill>
            <a:srgbClr val="CC0000"/>
          </a:solidFill>
        </p:spPr>
        <p:txBody>
          <a:bodyPr wrap="none" rtlCol="0">
            <a:spAutoFit/>
          </a:bodyPr>
          <a:lstStyle/>
          <a:p>
            <a:r>
              <a:rPr lang="en-GB" sz="3200" b="1" dirty="0" smtClean="0">
                <a:solidFill>
                  <a:schemeClr val="bg1"/>
                </a:solidFill>
              </a:rPr>
              <a:t>Led an independent Jewish state until AD 135</a:t>
            </a:r>
            <a:endParaRPr lang="en-GB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814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08" r="9208"/>
          <a:stretch/>
        </p:blipFill>
        <p:spPr>
          <a:xfrm>
            <a:off x="-18757" y="0"/>
            <a:ext cx="12229514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4129" y="6315653"/>
            <a:ext cx="6748963" cy="461665"/>
          </a:xfrm>
          <a:prstGeom prst="rect">
            <a:avLst/>
          </a:prstGeom>
          <a:solidFill>
            <a:srgbClr val="CC0000"/>
          </a:solidFill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</a:rPr>
              <a:t>Adoration of the Magi – C4th – Roman </a:t>
            </a:r>
            <a:r>
              <a:rPr lang="en-GB" sz="2400" b="1" dirty="0" err="1" smtClean="0">
                <a:solidFill>
                  <a:schemeClr val="bg1"/>
                </a:solidFill>
              </a:rPr>
              <a:t>Sarcophacus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33944" y="4083648"/>
            <a:ext cx="9904314" cy="769441"/>
          </a:xfrm>
          <a:prstGeom prst="rect">
            <a:avLst/>
          </a:prstGeom>
          <a:solidFill>
            <a:srgbClr val="CC0000"/>
          </a:solidFill>
        </p:spPr>
        <p:txBody>
          <a:bodyPr wrap="none" rtlCol="0">
            <a:spAutoFit/>
          </a:bodyPr>
          <a:lstStyle/>
          <a:p>
            <a:r>
              <a:rPr lang="en-GB" sz="4400" b="1" dirty="0" smtClean="0">
                <a:solidFill>
                  <a:schemeClr val="bg1"/>
                </a:solidFill>
              </a:rPr>
              <a:t>“they bowed down and worshipped Him”</a:t>
            </a:r>
            <a:endParaRPr lang="en-GB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898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09" b="3109"/>
          <a:stretch/>
        </p:blipFill>
        <p:spPr>
          <a:xfrm>
            <a:off x="-1" y="-26894"/>
            <a:ext cx="12192002" cy="69117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4129" y="6315653"/>
            <a:ext cx="2554802" cy="46166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</a:rPr>
              <a:t>© 2009 – </a:t>
            </a:r>
            <a:r>
              <a:rPr lang="en-GB" sz="2400" b="1" dirty="0" err="1" smtClean="0">
                <a:solidFill>
                  <a:schemeClr val="bg1"/>
                </a:solidFill>
              </a:rPr>
              <a:t>Szaaman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4129" y="116559"/>
            <a:ext cx="1287532" cy="769441"/>
          </a:xfrm>
          <a:prstGeom prst="rect">
            <a:avLst/>
          </a:prstGeom>
          <a:solidFill>
            <a:srgbClr val="CC0000"/>
          </a:solidFill>
        </p:spPr>
        <p:txBody>
          <a:bodyPr wrap="none" rtlCol="0">
            <a:spAutoFit/>
          </a:bodyPr>
          <a:lstStyle/>
          <a:p>
            <a:r>
              <a:rPr lang="en-GB" sz="4400" b="1" dirty="0" smtClean="0">
                <a:solidFill>
                  <a:schemeClr val="bg1"/>
                </a:solidFill>
              </a:rPr>
              <a:t>Gold</a:t>
            </a:r>
            <a:endParaRPr lang="en-GB" sz="4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129" y="926341"/>
            <a:ext cx="4056110" cy="584775"/>
          </a:xfrm>
          <a:prstGeom prst="rect">
            <a:avLst/>
          </a:prstGeom>
          <a:solidFill>
            <a:srgbClr val="CC0000"/>
          </a:solidFill>
        </p:spPr>
        <p:txBody>
          <a:bodyPr wrap="none" rtlCol="0">
            <a:spAutoFit/>
          </a:bodyPr>
          <a:lstStyle/>
          <a:p>
            <a:r>
              <a:rPr lang="en-GB" sz="3200" b="1" dirty="0" smtClean="0">
                <a:solidFill>
                  <a:schemeClr val="bg1"/>
                </a:solidFill>
              </a:rPr>
              <a:t>Given to honour a king</a:t>
            </a:r>
            <a:endParaRPr lang="en-GB" sz="32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44369" y="926341"/>
            <a:ext cx="2762295" cy="584775"/>
          </a:xfrm>
          <a:prstGeom prst="rect">
            <a:avLst/>
          </a:prstGeom>
          <a:solidFill>
            <a:srgbClr val="CC0000"/>
          </a:solidFill>
        </p:spPr>
        <p:txBody>
          <a:bodyPr wrap="none" rtlCol="0">
            <a:spAutoFit/>
          </a:bodyPr>
          <a:lstStyle/>
          <a:p>
            <a:r>
              <a:rPr lang="en-GB" sz="3200" b="1" dirty="0" smtClean="0">
                <a:solidFill>
                  <a:schemeClr val="bg1"/>
                </a:solidFill>
              </a:rPr>
              <a:t>1 Kings 10:6-10</a:t>
            </a:r>
            <a:endParaRPr lang="en-GB" sz="32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4129" y="1551457"/>
            <a:ext cx="4879284" cy="584775"/>
          </a:xfrm>
          <a:prstGeom prst="rect">
            <a:avLst/>
          </a:prstGeom>
          <a:solidFill>
            <a:srgbClr val="CC0000"/>
          </a:solidFill>
        </p:spPr>
        <p:txBody>
          <a:bodyPr wrap="none" rtlCol="0">
            <a:spAutoFit/>
          </a:bodyPr>
          <a:lstStyle/>
          <a:p>
            <a:r>
              <a:rPr lang="en-GB" sz="3200" b="1" dirty="0" smtClean="0">
                <a:solidFill>
                  <a:schemeClr val="bg1"/>
                </a:solidFill>
              </a:rPr>
              <a:t>Jesus greater than Solomon</a:t>
            </a:r>
            <a:endParaRPr lang="en-GB" sz="32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67543" y="1551456"/>
            <a:ext cx="2793393" cy="584775"/>
          </a:xfrm>
          <a:prstGeom prst="rect">
            <a:avLst/>
          </a:prstGeom>
          <a:solidFill>
            <a:srgbClr val="CC0000"/>
          </a:solidFill>
        </p:spPr>
        <p:txBody>
          <a:bodyPr wrap="none" rtlCol="0">
            <a:spAutoFit/>
          </a:bodyPr>
          <a:lstStyle/>
          <a:p>
            <a:r>
              <a:rPr lang="en-GB" sz="3200" b="1" dirty="0" smtClean="0">
                <a:solidFill>
                  <a:schemeClr val="bg1"/>
                </a:solidFill>
              </a:rPr>
              <a:t>Matthew 12:42</a:t>
            </a:r>
            <a:endParaRPr lang="en-GB" sz="32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4129" y="2176573"/>
            <a:ext cx="6148414" cy="584775"/>
          </a:xfrm>
          <a:prstGeom prst="rect">
            <a:avLst/>
          </a:prstGeom>
          <a:solidFill>
            <a:srgbClr val="CC0000"/>
          </a:solidFill>
        </p:spPr>
        <p:txBody>
          <a:bodyPr wrap="none" rtlCol="0">
            <a:spAutoFit/>
          </a:bodyPr>
          <a:lstStyle/>
          <a:p>
            <a:r>
              <a:rPr lang="en-GB" sz="3200" b="1" dirty="0" smtClean="0">
                <a:solidFill>
                  <a:schemeClr val="bg1"/>
                </a:solidFill>
              </a:rPr>
              <a:t>Jesus fulfils God’s promise to David</a:t>
            </a:r>
            <a:endParaRPr lang="en-GB" sz="32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336673" y="2176573"/>
            <a:ext cx="2574744" cy="584775"/>
          </a:xfrm>
          <a:prstGeom prst="rect">
            <a:avLst/>
          </a:prstGeom>
          <a:solidFill>
            <a:srgbClr val="CC0000"/>
          </a:solidFill>
        </p:spPr>
        <p:txBody>
          <a:bodyPr wrap="none" rtlCol="0">
            <a:spAutoFit/>
          </a:bodyPr>
          <a:lstStyle/>
          <a:p>
            <a:r>
              <a:rPr lang="en-GB" sz="3200" b="1" dirty="0" smtClean="0">
                <a:solidFill>
                  <a:schemeClr val="bg1"/>
                </a:solidFill>
              </a:rPr>
              <a:t>2 Samuel 7:16</a:t>
            </a:r>
            <a:endParaRPr lang="en-GB" sz="32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4129" y="3429000"/>
            <a:ext cx="6763839" cy="707886"/>
          </a:xfrm>
          <a:prstGeom prst="rect">
            <a:avLst/>
          </a:prstGeom>
          <a:solidFill>
            <a:srgbClr val="CC0000"/>
          </a:solidFill>
        </p:spPr>
        <p:txBody>
          <a:bodyPr wrap="none" rtlCol="0">
            <a:spAutoFit/>
          </a:bodyPr>
          <a:lstStyle/>
          <a:p>
            <a:r>
              <a:rPr lang="en-GB" sz="4000" b="1" dirty="0" smtClean="0">
                <a:solidFill>
                  <a:schemeClr val="bg1"/>
                </a:solidFill>
              </a:rPr>
              <a:t>How is Jesus the greatest king?</a:t>
            </a:r>
            <a:endParaRPr lang="en-GB" sz="40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4129" y="4164440"/>
            <a:ext cx="4088876" cy="707886"/>
          </a:xfrm>
          <a:prstGeom prst="rect">
            <a:avLst/>
          </a:prstGeom>
          <a:solidFill>
            <a:srgbClr val="CC0000"/>
          </a:solidFill>
        </p:spPr>
        <p:txBody>
          <a:bodyPr wrap="none" rtlCol="0">
            <a:spAutoFit/>
          </a:bodyPr>
          <a:lstStyle/>
          <a:p>
            <a:r>
              <a:rPr lang="en-GB" sz="4000" b="1" dirty="0" smtClean="0">
                <a:solidFill>
                  <a:schemeClr val="bg1"/>
                </a:solidFill>
              </a:rPr>
              <a:t>Is Jesus your king?</a:t>
            </a:r>
            <a:endParaRPr lang="en-GB" sz="40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4129" y="4899880"/>
            <a:ext cx="8483028" cy="707886"/>
          </a:xfrm>
          <a:prstGeom prst="rect">
            <a:avLst/>
          </a:prstGeom>
          <a:solidFill>
            <a:srgbClr val="CC0000"/>
          </a:solidFill>
        </p:spPr>
        <p:txBody>
          <a:bodyPr wrap="none" rtlCol="0">
            <a:spAutoFit/>
          </a:bodyPr>
          <a:lstStyle/>
          <a:p>
            <a:r>
              <a:rPr lang="en-GB" sz="4000" b="1" dirty="0" smtClean="0">
                <a:solidFill>
                  <a:schemeClr val="bg1"/>
                </a:solidFill>
              </a:rPr>
              <a:t>What does Jesus as king mean for you?</a:t>
            </a:r>
            <a:endParaRPr lang="en-GB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430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26" b="19026"/>
          <a:stretch/>
        </p:blipFill>
        <p:spPr>
          <a:xfrm>
            <a:off x="-1" y="-40341"/>
            <a:ext cx="12192002" cy="69386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4129" y="6315653"/>
            <a:ext cx="7650428" cy="461665"/>
          </a:xfrm>
          <a:prstGeom prst="rect">
            <a:avLst/>
          </a:prstGeom>
          <a:solidFill>
            <a:srgbClr val="CC0000"/>
          </a:solidFill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</a:rPr>
              <a:t>Frankincense and </a:t>
            </a:r>
            <a:r>
              <a:rPr lang="en-GB" sz="2400" b="1" i="1" dirty="0" err="1" smtClean="0">
                <a:solidFill>
                  <a:schemeClr val="bg1"/>
                </a:solidFill>
              </a:rPr>
              <a:t>Adenuium</a:t>
            </a:r>
            <a:r>
              <a:rPr lang="en-GB" sz="2400" b="1" dirty="0" smtClean="0">
                <a:solidFill>
                  <a:schemeClr val="bg1"/>
                </a:solidFill>
              </a:rPr>
              <a:t> trees – 1903 – Henry </a:t>
            </a:r>
            <a:r>
              <a:rPr lang="en-GB" sz="2400" b="1" dirty="0" err="1" smtClean="0">
                <a:solidFill>
                  <a:schemeClr val="bg1"/>
                </a:solidFill>
              </a:rPr>
              <a:t>Ogg</a:t>
            </a:r>
            <a:r>
              <a:rPr lang="en-GB" sz="2400" b="1" dirty="0" smtClean="0">
                <a:solidFill>
                  <a:schemeClr val="bg1"/>
                </a:solidFill>
              </a:rPr>
              <a:t> Ford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4129" y="116559"/>
            <a:ext cx="3256469" cy="769441"/>
          </a:xfrm>
          <a:prstGeom prst="rect">
            <a:avLst/>
          </a:prstGeom>
          <a:solidFill>
            <a:srgbClr val="CC0000"/>
          </a:solidFill>
        </p:spPr>
        <p:txBody>
          <a:bodyPr wrap="none" rtlCol="0">
            <a:spAutoFit/>
          </a:bodyPr>
          <a:lstStyle/>
          <a:p>
            <a:r>
              <a:rPr lang="en-GB" sz="4400" b="1" dirty="0" smtClean="0">
                <a:solidFill>
                  <a:schemeClr val="bg1"/>
                </a:solidFill>
              </a:rPr>
              <a:t>Frankincense</a:t>
            </a:r>
            <a:endParaRPr lang="en-GB" sz="4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129" y="926341"/>
            <a:ext cx="7140416" cy="584775"/>
          </a:xfrm>
          <a:prstGeom prst="rect">
            <a:avLst/>
          </a:prstGeom>
          <a:solidFill>
            <a:srgbClr val="CC0000"/>
          </a:solidFill>
        </p:spPr>
        <p:txBody>
          <a:bodyPr wrap="none" rtlCol="0">
            <a:spAutoFit/>
          </a:bodyPr>
          <a:lstStyle/>
          <a:p>
            <a:r>
              <a:rPr lang="en-GB" sz="3200" b="1" dirty="0" smtClean="0">
                <a:solidFill>
                  <a:schemeClr val="bg1"/>
                </a:solidFill>
              </a:rPr>
              <a:t>Mixed with offerings to bring before God</a:t>
            </a:r>
            <a:endParaRPr lang="en-GB" sz="32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4129" y="3429000"/>
            <a:ext cx="8538883" cy="707886"/>
          </a:xfrm>
          <a:prstGeom prst="rect">
            <a:avLst/>
          </a:prstGeom>
          <a:solidFill>
            <a:srgbClr val="CC0000"/>
          </a:solidFill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chemeClr val="bg1"/>
                </a:solidFill>
              </a:rPr>
              <a:t>How is Jesus both High Priest and God?</a:t>
            </a:r>
            <a:endParaRPr lang="en-GB" sz="4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4129" y="1551457"/>
            <a:ext cx="9533764" cy="584775"/>
          </a:xfrm>
          <a:prstGeom prst="rect">
            <a:avLst/>
          </a:prstGeom>
          <a:solidFill>
            <a:srgbClr val="CC0000"/>
          </a:solidFill>
        </p:spPr>
        <p:txBody>
          <a:bodyPr wrap="none" rtlCol="0">
            <a:spAutoFit/>
          </a:bodyPr>
          <a:lstStyle/>
          <a:p>
            <a:r>
              <a:rPr lang="en-GB" sz="3200" b="1" dirty="0" smtClean="0">
                <a:solidFill>
                  <a:schemeClr val="bg1"/>
                </a:solidFill>
              </a:rPr>
              <a:t>Frankincense given to priests – Ultimately given to God</a:t>
            </a:r>
            <a:endParaRPr lang="en-GB" sz="32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290614" y="926341"/>
            <a:ext cx="1713546" cy="584775"/>
          </a:xfrm>
          <a:prstGeom prst="rect">
            <a:avLst/>
          </a:prstGeom>
          <a:solidFill>
            <a:srgbClr val="CC0000"/>
          </a:solidFill>
        </p:spPr>
        <p:txBody>
          <a:bodyPr wrap="none" rtlCol="0">
            <a:spAutoFit/>
          </a:bodyPr>
          <a:lstStyle/>
          <a:p>
            <a:r>
              <a:rPr lang="en-GB" sz="3200" b="1" dirty="0" smtClean="0">
                <a:solidFill>
                  <a:schemeClr val="bg1"/>
                </a:solidFill>
              </a:rPr>
              <a:t>Lev 2:1-2</a:t>
            </a:r>
            <a:endParaRPr lang="en-GB" sz="32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60229" y="926341"/>
            <a:ext cx="2970878" cy="584775"/>
          </a:xfrm>
          <a:prstGeom prst="rect">
            <a:avLst/>
          </a:prstGeom>
          <a:solidFill>
            <a:srgbClr val="CC0000"/>
          </a:solidFill>
        </p:spPr>
        <p:txBody>
          <a:bodyPr wrap="none" rtlCol="0">
            <a:spAutoFit/>
          </a:bodyPr>
          <a:lstStyle/>
          <a:p>
            <a:r>
              <a:rPr lang="en-GB" sz="3200" b="1" dirty="0" smtClean="0">
                <a:solidFill>
                  <a:schemeClr val="bg1"/>
                </a:solidFill>
              </a:rPr>
              <a:t>Exodus 30:34-36</a:t>
            </a:r>
            <a:endParaRPr lang="en-GB" sz="32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4129" y="4164440"/>
            <a:ext cx="11252824" cy="707886"/>
          </a:xfrm>
          <a:prstGeom prst="rect">
            <a:avLst/>
          </a:prstGeom>
          <a:solidFill>
            <a:srgbClr val="CC0000"/>
          </a:solidFill>
        </p:spPr>
        <p:txBody>
          <a:bodyPr wrap="none" rtlCol="0">
            <a:spAutoFit/>
          </a:bodyPr>
          <a:lstStyle/>
          <a:p>
            <a:r>
              <a:rPr lang="en-GB" sz="4000" b="1" dirty="0" smtClean="0">
                <a:solidFill>
                  <a:schemeClr val="bg1"/>
                </a:solidFill>
              </a:rPr>
              <a:t>What does this mean for our relationship with God?</a:t>
            </a:r>
            <a:endParaRPr lang="en-GB" sz="40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27142" y="3559442"/>
            <a:ext cx="3057632" cy="584775"/>
          </a:xfrm>
          <a:prstGeom prst="rect">
            <a:avLst/>
          </a:prstGeom>
          <a:solidFill>
            <a:srgbClr val="CC0000"/>
          </a:solidFill>
        </p:spPr>
        <p:txBody>
          <a:bodyPr wrap="none" rtlCol="0">
            <a:spAutoFit/>
          </a:bodyPr>
          <a:lstStyle/>
          <a:p>
            <a:r>
              <a:rPr lang="en-GB" sz="3200" b="1" dirty="0" smtClean="0">
                <a:solidFill>
                  <a:schemeClr val="bg1"/>
                </a:solidFill>
              </a:rPr>
              <a:t>Hebrews 4:14-16</a:t>
            </a:r>
            <a:endParaRPr lang="en-GB" sz="32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4129" y="4892549"/>
            <a:ext cx="6031395" cy="707886"/>
          </a:xfrm>
          <a:prstGeom prst="rect">
            <a:avLst/>
          </a:prstGeom>
          <a:solidFill>
            <a:srgbClr val="CC0000"/>
          </a:solidFill>
        </p:spPr>
        <p:txBody>
          <a:bodyPr wrap="none" rtlCol="0">
            <a:spAutoFit/>
          </a:bodyPr>
          <a:lstStyle/>
          <a:p>
            <a:r>
              <a:rPr lang="en-GB" sz="4000" b="1" dirty="0" smtClean="0">
                <a:solidFill>
                  <a:schemeClr val="bg1"/>
                </a:solidFill>
              </a:rPr>
              <a:t>How do you worship Jesus?</a:t>
            </a:r>
            <a:endParaRPr lang="en-GB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744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" r="2453"/>
          <a:stretch/>
        </p:blipFill>
        <p:spPr>
          <a:xfrm rot="5400000">
            <a:off x="3946098" y="-1334112"/>
            <a:ext cx="6911790" cy="95800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4129" y="6315653"/>
            <a:ext cx="6496394" cy="461665"/>
          </a:xfrm>
          <a:prstGeom prst="rect">
            <a:avLst/>
          </a:prstGeom>
          <a:solidFill>
            <a:srgbClr val="CC0000"/>
          </a:solidFill>
        </p:spPr>
        <p:txBody>
          <a:bodyPr wrap="none" rtlCol="0">
            <a:spAutoFit/>
          </a:bodyPr>
          <a:lstStyle/>
          <a:p>
            <a:r>
              <a:rPr lang="en-GB" sz="2400" b="1" dirty="0" err="1" smtClean="0">
                <a:solidFill>
                  <a:schemeClr val="bg1"/>
                </a:solidFill>
              </a:rPr>
              <a:t>Commiphora</a:t>
            </a:r>
            <a:r>
              <a:rPr lang="en-GB" sz="2400" b="1" dirty="0" smtClean="0">
                <a:solidFill>
                  <a:schemeClr val="bg1"/>
                </a:solidFill>
              </a:rPr>
              <a:t> Myrrha – 1897 – Franz Eugen </a:t>
            </a:r>
            <a:r>
              <a:rPr lang="en-GB" sz="2400" b="1" dirty="0" err="1" smtClean="0">
                <a:solidFill>
                  <a:schemeClr val="bg1"/>
                </a:solidFill>
              </a:rPr>
              <a:t>Köhler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4129" y="116559"/>
            <a:ext cx="1649811" cy="769441"/>
          </a:xfrm>
          <a:prstGeom prst="rect">
            <a:avLst/>
          </a:prstGeom>
          <a:solidFill>
            <a:srgbClr val="CC0000"/>
          </a:solidFill>
        </p:spPr>
        <p:txBody>
          <a:bodyPr wrap="none" rtlCol="0">
            <a:spAutoFit/>
          </a:bodyPr>
          <a:lstStyle/>
          <a:p>
            <a:r>
              <a:rPr lang="en-GB" sz="4400" b="1" dirty="0" smtClean="0">
                <a:solidFill>
                  <a:schemeClr val="bg1"/>
                </a:solidFill>
              </a:rPr>
              <a:t>Myrrh</a:t>
            </a:r>
            <a:endParaRPr lang="en-GB" sz="4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129" y="926341"/>
            <a:ext cx="8090676" cy="584775"/>
          </a:xfrm>
          <a:prstGeom prst="rect">
            <a:avLst/>
          </a:prstGeom>
          <a:solidFill>
            <a:srgbClr val="CC0000"/>
          </a:solidFill>
        </p:spPr>
        <p:txBody>
          <a:bodyPr wrap="none" rtlCol="0">
            <a:spAutoFit/>
          </a:bodyPr>
          <a:lstStyle/>
          <a:p>
            <a:r>
              <a:rPr lang="en-GB" sz="3200" b="1" dirty="0" smtClean="0">
                <a:solidFill>
                  <a:schemeClr val="bg1"/>
                </a:solidFill>
              </a:rPr>
              <a:t>Used in holy anointing oil – To dedicate to God</a:t>
            </a:r>
            <a:endParaRPr lang="en-GB" sz="32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4129" y="3429000"/>
            <a:ext cx="11806518" cy="707886"/>
          </a:xfrm>
          <a:prstGeom prst="rect">
            <a:avLst/>
          </a:prstGeom>
          <a:solidFill>
            <a:srgbClr val="CC0000"/>
          </a:solidFill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chemeClr val="bg1"/>
                </a:solidFill>
              </a:rPr>
              <a:t>How did Jesus dedicate His life to God’s salvation plan?</a:t>
            </a:r>
            <a:endParaRPr lang="en-GB" sz="40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96836" y="926341"/>
            <a:ext cx="2970878" cy="584775"/>
          </a:xfrm>
          <a:prstGeom prst="rect">
            <a:avLst/>
          </a:prstGeom>
          <a:solidFill>
            <a:srgbClr val="CC0000"/>
          </a:solidFill>
        </p:spPr>
        <p:txBody>
          <a:bodyPr wrap="none" rtlCol="0">
            <a:spAutoFit/>
          </a:bodyPr>
          <a:lstStyle/>
          <a:p>
            <a:r>
              <a:rPr lang="en-GB" sz="3200" b="1" dirty="0" smtClean="0">
                <a:solidFill>
                  <a:schemeClr val="bg1"/>
                </a:solidFill>
              </a:rPr>
              <a:t>Exodus 30:22-29</a:t>
            </a:r>
            <a:endParaRPr lang="en-GB" sz="32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4129" y="1551457"/>
            <a:ext cx="5625258" cy="584775"/>
          </a:xfrm>
          <a:prstGeom prst="rect">
            <a:avLst/>
          </a:prstGeom>
          <a:solidFill>
            <a:srgbClr val="CC0000"/>
          </a:solidFill>
        </p:spPr>
        <p:txBody>
          <a:bodyPr wrap="none" rtlCol="0">
            <a:spAutoFit/>
          </a:bodyPr>
          <a:lstStyle/>
          <a:p>
            <a:r>
              <a:rPr lang="en-GB" sz="3200" b="1" dirty="0" smtClean="0">
                <a:solidFill>
                  <a:schemeClr val="bg1"/>
                </a:solidFill>
              </a:rPr>
              <a:t>Used in embalming dead bodies</a:t>
            </a:r>
            <a:endParaRPr lang="en-GB" sz="32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23235" y="1551457"/>
            <a:ext cx="2021707" cy="584775"/>
          </a:xfrm>
          <a:prstGeom prst="rect">
            <a:avLst/>
          </a:prstGeom>
          <a:solidFill>
            <a:srgbClr val="CC0000"/>
          </a:solidFill>
        </p:spPr>
        <p:txBody>
          <a:bodyPr wrap="none" rtlCol="0">
            <a:spAutoFit/>
          </a:bodyPr>
          <a:lstStyle/>
          <a:p>
            <a:r>
              <a:rPr lang="en-GB" sz="3200" b="1" dirty="0" smtClean="0">
                <a:solidFill>
                  <a:schemeClr val="bg1"/>
                </a:solidFill>
              </a:rPr>
              <a:t>John 19:39</a:t>
            </a:r>
            <a:endParaRPr lang="en-GB" sz="32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4129" y="2183813"/>
            <a:ext cx="2767489" cy="584775"/>
          </a:xfrm>
          <a:prstGeom prst="rect">
            <a:avLst/>
          </a:prstGeom>
          <a:solidFill>
            <a:srgbClr val="CC0000"/>
          </a:solidFill>
        </p:spPr>
        <p:txBody>
          <a:bodyPr wrap="none" rtlCol="0">
            <a:spAutoFit/>
          </a:bodyPr>
          <a:lstStyle/>
          <a:p>
            <a:r>
              <a:rPr lang="en-GB" sz="3200" b="1" dirty="0" smtClean="0">
                <a:solidFill>
                  <a:schemeClr val="bg1"/>
                </a:solidFill>
              </a:rPr>
              <a:t>‘myrrh’ = bitter</a:t>
            </a:r>
            <a:endParaRPr lang="en-GB" sz="32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06758" y="2183812"/>
            <a:ext cx="2129109" cy="584775"/>
          </a:xfrm>
          <a:prstGeom prst="rect">
            <a:avLst/>
          </a:prstGeom>
          <a:solidFill>
            <a:srgbClr val="CC0000"/>
          </a:solidFill>
        </p:spPr>
        <p:txBody>
          <a:bodyPr wrap="none" rtlCol="0">
            <a:spAutoFit/>
          </a:bodyPr>
          <a:lstStyle/>
          <a:p>
            <a:r>
              <a:rPr lang="en-GB" sz="3200" b="1" dirty="0" smtClean="0">
                <a:solidFill>
                  <a:schemeClr val="bg1"/>
                </a:solidFill>
              </a:rPr>
              <a:t>Mark 15:23</a:t>
            </a:r>
            <a:endParaRPr lang="en-GB" sz="32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4129" y="4164440"/>
            <a:ext cx="6279777" cy="707886"/>
          </a:xfrm>
          <a:prstGeom prst="rect">
            <a:avLst/>
          </a:prstGeom>
          <a:solidFill>
            <a:srgbClr val="CC0000"/>
          </a:solidFill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chemeClr val="bg1"/>
                </a:solidFill>
              </a:rPr>
              <a:t>Why was Jesus ‘born to die’?</a:t>
            </a:r>
            <a:endParaRPr lang="en-GB" sz="40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4129" y="4899880"/>
            <a:ext cx="7422777" cy="707886"/>
          </a:xfrm>
          <a:prstGeom prst="rect">
            <a:avLst/>
          </a:prstGeom>
          <a:solidFill>
            <a:srgbClr val="CC0000"/>
          </a:solidFill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chemeClr val="bg1"/>
                </a:solidFill>
              </a:rPr>
              <a:t>How does Jesus</a:t>
            </a:r>
            <a:r>
              <a:rPr lang="en-GB" sz="4000" b="1" smtClean="0">
                <a:solidFill>
                  <a:schemeClr val="bg1"/>
                </a:solidFill>
              </a:rPr>
              <a:t>’ death </a:t>
            </a:r>
            <a:r>
              <a:rPr lang="en-GB" sz="4000" b="1" dirty="0" smtClean="0">
                <a:solidFill>
                  <a:schemeClr val="bg1"/>
                </a:solidFill>
              </a:rPr>
              <a:t>change us?</a:t>
            </a:r>
            <a:endParaRPr lang="en-GB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335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59" b="27618"/>
          <a:stretch/>
        </p:blipFill>
        <p:spPr>
          <a:xfrm>
            <a:off x="0" y="-40341"/>
            <a:ext cx="12192000" cy="69117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4129" y="6315653"/>
            <a:ext cx="6553204" cy="461665"/>
          </a:xfrm>
          <a:prstGeom prst="rect">
            <a:avLst/>
          </a:prstGeom>
          <a:solidFill>
            <a:srgbClr val="CC0000"/>
          </a:solidFill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</a:rPr>
              <a:t>Adoration of the Magi – 1303 – Giotto di </a:t>
            </a:r>
            <a:r>
              <a:rPr lang="en-GB" sz="2400" b="1" dirty="0" err="1" smtClean="0">
                <a:solidFill>
                  <a:schemeClr val="bg1"/>
                </a:solidFill>
              </a:rPr>
              <a:t>Bondone</a:t>
            </a:r>
            <a:endParaRPr lang="en-GB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009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14" b="19014"/>
          <a:stretch/>
        </p:blipFill>
        <p:spPr>
          <a:xfrm>
            <a:off x="-1" y="-40341"/>
            <a:ext cx="12192002" cy="69386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4129" y="6315653"/>
            <a:ext cx="6733382" cy="461665"/>
          </a:xfrm>
          <a:prstGeom prst="rect">
            <a:avLst/>
          </a:prstGeom>
          <a:solidFill>
            <a:srgbClr val="CC0000"/>
          </a:solidFill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</a:rPr>
              <a:t>Depiction of Herod the Great – Illustrator Unknown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4129" y="116559"/>
            <a:ext cx="3968522" cy="769441"/>
          </a:xfrm>
          <a:prstGeom prst="rect">
            <a:avLst/>
          </a:prstGeom>
          <a:solidFill>
            <a:srgbClr val="CC0000"/>
          </a:solidFill>
        </p:spPr>
        <p:txBody>
          <a:bodyPr wrap="none" rtlCol="0">
            <a:spAutoFit/>
          </a:bodyPr>
          <a:lstStyle/>
          <a:p>
            <a:r>
              <a:rPr lang="en-GB" sz="4400" b="1" dirty="0" smtClean="0">
                <a:solidFill>
                  <a:schemeClr val="bg1"/>
                </a:solidFill>
              </a:rPr>
              <a:t>Herod the Great</a:t>
            </a:r>
            <a:endParaRPr lang="en-GB" sz="4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129" y="926341"/>
            <a:ext cx="10666959" cy="584775"/>
          </a:xfrm>
          <a:prstGeom prst="rect">
            <a:avLst/>
          </a:prstGeom>
          <a:solidFill>
            <a:srgbClr val="CC0000"/>
          </a:solidFill>
        </p:spPr>
        <p:txBody>
          <a:bodyPr wrap="none" rtlCol="0">
            <a:spAutoFit/>
          </a:bodyPr>
          <a:lstStyle/>
          <a:p>
            <a:r>
              <a:rPr lang="en-GB" sz="3200" b="1" dirty="0" smtClean="0">
                <a:solidFill>
                  <a:schemeClr val="bg1"/>
                </a:solidFill>
              </a:rPr>
              <a:t>40 BC – Herod appointed “King of the Jews” by Roman Senate</a:t>
            </a:r>
            <a:endParaRPr lang="en-GB" sz="32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4129" y="1560294"/>
            <a:ext cx="11059438" cy="584775"/>
          </a:xfrm>
          <a:prstGeom prst="rect">
            <a:avLst/>
          </a:prstGeom>
          <a:solidFill>
            <a:srgbClr val="CC0000"/>
          </a:solidFill>
        </p:spPr>
        <p:txBody>
          <a:bodyPr wrap="none" rtlCol="0">
            <a:spAutoFit/>
          </a:bodyPr>
          <a:lstStyle/>
          <a:p>
            <a:r>
              <a:rPr lang="en-GB" sz="3200" b="1" dirty="0" smtClean="0">
                <a:solidFill>
                  <a:schemeClr val="bg1"/>
                </a:solidFill>
              </a:rPr>
              <a:t>37 BC – Herod &amp; Romans conquer Jerusalem, execute </a:t>
            </a:r>
            <a:r>
              <a:rPr lang="en-GB" sz="3200" b="1" dirty="0" err="1" smtClean="0">
                <a:solidFill>
                  <a:schemeClr val="bg1"/>
                </a:solidFill>
              </a:rPr>
              <a:t>Antigonus</a:t>
            </a:r>
            <a:endParaRPr lang="en-GB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3396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" b="18362"/>
          <a:stretch/>
        </p:blipFill>
        <p:spPr>
          <a:xfrm>
            <a:off x="0" y="-13447"/>
            <a:ext cx="12192000" cy="68848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4129" y="6315653"/>
            <a:ext cx="8330037" cy="461665"/>
          </a:xfrm>
          <a:prstGeom prst="rect">
            <a:avLst/>
          </a:prstGeom>
          <a:solidFill>
            <a:srgbClr val="CC0000"/>
          </a:solidFill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  <a:effectLst/>
              </a:rPr>
              <a:t>View of the Temple of Herod, from Olivet</a:t>
            </a:r>
            <a:r>
              <a:rPr lang="en-GB" sz="2400" b="1" dirty="0">
                <a:solidFill>
                  <a:schemeClr val="bg1"/>
                </a:solidFill>
              </a:rPr>
              <a:t> </a:t>
            </a:r>
            <a:r>
              <a:rPr lang="en-GB" sz="2400" b="1" dirty="0" smtClean="0">
                <a:solidFill>
                  <a:schemeClr val="bg1"/>
                </a:solidFill>
              </a:rPr>
              <a:t>– 1893 – CH Jones et al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129" y="116559"/>
            <a:ext cx="3968522" cy="769441"/>
          </a:xfrm>
          <a:prstGeom prst="rect">
            <a:avLst/>
          </a:prstGeom>
          <a:solidFill>
            <a:srgbClr val="CC0000"/>
          </a:solidFill>
        </p:spPr>
        <p:txBody>
          <a:bodyPr wrap="none" rtlCol="0">
            <a:spAutoFit/>
          </a:bodyPr>
          <a:lstStyle/>
          <a:p>
            <a:r>
              <a:rPr lang="en-GB" sz="4400" b="1" dirty="0" smtClean="0">
                <a:solidFill>
                  <a:schemeClr val="bg1"/>
                </a:solidFill>
              </a:rPr>
              <a:t>Herod the Great</a:t>
            </a:r>
            <a:endParaRPr lang="en-GB" sz="44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4129" y="926341"/>
            <a:ext cx="10666959" cy="584775"/>
          </a:xfrm>
          <a:prstGeom prst="rect">
            <a:avLst/>
          </a:prstGeom>
          <a:solidFill>
            <a:srgbClr val="CC0000"/>
          </a:solidFill>
        </p:spPr>
        <p:txBody>
          <a:bodyPr wrap="none" rtlCol="0">
            <a:spAutoFit/>
          </a:bodyPr>
          <a:lstStyle/>
          <a:p>
            <a:r>
              <a:rPr lang="en-GB" sz="3200" b="1" dirty="0" smtClean="0">
                <a:solidFill>
                  <a:schemeClr val="bg1"/>
                </a:solidFill>
              </a:rPr>
              <a:t>40 BC – Herod appointed “King of the Jews” by Roman Senate</a:t>
            </a:r>
            <a:endParaRPr lang="en-GB" sz="32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4129" y="1560294"/>
            <a:ext cx="11059438" cy="584775"/>
          </a:xfrm>
          <a:prstGeom prst="rect">
            <a:avLst/>
          </a:prstGeom>
          <a:solidFill>
            <a:srgbClr val="CC0000"/>
          </a:solidFill>
        </p:spPr>
        <p:txBody>
          <a:bodyPr wrap="none" rtlCol="0">
            <a:spAutoFit/>
          </a:bodyPr>
          <a:lstStyle/>
          <a:p>
            <a:r>
              <a:rPr lang="en-GB" sz="3200" b="1" dirty="0" smtClean="0">
                <a:solidFill>
                  <a:schemeClr val="bg1"/>
                </a:solidFill>
              </a:rPr>
              <a:t>37 BC – Herod &amp; Romans conquer Jerusalem, execute </a:t>
            </a:r>
            <a:r>
              <a:rPr lang="en-GB" sz="3200" b="1" dirty="0" err="1" smtClean="0">
                <a:solidFill>
                  <a:schemeClr val="bg1"/>
                </a:solidFill>
              </a:rPr>
              <a:t>Antigonus</a:t>
            </a:r>
            <a:endParaRPr lang="en-GB" sz="32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4129" y="2194247"/>
            <a:ext cx="10287240" cy="584775"/>
          </a:xfrm>
          <a:prstGeom prst="rect">
            <a:avLst/>
          </a:prstGeom>
          <a:solidFill>
            <a:srgbClr val="CC0000"/>
          </a:solidFill>
        </p:spPr>
        <p:txBody>
          <a:bodyPr wrap="none" rtlCol="0">
            <a:spAutoFit/>
          </a:bodyPr>
          <a:lstStyle/>
          <a:p>
            <a:r>
              <a:rPr lang="en-GB" sz="3200" b="1" dirty="0" smtClean="0">
                <a:solidFill>
                  <a:schemeClr val="bg1"/>
                </a:solidFill>
              </a:rPr>
              <a:t>20-19 BC – Greatly extends the Second Temple in Jerusalem</a:t>
            </a:r>
            <a:endParaRPr lang="en-GB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066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014" b="19014"/>
          <a:stretch/>
        </p:blipFill>
        <p:spPr>
          <a:xfrm>
            <a:off x="-1" y="-40341"/>
            <a:ext cx="12192002" cy="69386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4129" y="6315653"/>
            <a:ext cx="6733382" cy="461665"/>
          </a:xfrm>
          <a:prstGeom prst="rect">
            <a:avLst/>
          </a:prstGeom>
          <a:solidFill>
            <a:srgbClr val="CC0000"/>
          </a:solidFill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</a:rPr>
              <a:t>Depiction of Herod the Great – Illustrator Unknown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4129" y="116559"/>
            <a:ext cx="3968522" cy="769441"/>
          </a:xfrm>
          <a:prstGeom prst="rect">
            <a:avLst/>
          </a:prstGeom>
          <a:solidFill>
            <a:srgbClr val="CC0000"/>
          </a:solidFill>
        </p:spPr>
        <p:txBody>
          <a:bodyPr wrap="none" rtlCol="0">
            <a:spAutoFit/>
          </a:bodyPr>
          <a:lstStyle/>
          <a:p>
            <a:r>
              <a:rPr lang="en-GB" sz="4400" b="1" dirty="0" smtClean="0">
                <a:solidFill>
                  <a:schemeClr val="bg1"/>
                </a:solidFill>
              </a:rPr>
              <a:t>Herod the Great</a:t>
            </a:r>
            <a:endParaRPr lang="en-GB" sz="4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129" y="926341"/>
            <a:ext cx="10666959" cy="584775"/>
          </a:xfrm>
          <a:prstGeom prst="rect">
            <a:avLst/>
          </a:prstGeom>
          <a:solidFill>
            <a:srgbClr val="CC0000"/>
          </a:solidFill>
        </p:spPr>
        <p:txBody>
          <a:bodyPr wrap="none" rtlCol="0">
            <a:spAutoFit/>
          </a:bodyPr>
          <a:lstStyle/>
          <a:p>
            <a:r>
              <a:rPr lang="en-GB" sz="3200" b="1" dirty="0" smtClean="0">
                <a:solidFill>
                  <a:schemeClr val="bg1"/>
                </a:solidFill>
              </a:rPr>
              <a:t>40 BC – Herod appointed “King of the Jews” by Roman Senate</a:t>
            </a:r>
            <a:endParaRPr lang="en-GB" sz="32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4129" y="1560294"/>
            <a:ext cx="11059438" cy="584775"/>
          </a:xfrm>
          <a:prstGeom prst="rect">
            <a:avLst/>
          </a:prstGeom>
          <a:solidFill>
            <a:srgbClr val="CC0000"/>
          </a:solidFill>
        </p:spPr>
        <p:txBody>
          <a:bodyPr wrap="none" rtlCol="0">
            <a:spAutoFit/>
          </a:bodyPr>
          <a:lstStyle/>
          <a:p>
            <a:r>
              <a:rPr lang="en-GB" sz="3200" b="1" dirty="0" smtClean="0">
                <a:solidFill>
                  <a:schemeClr val="bg1"/>
                </a:solidFill>
              </a:rPr>
              <a:t>37 BC – Herod &amp; Romans conquer Jerusalem, execute </a:t>
            </a:r>
            <a:r>
              <a:rPr lang="en-GB" sz="3200" b="1" dirty="0" err="1" smtClean="0">
                <a:solidFill>
                  <a:schemeClr val="bg1"/>
                </a:solidFill>
              </a:rPr>
              <a:t>Antigonus</a:t>
            </a:r>
            <a:endParaRPr lang="en-GB" sz="32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4129" y="2194247"/>
            <a:ext cx="10287240" cy="584775"/>
          </a:xfrm>
          <a:prstGeom prst="rect">
            <a:avLst/>
          </a:prstGeom>
          <a:solidFill>
            <a:srgbClr val="CC0000"/>
          </a:solidFill>
        </p:spPr>
        <p:txBody>
          <a:bodyPr wrap="none" rtlCol="0">
            <a:spAutoFit/>
          </a:bodyPr>
          <a:lstStyle/>
          <a:p>
            <a:r>
              <a:rPr lang="en-GB" sz="3200" b="1" dirty="0" smtClean="0">
                <a:solidFill>
                  <a:schemeClr val="bg1"/>
                </a:solidFill>
              </a:rPr>
              <a:t>20-19 BC – Greatly extends the Second Temple in Jerusalem</a:t>
            </a:r>
            <a:endParaRPr lang="en-GB" sz="32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4129" y="2828200"/>
            <a:ext cx="9089155" cy="584775"/>
          </a:xfrm>
          <a:prstGeom prst="rect">
            <a:avLst/>
          </a:prstGeom>
          <a:solidFill>
            <a:srgbClr val="CC0000"/>
          </a:solidFill>
        </p:spPr>
        <p:txBody>
          <a:bodyPr wrap="none" rtlCol="0">
            <a:spAutoFit/>
          </a:bodyPr>
          <a:lstStyle/>
          <a:p>
            <a:r>
              <a:rPr lang="en-GB" sz="3200" b="1" dirty="0" smtClean="0">
                <a:solidFill>
                  <a:schemeClr val="bg1"/>
                </a:solidFill>
              </a:rPr>
              <a:t>7-4 BC – Herod tries and executes various of his sons</a:t>
            </a:r>
            <a:endParaRPr lang="en-GB" sz="32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4129" y="3462153"/>
            <a:ext cx="3158044" cy="584775"/>
          </a:xfrm>
          <a:prstGeom prst="rect">
            <a:avLst/>
          </a:prstGeom>
          <a:solidFill>
            <a:srgbClr val="CC0000"/>
          </a:solidFill>
        </p:spPr>
        <p:txBody>
          <a:bodyPr wrap="none" rtlCol="0">
            <a:spAutoFit/>
          </a:bodyPr>
          <a:lstStyle/>
          <a:p>
            <a:r>
              <a:rPr lang="en-GB" sz="3200" b="1" dirty="0" smtClean="0">
                <a:solidFill>
                  <a:schemeClr val="bg1"/>
                </a:solidFill>
              </a:rPr>
              <a:t>4 BC – Herod dies</a:t>
            </a:r>
            <a:endParaRPr lang="en-GB" sz="32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4129" y="4888903"/>
            <a:ext cx="5065426" cy="646331"/>
          </a:xfrm>
          <a:prstGeom prst="rect">
            <a:avLst/>
          </a:prstGeom>
          <a:solidFill>
            <a:srgbClr val="CC0000"/>
          </a:solidFill>
        </p:spPr>
        <p:txBody>
          <a:bodyPr wrap="none" rtlCol="0">
            <a:spAutoFit/>
          </a:bodyPr>
          <a:lstStyle/>
          <a:p>
            <a:r>
              <a:rPr lang="en-GB" sz="3600" b="1" dirty="0" smtClean="0">
                <a:solidFill>
                  <a:schemeClr val="bg1"/>
                </a:solidFill>
              </a:rPr>
              <a:t>6-4 BC – Jesus Christ born</a:t>
            </a:r>
            <a:endParaRPr lang="en-GB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357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59" b="27618"/>
          <a:stretch/>
        </p:blipFill>
        <p:spPr>
          <a:xfrm>
            <a:off x="0" y="-40341"/>
            <a:ext cx="12192000" cy="69117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4129" y="6315653"/>
            <a:ext cx="6553204" cy="461665"/>
          </a:xfrm>
          <a:prstGeom prst="rect">
            <a:avLst/>
          </a:prstGeom>
          <a:solidFill>
            <a:srgbClr val="CC0000"/>
          </a:solidFill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</a:rPr>
              <a:t>Adoration of the Magi – 1303 – Giotto di </a:t>
            </a:r>
            <a:r>
              <a:rPr lang="en-GB" sz="2400" b="1" dirty="0" err="1" smtClean="0">
                <a:solidFill>
                  <a:schemeClr val="bg1"/>
                </a:solidFill>
              </a:rPr>
              <a:t>Bondone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129" y="116559"/>
            <a:ext cx="5081391" cy="769441"/>
          </a:xfrm>
          <a:prstGeom prst="rect">
            <a:avLst/>
          </a:prstGeom>
          <a:solidFill>
            <a:srgbClr val="CC0000"/>
          </a:solidFill>
        </p:spPr>
        <p:txBody>
          <a:bodyPr wrap="none" rtlCol="0">
            <a:spAutoFit/>
          </a:bodyPr>
          <a:lstStyle/>
          <a:p>
            <a:r>
              <a:rPr lang="en-GB" sz="4400" b="1" dirty="0" smtClean="0">
                <a:solidFill>
                  <a:schemeClr val="bg1"/>
                </a:solidFill>
              </a:rPr>
              <a:t>The Magi Visit Herod</a:t>
            </a:r>
            <a:endParaRPr lang="en-GB" sz="44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4129" y="926341"/>
            <a:ext cx="3682418" cy="584775"/>
          </a:xfrm>
          <a:prstGeom prst="rect">
            <a:avLst/>
          </a:prstGeom>
          <a:solidFill>
            <a:srgbClr val="CC0000"/>
          </a:solidFill>
        </p:spPr>
        <p:txBody>
          <a:bodyPr wrap="none" rtlCol="0">
            <a:spAutoFit/>
          </a:bodyPr>
          <a:lstStyle/>
          <a:p>
            <a:r>
              <a:rPr lang="en-GB" sz="3200" b="1" dirty="0" smtClean="0">
                <a:solidFill>
                  <a:schemeClr val="bg1"/>
                </a:solidFill>
              </a:rPr>
              <a:t>Probably astrologers</a:t>
            </a:r>
            <a:endParaRPr lang="en-GB" sz="32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4129" y="1551457"/>
            <a:ext cx="7167731" cy="584775"/>
          </a:xfrm>
          <a:prstGeom prst="rect">
            <a:avLst/>
          </a:prstGeom>
          <a:solidFill>
            <a:srgbClr val="CC0000"/>
          </a:solidFill>
        </p:spPr>
        <p:txBody>
          <a:bodyPr wrap="none" rtlCol="0">
            <a:spAutoFit/>
          </a:bodyPr>
          <a:lstStyle/>
          <a:p>
            <a:r>
              <a:rPr lang="en-GB" sz="3200" b="1" dirty="0" smtClean="0">
                <a:solidFill>
                  <a:schemeClr val="bg1"/>
                </a:solidFill>
              </a:rPr>
              <a:t>Possibly Zoroastrians in the priestly caste</a:t>
            </a:r>
            <a:endParaRPr lang="en-GB" sz="32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4129" y="2181618"/>
            <a:ext cx="8633133" cy="584775"/>
          </a:xfrm>
          <a:prstGeom prst="rect">
            <a:avLst/>
          </a:prstGeom>
          <a:solidFill>
            <a:srgbClr val="CC0000"/>
          </a:solidFill>
        </p:spPr>
        <p:txBody>
          <a:bodyPr wrap="none" rtlCol="0">
            <a:spAutoFit/>
          </a:bodyPr>
          <a:lstStyle/>
          <a:p>
            <a:r>
              <a:rPr lang="en-GB" sz="3200" b="1" dirty="0" smtClean="0">
                <a:solidFill>
                  <a:schemeClr val="bg1"/>
                </a:solidFill>
              </a:rPr>
              <a:t>Perhaps from Persia – Part of the Parthian empire</a:t>
            </a:r>
            <a:endParaRPr lang="en-GB" sz="32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4129" y="2801689"/>
            <a:ext cx="4608313" cy="584775"/>
          </a:xfrm>
          <a:prstGeom prst="rect">
            <a:avLst/>
          </a:prstGeom>
          <a:solidFill>
            <a:srgbClr val="CC0000"/>
          </a:solidFill>
        </p:spPr>
        <p:txBody>
          <a:bodyPr wrap="none" rtlCol="0">
            <a:spAutoFit/>
          </a:bodyPr>
          <a:lstStyle/>
          <a:p>
            <a:r>
              <a:rPr lang="en-GB" sz="3200" b="1" dirty="0" smtClean="0">
                <a:solidFill>
                  <a:schemeClr val="bg1"/>
                </a:solidFill>
              </a:rPr>
              <a:t>Almost certainly not kings</a:t>
            </a:r>
            <a:endParaRPr lang="en-GB" sz="32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4129" y="3419747"/>
            <a:ext cx="5357749" cy="584775"/>
          </a:xfrm>
          <a:prstGeom prst="rect">
            <a:avLst/>
          </a:prstGeom>
          <a:solidFill>
            <a:srgbClr val="CC0000"/>
          </a:solidFill>
        </p:spPr>
        <p:txBody>
          <a:bodyPr wrap="none" rtlCol="0">
            <a:spAutoFit/>
          </a:bodyPr>
          <a:lstStyle/>
          <a:p>
            <a:r>
              <a:rPr lang="en-GB" sz="3200" b="1" dirty="0" smtClean="0">
                <a:solidFill>
                  <a:schemeClr val="bg1"/>
                </a:solidFill>
              </a:rPr>
              <a:t>Astrologers, but not magicians</a:t>
            </a:r>
            <a:endParaRPr lang="en-GB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969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507"/>
          <a:stretch/>
        </p:blipFill>
        <p:spPr>
          <a:xfrm>
            <a:off x="5844987" y="1"/>
            <a:ext cx="6347013" cy="68714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44987" y="6315653"/>
            <a:ext cx="6222502" cy="461665"/>
          </a:xfrm>
          <a:prstGeom prst="rect">
            <a:avLst/>
          </a:prstGeom>
          <a:solidFill>
            <a:srgbClr val="CC0000"/>
          </a:solidFill>
        </p:spPr>
        <p:txBody>
          <a:bodyPr wrap="square" rtlCol="0">
            <a:spAutoFit/>
          </a:bodyPr>
          <a:lstStyle/>
          <a:p>
            <a:pPr algn="r"/>
            <a:r>
              <a:rPr lang="en-GB" sz="2400" b="1" dirty="0" smtClean="0">
                <a:solidFill>
                  <a:schemeClr val="bg1"/>
                </a:solidFill>
              </a:rPr>
              <a:t>Adoration of the Magi – 1598 – Raphael </a:t>
            </a:r>
            <a:r>
              <a:rPr lang="en-GB" sz="2400" b="1" dirty="0" err="1" smtClean="0">
                <a:solidFill>
                  <a:schemeClr val="bg1"/>
                </a:solidFill>
              </a:rPr>
              <a:t>Sadeler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4129" y="116559"/>
            <a:ext cx="7692234" cy="769441"/>
          </a:xfrm>
          <a:prstGeom prst="rect">
            <a:avLst/>
          </a:prstGeom>
          <a:solidFill>
            <a:srgbClr val="CC0000"/>
          </a:solidFill>
        </p:spPr>
        <p:txBody>
          <a:bodyPr wrap="none" rtlCol="0">
            <a:spAutoFit/>
          </a:bodyPr>
          <a:lstStyle/>
          <a:p>
            <a:r>
              <a:rPr lang="en-GB" sz="4400" b="1" dirty="0" smtClean="0">
                <a:solidFill>
                  <a:schemeClr val="bg1"/>
                </a:solidFill>
              </a:rPr>
              <a:t>“We Saw His Star When it Rose”</a:t>
            </a:r>
            <a:endParaRPr lang="en-GB" sz="4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129" y="926341"/>
            <a:ext cx="4504566" cy="584775"/>
          </a:xfrm>
          <a:prstGeom prst="rect">
            <a:avLst/>
          </a:prstGeom>
          <a:solidFill>
            <a:srgbClr val="CC0000"/>
          </a:solidFill>
        </p:spPr>
        <p:txBody>
          <a:bodyPr wrap="none" rtlCol="0">
            <a:spAutoFit/>
          </a:bodyPr>
          <a:lstStyle/>
          <a:p>
            <a:r>
              <a:rPr lang="en-GB" sz="3200" b="1" dirty="0" smtClean="0">
                <a:solidFill>
                  <a:schemeClr val="bg1"/>
                </a:solidFill>
              </a:rPr>
              <a:t>An angel or guiding light?</a:t>
            </a:r>
            <a:endParaRPr lang="en-GB" sz="32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63532" y="1551457"/>
            <a:ext cx="2148089" cy="523220"/>
          </a:xfrm>
          <a:prstGeom prst="rect">
            <a:avLst/>
          </a:prstGeom>
          <a:solidFill>
            <a:srgbClr val="CC0000"/>
          </a:solidFill>
        </p:spPr>
        <p:txBody>
          <a:bodyPr wrap="none" rtlCol="0">
            <a:spAutoFit/>
          </a:bodyPr>
          <a:lstStyle/>
          <a:p>
            <a:pPr algn="r"/>
            <a:r>
              <a:rPr lang="en-GB" sz="2800" b="1" dirty="0" smtClean="0">
                <a:solidFill>
                  <a:schemeClr val="bg1"/>
                </a:solidFill>
              </a:rPr>
              <a:t>Exodus 13:21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4129" y="2447746"/>
            <a:ext cx="6130011" cy="584775"/>
          </a:xfrm>
          <a:prstGeom prst="rect">
            <a:avLst/>
          </a:prstGeom>
          <a:solidFill>
            <a:srgbClr val="CC0000"/>
          </a:solidFill>
        </p:spPr>
        <p:txBody>
          <a:bodyPr wrap="none" rtlCol="0">
            <a:spAutoFit/>
          </a:bodyPr>
          <a:lstStyle/>
          <a:p>
            <a:r>
              <a:rPr lang="en-GB" sz="3200" b="1" dirty="0" smtClean="0">
                <a:solidFill>
                  <a:schemeClr val="bg1"/>
                </a:solidFill>
              </a:rPr>
              <a:t>Conjunction / Transit / </a:t>
            </a:r>
            <a:r>
              <a:rPr lang="en-GB" sz="3200" b="1" dirty="0" err="1" smtClean="0">
                <a:solidFill>
                  <a:schemeClr val="bg1"/>
                </a:solidFill>
              </a:rPr>
              <a:t>Occulation</a:t>
            </a:r>
            <a:r>
              <a:rPr lang="en-GB" sz="3200" b="1" dirty="0" smtClean="0">
                <a:solidFill>
                  <a:schemeClr val="bg1"/>
                </a:solidFill>
              </a:rPr>
              <a:t>?</a:t>
            </a:r>
            <a:endParaRPr lang="en-GB" sz="32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4129" y="3072862"/>
            <a:ext cx="4456476" cy="584775"/>
          </a:xfrm>
          <a:prstGeom prst="rect">
            <a:avLst/>
          </a:prstGeom>
          <a:solidFill>
            <a:srgbClr val="CC0000"/>
          </a:solidFill>
        </p:spPr>
        <p:txBody>
          <a:bodyPr wrap="none" rtlCol="0">
            <a:spAutoFit/>
          </a:bodyPr>
          <a:lstStyle/>
          <a:p>
            <a:r>
              <a:rPr lang="en-GB" sz="3200" b="1" dirty="0" smtClean="0">
                <a:solidFill>
                  <a:schemeClr val="bg1"/>
                </a:solidFill>
              </a:rPr>
              <a:t>Jupiter and Moon in 6 BC</a:t>
            </a:r>
            <a:endParaRPr lang="en-GB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081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8" b="39519"/>
          <a:stretch/>
        </p:blipFill>
        <p:spPr>
          <a:xfrm>
            <a:off x="0" y="-40341"/>
            <a:ext cx="12192000" cy="69117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4129" y="6315653"/>
            <a:ext cx="6553204" cy="461665"/>
          </a:xfrm>
          <a:prstGeom prst="rect">
            <a:avLst/>
          </a:prstGeom>
          <a:solidFill>
            <a:srgbClr val="CC0000"/>
          </a:solidFill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</a:rPr>
              <a:t>Adoration of the Magi – 1303 – Giotto di </a:t>
            </a:r>
            <a:r>
              <a:rPr lang="en-GB" sz="2400" b="1" dirty="0" err="1" smtClean="0">
                <a:solidFill>
                  <a:schemeClr val="bg1"/>
                </a:solidFill>
              </a:rPr>
              <a:t>Bondone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4129" y="977170"/>
            <a:ext cx="7692234" cy="769441"/>
          </a:xfrm>
          <a:prstGeom prst="rect">
            <a:avLst/>
          </a:prstGeom>
          <a:solidFill>
            <a:srgbClr val="CC0000"/>
          </a:solidFill>
        </p:spPr>
        <p:txBody>
          <a:bodyPr wrap="none" rtlCol="0">
            <a:spAutoFit/>
          </a:bodyPr>
          <a:lstStyle/>
          <a:p>
            <a:r>
              <a:rPr lang="en-GB" sz="4400" b="1" dirty="0" smtClean="0">
                <a:solidFill>
                  <a:schemeClr val="bg1"/>
                </a:solidFill>
              </a:rPr>
              <a:t>“We Saw His Star When it Rose”</a:t>
            </a:r>
            <a:endParaRPr lang="en-GB" sz="4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129" y="1782487"/>
            <a:ext cx="1836144" cy="584775"/>
          </a:xfrm>
          <a:prstGeom prst="rect">
            <a:avLst/>
          </a:prstGeom>
          <a:solidFill>
            <a:srgbClr val="CC0000"/>
          </a:solidFill>
        </p:spPr>
        <p:txBody>
          <a:bodyPr wrap="none" rtlCol="0">
            <a:spAutoFit/>
          </a:bodyPr>
          <a:lstStyle/>
          <a:p>
            <a:r>
              <a:rPr lang="en-GB" sz="3200" b="1" dirty="0" smtClean="0">
                <a:solidFill>
                  <a:schemeClr val="bg1"/>
                </a:solidFill>
              </a:rPr>
              <a:t>A Comet?</a:t>
            </a:r>
            <a:endParaRPr lang="en-GB" sz="32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4129" y="2403138"/>
            <a:ext cx="3973588" cy="584775"/>
          </a:xfrm>
          <a:prstGeom prst="rect">
            <a:avLst/>
          </a:prstGeom>
          <a:solidFill>
            <a:srgbClr val="CC0000"/>
          </a:solidFill>
        </p:spPr>
        <p:txBody>
          <a:bodyPr wrap="none" rtlCol="0">
            <a:spAutoFit/>
          </a:bodyPr>
          <a:lstStyle/>
          <a:p>
            <a:r>
              <a:rPr lang="en-GB" sz="3200" b="1" dirty="0" smtClean="0">
                <a:solidFill>
                  <a:schemeClr val="bg1"/>
                </a:solidFill>
              </a:rPr>
              <a:t>Halley’s Comet ~12 BC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4129" y="3023789"/>
            <a:ext cx="6730304" cy="584775"/>
          </a:xfrm>
          <a:prstGeom prst="rect">
            <a:avLst/>
          </a:prstGeom>
          <a:solidFill>
            <a:srgbClr val="CC0000"/>
          </a:solidFill>
        </p:spPr>
        <p:txBody>
          <a:bodyPr wrap="none" rtlCol="0">
            <a:spAutoFit/>
          </a:bodyPr>
          <a:lstStyle/>
          <a:p>
            <a:r>
              <a:rPr lang="en-GB" sz="3200" b="1" dirty="0" smtClean="0">
                <a:solidFill>
                  <a:schemeClr val="bg1"/>
                </a:solidFill>
              </a:rPr>
              <a:t>Comet / Nova observed in China ~5 BC</a:t>
            </a:r>
          </a:p>
        </p:txBody>
      </p:sp>
    </p:spTree>
    <p:extLst>
      <p:ext uri="{BB962C8B-B14F-4D97-AF65-F5344CB8AC3E}">
        <p14:creationId xmlns:p14="http://schemas.microsoft.com/office/powerpoint/2010/main" val="1936120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85" t="54655" r="-1"/>
          <a:stretch/>
        </p:blipFill>
        <p:spPr>
          <a:xfrm>
            <a:off x="0" y="-14068"/>
            <a:ext cx="12223376" cy="68720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4129" y="6315653"/>
            <a:ext cx="5292218" cy="461665"/>
          </a:xfrm>
          <a:prstGeom prst="rect">
            <a:avLst/>
          </a:prstGeom>
          <a:solidFill>
            <a:srgbClr val="CC0000"/>
          </a:solidFill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</a:rPr>
              <a:t>“</a:t>
            </a:r>
            <a:r>
              <a:rPr lang="en-GB" sz="2400" b="1" dirty="0" err="1" smtClean="0">
                <a:solidFill>
                  <a:schemeClr val="bg1"/>
                </a:solidFill>
              </a:rPr>
              <a:t>Planisphère</a:t>
            </a:r>
            <a:r>
              <a:rPr lang="en-GB" sz="2400" b="1" dirty="0" smtClean="0">
                <a:solidFill>
                  <a:schemeClr val="bg1"/>
                </a:solidFill>
              </a:rPr>
              <a:t> </a:t>
            </a:r>
            <a:r>
              <a:rPr lang="en-GB" sz="2400" b="1" dirty="0" err="1" smtClean="0">
                <a:solidFill>
                  <a:schemeClr val="bg1"/>
                </a:solidFill>
              </a:rPr>
              <a:t>Céleste</a:t>
            </a:r>
            <a:r>
              <a:rPr lang="en-GB" sz="2400" b="1" dirty="0" smtClean="0">
                <a:solidFill>
                  <a:schemeClr val="bg1"/>
                </a:solidFill>
              </a:rPr>
              <a:t>… “– 1878 - </a:t>
            </a:r>
            <a:r>
              <a:rPr lang="en-GB" sz="2400" b="1" dirty="0" err="1" smtClean="0">
                <a:solidFill>
                  <a:schemeClr val="bg1"/>
                </a:solidFill>
              </a:rPr>
              <a:t>Migeon</a:t>
            </a:r>
            <a:endParaRPr lang="en-GB" sz="2400" b="1" dirty="0">
              <a:solidFill>
                <a:schemeClr val="bg1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778623" y="989977"/>
            <a:ext cx="5647765" cy="4796117"/>
            <a:chOff x="3778623" y="936189"/>
            <a:chExt cx="5647765" cy="479611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8623" y="936189"/>
              <a:ext cx="4796117" cy="4796117"/>
            </a:xfrm>
            <a:prstGeom prst="rect">
              <a:avLst/>
            </a:prstGeom>
            <a:ln w="57150">
              <a:solidFill>
                <a:srgbClr val="CC0000"/>
              </a:solidFill>
            </a:ln>
          </p:spPr>
        </p:pic>
        <p:cxnSp>
          <p:nvCxnSpPr>
            <p:cNvPr id="7" name="Straight Arrow Connector 6"/>
            <p:cNvCxnSpPr/>
            <p:nvPr/>
          </p:nvCxnSpPr>
          <p:spPr>
            <a:xfrm flipV="1">
              <a:off x="8606118" y="2447365"/>
              <a:ext cx="820270" cy="80682"/>
            </a:xfrm>
            <a:prstGeom prst="straightConnector1">
              <a:avLst/>
            </a:prstGeom>
            <a:ln w="127000">
              <a:solidFill>
                <a:srgbClr val="CC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3796959" y="5228872"/>
              <a:ext cx="4224683" cy="461665"/>
            </a:xfrm>
            <a:prstGeom prst="rect">
              <a:avLst/>
            </a:prstGeom>
            <a:solidFill>
              <a:srgbClr val="CC0000"/>
            </a:solidFill>
          </p:spPr>
          <p:txBody>
            <a:bodyPr wrap="none" rtlCol="0">
              <a:spAutoFit/>
            </a:bodyPr>
            <a:lstStyle/>
            <a:p>
              <a:r>
                <a:rPr lang="en-GB" sz="2400" b="1" dirty="0" smtClean="0">
                  <a:solidFill>
                    <a:schemeClr val="bg1"/>
                  </a:solidFill>
                </a:rPr>
                <a:t>Aquila – 2010 – </a:t>
              </a:r>
              <a:r>
                <a:rPr lang="en-GB" sz="2400" b="1" dirty="0" err="1" smtClean="0">
                  <a:solidFill>
                    <a:schemeClr val="bg1"/>
                  </a:solidFill>
                </a:rPr>
                <a:t>Torsten</a:t>
              </a:r>
              <a:r>
                <a:rPr lang="en-GB" sz="2400" b="1" dirty="0" smtClean="0">
                  <a:solidFill>
                    <a:schemeClr val="bg1"/>
                  </a:solidFill>
                </a:rPr>
                <a:t> </a:t>
              </a:r>
              <a:r>
                <a:rPr lang="en-GB" sz="2400" b="1" dirty="0" err="1" smtClean="0">
                  <a:solidFill>
                    <a:schemeClr val="bg1"/>
                  </a:solidFill>
                </a:rPr>
                <a:t>Bronger</a:t>
              </a:r>
              <a:endParaRPr lang="en-GB" sz="2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94129" y="116559"/>
            <a:ext cx="7692234" cy="769441"/>
          </a:xfrm>
          <a:prstGeom prst="rect">
            <a:avLst/>
          </a:prstGeom>
          <a:solidFill>
            <a:srgbClr val="CC0000"/>
          </a:solidFill>
        </p:spPr>
        <p:txBody>
          <a:bodyPr wrap="none" rtlCol="0">
            <a:spAutoFit/>
          </a:bodyPr>
          <a:lstStyle/>
          <a:p>
            <a:r>
              <a:rPr lang="en-GB" sz="4400" b="1" dirty="0" smtClean="0">
                <a:solidFill>
                  <a:schemeClr val="bg1"/>
                </a:solidFill>
              </a:rPr>
              <a:t>“We Saw His Star When it Rose”</a:t>
            </a:r>
            <a:endParaRPr lang="en-GB" sz="44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4129" y="926341"/>
            <a:ext cx="3433889" cy="584775"/>
          </a:xfrm>
          <a:prstGeom prst="rect">
            <a:avLst/>
          </a:prstGeom>
          <a:solidFill>
            <a:srgbClr val="CC0000"/>
          </a:solidFill>
        </p:spPr>
        <p:txBody>
          <a:bodyPr wrap="none" rtlCol="0">
            <a:spAutoFit/>
          </a:bodyPr>
          <a:lstStyle/>
          <a:p>
            <a:r>
              <a:rPr lang="en-GB" sz="3200" b="1" dirty="0" smtClean="0">
                <a:solidFill>
                  <a:schemeClr val="bg1"/>
                </a:solidFill>
              </a:rPr>
              <a:t>Nova / Supernova?</a:t>
            </a:r>
            <a:endParaRPr lang="en-GB" sz="32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4129" y="1551457"/>
            <a:ext cx="3008380" cy="2554545"/>
          </a:xfrm>
          <a:prstGeom prst="rect">
            <a:avLst/>
          </a:prstGeom>
          <a:solidFill>
            <a:srgbClr val="CC0000"/>
          </a:solidFill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chemeClr val="bg1"/>
                </a:solidFill>
              </a:rPr>
              <a:t>Objects near Aquila observed in China, Korea and Palestine</a:t>
            </a:r>
          </a:p>
          <a:p>
            <a:r>
              <a:rPr lang="en-GB" sz="3200" b="1" dirty="0" smtClean="0">
                <a:solidFill>
                  <a:schemeClr val="bg1"/>
                </a:solidFill>
              </a:rPr>
              <a:t>~4 BC</a:t>
            </a:r>
            <a:endParaRPr lang="en-GB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245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59" b="27618"/>
          <a:stretch/>
        </p:blipFill>
        <p:spPr>
          <a:xfrm>
            <a:off x="0" y="-40341"/>
            <a:ext cx="12192000" cy="69117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4129" y="6315653"/>
            <a:ext cx="6553204" cy="461665"/>
          </a:xfrm>
          <a:prstGeom prst="rect">
            <a:avLst/>
          </a:prstGeom>
          <a:solidFill>
            <a:srgbClr val="CC0000"/>
          </a:solidFill>
        </p:spPr>
        <p:txBody>
          <a:bodyPr wrap="none" rtlCol="0">
            <a:spAutoFit/>
          </a:bodyPr>
          <a:lstStyle/>
          <a:p>
            <a:r>
              <a:rPr lang="en-GB" sz="2400" b="1" dirty="0" smtClean="0">
                <a:solidFill>
                  <a:schemeClr val="bg1"/>
                </a:solidFill>
              </a:rPr>
              <a:t>Adoration of the Magi – 1303 – Giotto di </a:t>
            </a:r>
            <a:r>
              <a:rPr lang="en-GB" sz="2400" b="1" dirty="0" err="1" smtClean="0">
                <a:solidFill>
                  <a:schemeClr val="bg1"/>
                </a:solidFill>
              </a:rPr>
              <a:t>Bondone</a:t>
            </a:r>
            <a:endParaRPr lang="en-GB" sz="2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4129" y="116559"/>
            <a:ext cx="5081391" cy="769441"/>
          </a:xfrm>
          <a:prstGeom prst="rect">
            <a:avLst/>
          </a:prstGeom>
          <a:solidFill>
            <a:srgbClr val="CC0000"/>
          </a:solidFill>
        </p:spPr>
        <p:txBody>
          <a:bodyPr wrap="none" rtlCol="0">
            <a:spAutoFit/>
          </a:bodyPr>
          <a:lstStyle/>
          <a:p>
            <a:r>
              <a:rPr lang="en-GB" sz="4400" b="1" dirty="0" smtClean="0">
                <a:solidFill>
                  <a:schemeClr val="bg1"/>
                </a:solidFill>
              </a:rPr>
              <a:t>The Magi Visit Herod</a:t>
            </a:r>
            <a:endParaRPr lang="en-GB" sz="44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54741" y="1042900"/>
            <a:ext cx="10260106" cy="1077218"/>
          </a:xfrm>
          <a:prstGeom prst="rect">
            <a:avLst/>
          </a:prstGeom>
          <a:solidFill>
            <a:srgbClr val="CC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 smtClean="0">
                <a:solidFill>
                  <a:schemeClr val="bg1"/>
                </a:solidFill>
              </a:rPr>
              <a:t>“Where is the one who has been born king of the Jews? We saw his star when it rose and have come to worship Him”</a:t>
            </a:r>
            <a:endParaRPr lang="en-GB" sz="32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4129" y="2214326"/>
            <a:ext cx="3498137" cy="646331"/>
          </a:xfrm>
          <a:prstGeom prst="rect">
            <a:avLst/>
          </a:prstGeom>
          <a:solidFill>
            <a:srgbClr val="CC0000"/>
          </a:solidFill>
        </p:spPr>
        <p:txBody>
          <a:bodyPr wrap="none" rtlCol="0">
            <a:spAutoFit/>
          </a:bodyPr>
          <a:lstStyle/>
          <a:p>
            <a:r>
              <a:rPr lang="en-GB" sz="3600" b="1" dirty="0" smtClean="0">
                <a:solidFill>
                  <a:schemeClr val="bg1"/>
                </a:solidFill>
              </a:rPr>
              <a:t>Matthew heard…</a:t>
            </a:r>
            <a:endParaRPr lang="en-GB" sz="36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5494" y="2972328"/>
            <a:ext cx="11658600" cy="2677656"/>
          </a:xfrm>
          <a:prstGeom prst="rect">
            <a:avLst/>
          </a:prstGeom>
          <a:solidFill>
            <a:srgbClr val="CC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>
                <a:solidFill>
                  <a:schemeClr val="bg1"/>
                </a:solidFill>
              </a:rPr>
              <a:t>Arise, shine, for your light has come, and the glory of the </a:t>
            </a:r>
            <a:r>
              <a:rPr lang="en-GB" sz="2800" b="1" cap="small" dirty="0" smtClean="0">
                <a:solidFill>
                  <a:schemeClr val="bg1"/>
                </a:solidFill>
                <a:effectLst/>
              </a:rPr>
              <a:t>Lord</a:t>
            </a:r>
            <a:r>
              <a:rPr lang="en-GB" sz="2800" b="1" dirty="0" smtClean="0">
                <a:solidFill>
                  <a:schemeClr val="bg1"/>
                </a:solidFill>
              </a:rPr>
              <a:t> rises upon you.</a:t>
            </a:r>
            <a:br>
              <a:rPr lang="en-GB" sz="2800" b="1" dirty="0" smtClean="0">
                <a:solidFill>
                  <a:schemeClr val="bg1"/>
                </a:solidFill>
              </a:rPr>
            </a:br>
            <a:r>
              <a:rPr lang="en-GB" sz="2800" b="1" dirty="0" smtClean="0">
                <a:solidFill>
                  <a:schemeClr val="bg1"/>
                </a:solidFill>
              </a:rPr>
              <a:t>See, darkness covers the earth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  <a:r>
              <a:rPr lang="en-GB" sz="2800" b="1" dirty="0" smtClean="0">
                <a:solidFill>
                  <a:schemeClr val="bg1"/>
                </a:solidFill>
              </a:rPr>
              <a:t>and thick darkness is over the peoples,</a:t>
            </a:r>
            <a:br>
              <a:rPr lang="en-GB" sz="2800" b="1" dirty="0" smtClean="0">
                <a:solidFill>
                  <a:schemeClr val="bg1"/>
                </a:solidFill>
              </a:rPr>
            </a:br>
            <a:r>
              <a:rPr lang="en-GB" sz="2800" b="1" dirty="0" smtClean="0">
                <a:solidFill>
                  <a:schemeClr val="bg1"/>
                </a:solidFill>
              </a:rPr>
              <a:t>but the </a:t>
            </a:r>
            <a:r>
              <a:rPr lang="en-GB" sz="2800" b="1" cap="small" dirty="0" smtClean="0">
                <a:solidFill>
                  <a:schemeClr val="bg1"/>
                </a:solidFill>
                <a:effectLst/>
              </a:rPr>
              <a:t>Lord</a:t>
            </a:r>
            <a:r>
              <a:rPr lang="en-GB" sz="2800" b="1" dirty="0" smtClean="0">
                <a:solidFill>
                  <a:schemeClr val="bg1"/>
                </a:solidFill>
              </a:rPr>
              <a:t> rises upon you and his glory appears over you.</a:t>
            </a:r>
            <a:br>
              <a:rPr lang="en-GB" sz="2800" b="1" dirty="0" smtClean="0">
                <a:solidFill>
                  <a:schemeClr val="bg1"/>
                </a:solidFill>
              </a:rPr>
            </a:br>
            <a:r>
              <a:rPr lang="en-GB" sz="2800" b="1" dirty="0" smtClean="0">
                <a:solidFill>
                  <a:schemeClr val="bg1"/>
                </a:solidFill>
              </a:rPr>
              <a:t>Nations will come to your light,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  <a:r>
              <a:rPr lang="en-GB" sz="2800" b="1" dirty="0" smtClean="0">
                <a:solidFill>
                  <a:schemeClr val="bg1"/>
                </a:solidFill>
              </a:rPr>
              <a:t>and kings to the brightness of your dawn.</a:t>
            </a:r>
          </a:p>
          <a:p>
            <a:pPr algn="ctr"/>
            <a:r>
              <a:rPr lang="en-GB" sz="2800" b="1" dirty="0" smtClean="0">
                <a:solidFill>
                  <a:schemeClr val="bg1"/>
                </a:solidFill>
              </a:rPr>
              <a:t>“Lift up your eyes and look about you: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  <a:r>
              <a:rPr lang="en-GB" sz="2800" b="1" dirty="0" smtClean="0">
                <a:solidFill>
                  <a:schemeClr val="bg1"/>
                </a:solidFill>
              </a:rPr>
              <a:t>All assemble and come to you;</a:t>
            </a:r>
            <a:br>
              <a:rPr lang="en-GB" sz="2800" b="1" dirty="0" smtClean="0">
                <a:solidFill>
                  <a:schemeClr val="bg1"/>
                </a:solidFill>
              </a:rPr>
            </a:br>
            <a:r>
              <a:rPr lang="en-GB" sz="2800" b="1" dirty="0" smtClean="0">
                <a:solidFill>
                  <a:schemeClr val="bg1"/>
                </a:solidFill>
              </a:rPr>
              <a:t>your sons come from afar,</a:t>
            </a:r>
            <a:r>
              <a:rPr lang="en-GB" sz="2800" b="1" dirty="0">
                <a:solidFill>
                  <a:schemeClr val="bg1"/>
                </a:solidFill>
              </a:rPr>
              <a:t> </a:t>
            </a:r>
            <a:r>
              <a:rPr lang="en-GB" sz="2800" b="1" dirty="0" smtClean="0">
                <a:solidFill>
                  <a:schemeClr val="bg1"/>
                </a:solidFill>
              </a:rPr>
              <a:t>and your daughters are carried on the hip.</a:t>
            </a:r>
            <a:endParaRPr lang="en-GB" sz="28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296070" y="5669322"/>
            <a:ext cx="2618024" cy="646331"/>
          </a:xfrm>
          <a:prstGeom prst="rect">
            <a:avLst/>
          </a:prstGeom>
          <a:solidFill>
            <a:srgbClr val="CC0000"/>
          </a:solidFill>
        </p:spPr>
        <p:txBody>
          <a:bodyPr wrap="none" rtlCol="0">
            <a:spAutoFit/>
          </a:bodyPr>
          <a:lstStyle/>
          <a:p>
            <a:pPr algn="r"/>
            <a:r>
              <a:rPr lang="en-GB" sz="3600" b="1" dirty="0" smtClean="0">
                <a:solidFill>
                  <a:schemeClr val="bg1"/>
                </a:solidFill>
              </a:rPr>
              <a:t>Isaiah 60:1-6</a:t>
            </a:r>
            <a:endParaRPr lang="en-GB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0638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1474</TotalTime>
  <Words>736</Words>
  <Application>Microsoft Office PowerPoint</Application>
  <PresentationFormat>Widescreen</PresentationFormat>
  <Paragraphs>102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Dyson</dc:creator>
  <cp:lastModifiedBy>Chris Dyson</cp:lastModifiedBy>
  <cp:revision>23</cp:revision>
  <dcterms:created xsi:type="dcterms:W3CDTF">2020-01-02T21:21:01Z</dcterms:created>
  <dcterms:modified xsi:type="dcterms:W3CDTF">2020-01-05T17:01:39Z</dcterms:modified>
</cp:coreProperties>
</file>