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9" r:id="rId2"/>
    <p:sldId id="256" r:id="rId3"/>
    <p:sldId id="328" r:id="rId4"/>
    <p:sldId id="329" r:id="rId5"/>
    <p:sldId id="326" r:id="rId6"/>
    <p:sldId id="330" r:id="rId7"/>
    <p:sldId id="324" r:id="rId8"/>
    <p:sldId id="298" r:id="rId9"/>
    <p:sldId id="323"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6"/>
    <a:srgbClr val="A7230F"/>
    <a:srgbClr val="FCB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51" autoAdjust="0"/>
    <p:restoredTop sz="80151" autoAdjust="0"/>
  </p:normalViewPr>
  <p:slideViewPr>
    <p:cSldViewPr snapToGrid="0" snapToObjects="1" showGuides="1">
      <p:cViewPr varScale="1">
        <p:scale>
          <a:sx n="56" d="100"/>
          <a:sy n="56" d="100"/>
        </p:scale>
        <p:origin x="492" y="22"/>
      </p:cViewPr>
      <p:guideLst>
        <p:guide orient="horz" pos="2160"/>
        <p:guide pos="3864"/>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 d="1"/>
        <a:sy n="1" d="1"/>
      </p:scale>
      <p:origin x="0" y="0"/>
    </p:cViewPr>
  </p:sorterViewPr>
  <p:notesViewPr>
    <p:cSldViewPr snapToGrid="0" snapToObjects="1" showGuides="1">
      <p:cViewPr varScale="1">
        <p:scale>
          <a:sx n="116" d="100"/>
          <a:sy n="116" d="100"/>
        </p:scale>
        <p:origin x="3024" y="19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45B68EAA-2F27-0542-872E-20629508C90F}" type="datetimeFigureOut">
              <a:rPr lang="en-US" smtClean="0"/>
              <a:t>7/18/2019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AE88CE65-9492-FF49-86A5-7C170D1503D7}" type="slidenum">
              <a:rPr lang="en-US" smtClean="0"/>
              <a:t>‹#›</a:t>
            </a:fld>
            <a:endParaRPr lang="en-US"/>
          </a:p>
        </p:txBody>
      </p:sp>
    </p:spTree>
    <p:extLst>
      <p:ext uri="{BB962C8B-B14F-4D97-AF65-F5344CB8AC3E}">
        <p14:creationId xmlns:p14="http://schemas.microsoft.com/office/powerpoint/2010/main" val="131964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[Inserting</a:t>
            </a:r>
            <a:r>
              <a:rPr lang="en-US" baseline="0" dirty="0"/>
              <a:t> Video: </a:t>
            </a:r>
            <a:r>
              <a:rPr lang="en-US" dirty="0"/>
              <a:t>Click the film strip in center of the slide. Find the</a:t>
            </a:r>
            <a:r>
              <a:rPr lang="en-US" baseline="0" dirty="0"/>
              <a:t> file entitled: Go Where The Gospel Isn’t.mp4. Click ok. Click the video on slide. Click the “Playback” tab at the top of the screen. Find “Start:” and choose “Automatically” from the drop down menu immediately to the right of “Start:”]</a:t>
            </a:r>
            <a:endParaRPr lang="en-US" dirty="0"/>
          </a:p>
        </p:txBody>
      </p:sp>
      <p:sp>
        <p:nvSpPr>
          <p:cNvPr id="4" name="Slide Number Placeholder 3"/>
          <p:cNvSpPr>
            <a:spLocks noGrp="1"/>
          </p:cNvSpPr>
          <p:nvPr>
            <p:ph type="sldNum" sz="quarter" idx="10"/>
          </p:nvPr>
        </p:nvSpPr>
        <p:spPr/>
        <p:txBody>
          <a:bodyPr/>
          <a:lstStyle/>
          <a:p>
            <a:fld id="{AE88CE65-9492-FF49-86A5-7C170D1503D7}" type="slidenum">
              <a:rPr lang="en-US" smtClean="0"/>
              <a:t>1</a:t>
            </a:fld>
            <a:endParaRPr lang="en-US"/>
          </a:p>
        </p:txBody>
      </p:sp>
    </p:spTree>
    <p:extLst>
      <p:ext uri="{BB962C8B-B14F-4D97-AF65-F5344CB8AC3E}">
        <p14:creationId xmlns:p14="http://schemas.microsoft.com/office/powerpoint/2010/main" val="261832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8CE65-9492-FF49-86A5-7C170D1503D7}" type="slidenum">
              <a:rPr lang="en-US" smtClean="0"/>
              <a:t>2</a:t>
            </a:fld>
            <a:endParaRPr lang="en-US"/>
          </a:p>
        </p:txBody>
      </p:sp>
    </p:spTree>
    <p:extLst>
      <p:ext uri="{BB962C8B-B14F-4D97-AF65-F5344CB8AC3E}">
        <p14:creationId xmlns:p14="http://schemas.microsoft.com/office/powerpoint/2010/main" val="41357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8CE65-9492-FF49-86A5-7C170D1503D7}" type="slidenum">
              <a:rPr lang="en-US" smtClean="0"/>
              <a:t>3</a:t>
            </a:fld>
            <a:endParaRPr lang="en-US"/>
          </a:p>
        </p:txBody>
      </p:sp>
    </p:spTree>
    <p:extLst>
      <p:ext uri="{BB962C8B-B14F-4D97-AF65-F5344CB8AC3E}">
        <p14:creationId xmlns:p14="http://schemas.microsoft.com/office/powerpoint/2010/main" val="210877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i="1" dirty="0"/>
              <a:t>How has God prepared and gifted you to do this work? How will you use your gifts and skills to reach the least-reached?</a:t>
            </a:r>
            <a:endParaRPr lang="en-US" dirty="0"/>
          </a:p>
        </p:txBody>
      </p:sp>
      <p:sp>
        <p:nvSpPr>
          <p:cNvPr id="4" name="Slide Number Placeholder 3"/>
          <p:cNvSpPr>
            <a:spLocks noGrp="1"/>
          </p:cNvSpPr>
          <p:nvPr>
            <p:ph type="sldNum" sz="quarter" idx="10"/>
          </p:nvPr>
        </p:nvSpPr>
        <p:spPr/>
        <p:txBody>
          <a:bodyPr/>
          <a:lstStyle/>
          <a:p>
            <a:fld id="{AE88CE65-9492-FF49-86A5-7C170D1503D7}" type="slidenum">
              <a:rPr lang="en-US" smtClean="0"/>
              <a:t>4</a:t>
            </a:fld>
            <a:endParaRPr lang="en-US"/>
          </a:p>
        </p:txBody>
      </p:sp>
    </p:spTree>
    <p:extLst>
      <p:ext uri="{BB962C8B-B14F-4D97-AF65-F5344CB8AC3E}">
        <p14:creationId xmlns:p14="http://schemas.microsoft.com/office/powerpoint/2010/main" val="404325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i="1" dirty="0"/>
              <a:t>Tell how you are preparing for service; Will you attend </a:t>
            </a:r>
            <a:r>
              <a:rPr lang="en-US" i="1" dirty="0" err="1"/>
              <a:t>Darshan</a:t>
            </a:r>
            <a:r>
              <a:rPr lang="en-US" i="1" dirty="0"/>
              <a:t> or </a:t>
            </a:r>
            <a:r>
              <a:rPr lang="en-US" i="1" dirty="0" err="1"/>
              <a:t>Manarah</a:t>
            </a:r>
            <a:r>
              <a:rPr lang="en-US" i="1" dirty="0"/>
              <a:t>?; What training is part of your personal development plan? What needs to happen before you can go?</a:t>
            </a:r>
          </a:p>
          <a:p>
            <a:pPr lvl="0" rtl="0"/>
            <a:endParaRPr lang="en-US" i="1" dirty="0"/>
          </a:p>
          <a:p>
            <a:pPr lvl="0" rtl="0"/>
            <a:endParaRPr lang="en-US" i="1" dirty="0"/>
          </a:p>
          <a:p>
            <a:pPr defTabSz="942210">
              <a:defRPr/>
            </a:pPr>
            <a:r>
              <a:rPr lang="en-US" baseline="0" dirty="0"/>
              <a:t>[Replacing with a picture of your preparation: Right click on the circular image. Click “Change picture</a:t>
            </a:r>
            <a:r>
              <a:rPr lang="mr-IN" baseline="0" dirty="0"/>
              <a:t>…</a:t>
            </a:r>
            <a:r>
              <a:rPr lang="en-US" baseline="0" dirty="0"/>
              <a:t>” Locate the image you wish to insert into the circle and select it. Click “Picture Format” Tab at the top of the screen. Click the dropdown arrow immediately adjacent to the “Crop” option toward the right side of the screen. Click “Fit”. Maneuver your image so that it fits within the circle. You may need to scale or resize the circle. When you have the framing the way that you like, click elsewhere on the screen. You may need to resize and move your images to make it appear where the circle originally was. In this case: 5.19”x5.19” ]</a:t>
            </a:r>
            <a:endParaRPr lang="en-US" dirty="0"/>
          </a:p>
          <a:p>
            <a:pPr lvl="0" rtl="0"/>
            <a:endParaRPr lang="en-US" dirty="0"/>
          </a:p>
        </p:txBody>
      </p:sp>
      <p:sp>
        <p:nvSpPr>
          <p:cNvPr id="4" name="Slide Number Placeholder 3"/>
          <p:cNvSpPr>
            <a:spLocks noGrp="1"/>
          </p:cNvSpPr>
          <p:nvPr>
            <p:ph type="sldNum" sz="quarter" idx="10"/>
          </p:nvPr>
        </p:nvSpPr>
        <p:spPr/>
        <p:txBody>
          <a:bodyPr/>
          <a:lstStyle/>
          <a:p>
            <a:fld id="{AE88CE65-9492-FF49-86A5-7C170D1503D7}" type="slidenum">
              <a:rPr lang="en-US" smtClean="0"/>
              <a:t>5</a:t>
            </a:fld>
            <a:endParaRPr lang="en-US"/>
          </a:p>
        </p:txBody>
      </p:sp>
    </p:spTree>
    <p:extLst>
      <p:ext uri="{BB962C8B-B14F-4D97-AF65-F5344CB8AC3E}">
        <p14:creationId xmlns:p14="http://schemas.microsoft.com/office/powerpoint/2010/main" val="14204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8CE65-9492-FF49-86A5-7C170D1503D7}" type="slidenum">
              <a:rPr lang="en-US" smtClean="0"/>
              <a:t>6</a:t>
            </a:fld>
            <a:endParaRPr lang="en-US"/>
          </a:p>
        </p:txBody>
      </p:sp>
    </p:spTree>
    <p:extLst>
      <p:ext uri="{BB962C8B-B14F-4D97-AF65-F5344CB8AC3E}">
        <p14:creationId xmlns:p14="http://schemas.microsoft.com/office/powerpoint/2010/main" val="378794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i="1" dirty="0"/>
              <a:t>Tell how you are preparing for service; Will you attend </a:t>
            </a:r>
            <a:r>
              <a:rPr lang="en-US" i="1" dirty="0" err="1"/>
              <a:t>Darshan</a:t>
            </a:r>
            <a:r>
              <a:rPr lang="en-US" i="1" dirty="0"/>
              <a:t> or </a:t>
            </a:r>
            <a:r>
              <a:rPr lang="en-US" i="1" dirty="0" err="1"/>
              <a:t>Manarah</a:t>
            </a:r>
            <a:r>
              <a:rPr lang="en-US" i="1" dirty="0"/>
              <a:t>?; What training is part of your personal development plan? What needs to happen before you can go?</a:t>
            </a:r>
          </a:p>
          <a:p>
            <a:pPr lvl="0" rtl="0"/>
            <a:endParaRPr lang="en-US" i="1" dirty="0"/>
          </a:p>
          <a:p>
            <a:pPr defTabSz="942210">
              <a:defRPr/>
            </a:pPr>
            <a:r>
              <a:rPr lang="en-US" baseline="0" dirty="0"/>
              <a:t>[Replacing with a picture of your preparation: Right click on the circular image. Click “Change picture</a:t>
            </a:r>
            <a:r>
              <a:rPr lang="mr-IN" baseline="0" dirty="0"/>
              <a:t>…</a:t>
            </a:r>
            <a:r>
              <a:rPr lang="en-US" baseline="0" dirty="0"/>
              <a:t>” Locate the image you wish to insert into the circle and select it. Click “Picture Format” Tab at the top of the screen. Click the dropdown arrow immediately adjacent to the “Crop” option toward the right side of the screen. Click “Fit”. Maneuver your image so that it fits within the circle. You may need to scale or resize the circle. When you have the framing the way that you like, click elsewhere on the screen. You may need to resize and move your images to make it appear where the circle originally was. In this case: 5.19”x5.19” ]</a:t>
            </a:r>
            <a:endParaRPr lang="en-US" dirty="0"/>
          </a:p>
          <a:p>
            <a:pPr lvl="0" rtl="0"/>
            <a:endParaRPr lang="en-US" dirty="0"/>
          </a:p>
        </p:txBody>
      </p:sp>
      <p:sp>
        <p:nvSpPr>
          <p:cNvPr id="4" name="Slide Number Placeholder 3"/>
          <p:cNvSpPr>
            <a:spLocks noGrp="1"/>
          </p:cNvSpPr>
          <p:nvPr>
            <p:ph type="sldNum" sz="quarter" idx="10"/>
          </p:nvPr>
        </p:nvSpPr>
        <p:spPr/>
        <p:txBody>
          <a:bodyPr/>
          <a:lstStyle/>
          <a:p>
            <a:fld id="{AE88CE65-9492-FF49-86A5-7C170D1503D7}" type="slidenum">
              <a:rPr lang="en-US" smtClean="0"/>
              <a:t>7</a:t>
            </a:fld>
            <a:endParaRPr lang="en-US"/>
          </a:p>
        </p:txBody>
      </p:sp>
    </p:spTree>
    <p:extLst>
      <p:ext uri="{BB962C8B-B14F-4D97-AF65-F5344CB8AC3E}">
        <p14:creationId xmlns:p14="http://schemas.microsoft.com/office/powerpoint/2010/main" val="373268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i="1" dirty="0"/>
              <a:t>How has God prepared and gifted you to do this work? How will you use your gifts and skills to reach the least-reached?</a:t>
            </a:r>
            <a:endParaRPr lang="en-US" dirty="0"/>
          </a:p>
        </p:txBody>
      </p:sp>
      <p:sp>
        <p:nvSpPr>
          <p:cNvPr id="4" name="Slide Number Placeholder 3"/>
          <p:cNvSpPr>
            <a:spLocks noGrp="1"/>
          </p:cNvSpPr>
          <p:nvPr>
            <p:ph type="sldNum" sz="quarter" idx="10"/>
          </p:nvPr>
        </p:nvSpPr>
        <p:spPr/>
        <p:txBody>
          <a:bodyPr/>
          <a:lstStyle/>
          <a:p>
            <a:fld id="{AE88CE65-9492-FF49-86A5-7C170D1503D7}" type="slidenum">
              <a:rPr lang="en-US" smtClean="0"/>
              <a:t>8</a:t>
            </a:fld>
            <a:endParaRPr lang="en-US"/>
          </a:p>
        </p:txBody>
      </p:sp>
    </p:spTree>
    <p:extLst>
      <p:ext uri="{BB962C8B-B14F-4D97-AF65-F5344CB8AC3E}">
        <p14:creationId xmlns:p14="http://schemas.microsoft.com/office/powerpoint/2010/main" val="429288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i="1" dirty="0"/>
              <a:t>Tell how you are preparing for service; Will you attend </a:t>
            </a:r>
            <a:r>
              <a:rPr lang="en-US" i="1" dirty="0" err="1"/>
              <a:t>Darshan</a:t>
            </a:r>
            <a:r>
              <a:rPr lang="en-US" i="1" dirty="0"/>
              <a:t> or </a:t>
            </a:r>
            <a:r>
              <a:rPr lang="en-US" i="1" dirty="0" err="1"/>
              <a:t>Manarah</a:t>
            </a:r>
            <a:r>
              <a:rPr lang="en-US" i="1" dirty="0"/>
              <a:t>?; What training is part of your personal development plan? What needs to happen before you can go?</a:t>
            </a:r>
          </a:p>
          <a:p>
            <a:pPr lvl="0" rtl="0"/>
            <a:endParaRPr lang="en-US" i="1" dirty="0"/>
          </a:p>
          <a:p>
            <a:pPr defTabSz="942210">
              <a:defRPr/>
            </a:pPr>
            <a:r>
              <a:rPr lang="en-US" baseline="0" dirty="0"/>
              <a:t>[Replacing with a picture of your preparation: Right click on the circular image. Click “Change picture</a:t>
            </a:r>
            <a:r>
              <a:rPr lang="mr-IN" baseline="0" dirty="0"/>
              <a:t>…</a:t>
            </a:r>
            <a:r>
              <a:rPr lang="en-US" baseline="0" dirty="0"/>
              <a:t>” Locate the image you wish to insert into the circle and select it. Click “Picture Format” Tab at the top of the screen. Click the dropdown arrow immediately adjacent to the “Crop” option toward the right side of the screen. Click “Fit”. Maneuver your image so that it fits within the circle. You may need to scale or resize the circle. When you have the framing the way that you like, click elsewhere on the screen. You may need to resize and move your images to make it appear where the circle originally was. In this case: 5.19”x5.19” ]</a:t>
            </a:r>
            <a:endParaRPr lang="en-US" dirty="0"/>
          </a:p>
          <a:p>
            <a:pPr lvl="0" rtl="0"/>
            <a:endParaRPr lang="en-US" dirty="0"/>
          </a:p>
        </p:txBody>
      </p:sp>
      <p:sp>
        <p:nvSpPr>
          <p:cNvPr id="4" name="Slide Number Placeholder 3"/>
          <p:cNvSpPr>
            <a:spLocks noGrp="1"/>
          </p:cNvSpPr>
          <p:nvPr>
            <p:ph type="sldNum" sz="quarter" idx="10"/>
          </p:nvPr>
        </p:nvSpPr>
        <p:spPr/>
        <p:txBody>
          <a:bodyPr/>
          <a:lstStyle/>
          <a:p>
            <a:fld id="{AE88CE65-9492-FF49-86A5-7C170D1503D7}" type="slidenum">
              <a:rPr lang="en-US" smtClean="0"/>
              <a:t>9</a:t>
            </a:fld>
            <a:endParaRPr lang="en-US"/>
          </a:p>
        </p:txBody>
      </p:sp>
    </p:spTree>
    <p:extLst>
      <p:ext uri="{BB962C8B-B14F-4D97-AF65-F5344CB8AC3E}">
        <p14:creationId xmlns:p14="http://schemas.microsoft.com/office/powerpoint/2010/main" val="145407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E51FC2-156B-944F-8BA2-B9CB49CFE71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EF638-CF32-D74D-864D-743B0343E051}" type="slidenum">
              <a:rPr lang="en-US" smtClean="0"/>
              <a:t>‹#›</a:t>
            </a:fld>
            <a:endParaRPr lang="en-US"/>
          </a:p>
        </p:txBody>
      </p:sp>
    </p:spTree>
    <p:extLst>
      <p:ext uri="{BB962C8B-B14F-4D97-AF65-F5344CB8AC3E}">
        <p14:creationId xmlns:p14="http://schemas.microsoft.com/office/powerpoint/2010/main" val="63583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51FC2-156B-944F-8BA2-B9CB49CFE71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EF638-CF32-D74D-864D-743B0343E051}" type="slidenum">
              <a:rPr lang="en-US" smtClean="0"/>
              <a:t>‹#›</a:t>
            </a:fld>
            <a:endParaRPr lang="en-US"/>
          </a:p>
        </p:txBody>
      </p:sp>
    </p:spTree>
    <p:extLst>
      <p:ext uri="{BB962C8B-B14F-4D97-AF65-F5344CB8AC3E}">
        <p14:creationId xmlns:p14="http://schemas.microsoft.com/office/powerpoint/2010/main" val="156751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51FC2-156B-944F-8BA2-B9CB49CFE71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EF638-CF32-D74D-864D-743B0343E051}" type="slidenum">
              <a:rPr lang="en-US" smtClean="0"/>
              <a:t>‹#›</a:t>
            </a:fld>
            <a:endParaRPr lang="en-US"/>
          </a:p>
        </p:txBody>
      </p:sp>
    </p:spTree>
    <p:extLst>
      <p:ext uri="{BB962C8B-B14F-4D97-AF65-F5344CB8AC3E}">
        <p14:creationId xmlns:p14="http://schemas.microsoft.com/office/powerpoint/2010/main" val="21044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51FC2-156B-944F-8BA2-B9CB49CFE71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EF638-CF32-D74D-864D-743B0343E051}" type="slidenum">
              <a:rPr lang="en-US" smtClean="0"/>
              <a:t>‹#›</a:t>
            </a:fld>
            <a:endParaRPr lang="en-US"/>
          </a:p>
        </p:txBody>
      </p:sp>
    </p:spTree>
    <p:extLst>
      <p:ext uri="{BB962C8B-B14F-4D97-AF65-F5344CB8AC3E}">
        <p14:creationId xmlns:p14="http://schemas.microsoft.com/office/powerpoint/2010/main" val="53704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51FC2-156B-944F-8BA2-B9CB49CFE71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EF638-CF32-D74D-864D-743B0343E051}" type="slidenum">
              <a:rPr lang="en-US" smtClean="0"/>
              <a:t>‹#›</a:t>
            </a:fld>
            <a:endParaRPr lang="en-US"/>
          </a:p>
        </p:txBody>
      </p:sp>
    </p:spTree>
    <p:extLst>
      <p:ext uri="{BB962C8B-B14F-4D97-AF65-F5344CB8AC3E}">
        <p14:creationId xmlns:p14="http://schemas.microsoft.com/office/powerpoint/2010/main" val="15776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51FC2-156B-944F-8BA2-B9CB49CFE71D}"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EF638-CF32-D74D-864D-743B0343E051}" type="slidenum">
              <a:rPr lang="en-US" smtClean="0"/>
              <a:t>‹#›</a:t>
            </a:fld>
            <a:endParaRPr lang="en-US"/>
          </a:p>
        </p:txBody>
      </p:sp>
    </p:spTree>
    <p:extLst>
      <p:ext uri="{BB962C8B-B14F-4D97-AF65-F5344CB8AC3E}">
        <p14:creationId xmlns:p14="http://schemas.microsoft.com/office/powerpoint/2010/main" val="154076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51FC2-156B-944F-8BA2-B9CB49CFE71D}"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6EF638-CF32-D74D-864D-743B0343E051}" type="slidenum">
              <a:rPr lang="en-US" smtClean="0"/>
              <a:t>‹#›</a:t>
            </a:fld>
            <a:endParaRPr lang="en-US"/>
          </a:p>
        </p:txBody>
      </p:sp>
    </p:spTree>
    <p:extLst>
      <p:ext uri="{BB962C8B-B14F-4D97-AF65-F5344CB8AC3E}">
        <p14:creationId xmlns:p14="http://schemas.microsoft.com/office/powerpoint/2010/main" val="121483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E51FC2-156B-944F-8BA2-B9CB49CFE71D}"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6EF638-CF32-D74D-864D-743B0343E051}" type="slidenum">
              <a:rPr lang="en-US" smtClean="0"/>
              <a:t>‹#›</a:t>
            </a:fld>
            <a:endParaRPr lang="en-US"/>
          </a:p>
        </p:txBody>
      </p:sp>
    </p:spTree>
    <p:extLst>
      <p:ext uri="{BB962C8B-B14F-4D97-AF65-F5344CB8AC3E}">
        <p14:creationId xmlns:p14="http://schemas.microsoft.com/office/powerpoint/2010/main" val="156319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51FC2-156B-944F-8BA2-B9CB49CFE71D}"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6EF638-CF32-D74D-864D-743B0343E051}" type="slidenum">
              <a:rPr lang="en-US" smtClean="0"/>
              <a:t>‹#›</a:t>
            </a:fld>
            <a:endParaRPr lang="en-US"/>
          </a:p>
        </p:txBody>
      </p:sp>
    </p:spTree>
    <p:extLst>
      <p:ext uri="{BB962C8B-B14F-4D97-AF65-F5344CB8AC3E}">
        <p14:creationId xmlns:p14="http://schemas.microsoft.com/office/powerpoint/2010/main" val="36794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E51FC2-156B-944F-8BA2-B9CB49CFE71D}"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EF638-CF32-D74D-864D-743B0343E051}" type="slidenum">
              <a:rPr lang="en-US" smtClean="0"/>
              <a:t>‹#›</a:t>
            </a:fld>
            <a:endParaRPr lang="en-US"/>
          </a:p>
        </p:txBody>
      </p:sp>
    </p:spTree>
    <p:extLst>
      <p:ext uri="{BB962C8B-B14F-4D97-AF65-F5344CB8AC3E}">
        <p14:creationId xmlns:p14="http://schemas.microsoft.com/office/powerpoint/2010/main" val="152476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E51FC2-156B-944F-8BA2-B9CB49CFE71D}"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EF638-CF32-D74D-864D-743B0343E051}" type="slidenum">
              <a:rPr lang="en-US" smtClean="0"/>
              <a:t>‹#›</a:t>
            </a:fld>
            <a:endParaRPr lang="en-US"/>
          </a:p>
        </p:txBody>
      </p:sp>
    </p:spTree>
    <p:extLst>
      <p:ext uri="{BB962C8B-B14F-4D97-AF65-F5344CB8AC3E}">
        <p14:creationId xmlns:p14="http://schemas.microsoft.com/office/powerpoint/2010/main" val="85361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51FC2-156B-944F-8BA2-B9CB49CFE71D}" type="datetimeFigureOut">
              <a:rPr lang="en-US" smtClean="0"/>
              <a:t>7/18/2019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EF638-CF32-D74D-864D-743B0343E051}" type="slidenum">
              <a:rPr lang="en-US" smtClean="0"/>
              <a:t>‹#›</a:t>
            </a:fld>
            <a:endParaRPr lang="en-US"/>
          </a:p>
        </p:txBody>
      </p:sp>
    </p:spTree>
    <p:extLst>
      <p:ext uri="{BB962C8B-B14F-4D97-AF65-F5344CB8AC3E}">
        <p14:creationId xmlns:p14="http://schemas.microsoft.com/office/powerpoint/2010/main" val="1150762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1600" dirty="0">
                <a:latin typeface="Gill Sans" charset="0"/>
                <a:ea typeface="Gill Sans" charset="0"/>
                <a:cs typeface="Gill Sans" charset="0"/>
              </a:rPr>
              <a:t>(instructions in the notes)</a:t>
            </a:r>
            <a:endParaRPr lang="en-US" dirty="0">
              <a:latin typeface="Gill Sans" charset="0"/>
              <a:ea typeface="Gill Sans" charset="0"/>
              <a:cs typeface="Gill Sans" charset="0"/>
            </a:endParaRPr>
          </a:p>
        </p:txBody>
      </p:sp>
      <p:pic>
        <p:nvPicPr>
          <p:cNvPr id="4" name="Content Placeholder 3">
            <a:extLst>
              <a:ext uri="{FF2B5EF4-FFF2-40B4-BE49-F238E27FC236}">
                <a16:creationId xmlns:a16="http://schemas.microsoft.com/office/drawing/2014/main" id="{797D99FD-DF26-4F0E-A2D9-1C232083F258}"/>
              </a:ext>
            </a:extLst>
          </p:cNvPr>
          <p:cNvPicPr>
            <a:picLocks noGrp="1" noChangeAspect="1"/>
          </p:cNvPicPr>
          <p:nvPr>
            <p:ph idx="1"/>
          </p:nvPr>
        </p:nvPicPr>
        <p:blipFill>
          <a:blip r:embed="rId3"/>
          <a:stretch>
            <a:fillRect/>
          </a:stretch>
        </p:blipFill>
        <p:spPr>
          <a:xfrm>
            <a:off x="2009756" y="1243636"/>
            <a:ext cx="8172488" cy="5446198"/>
          </a:xfrm>
        </p:spPr>
      </p:pic>
    </p:spTree>
    <p:extLst>
      <p:ext uri="{BB962C8B-B14F-4D97-AF65-F5344CB8AC3E}">
        <p14:creationId xmlns:p14="http://schemas.microsoft.com/office/powerpoint/2010/main" val="342799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17785"/>
            <a:ext cx="12192000" cy="58616"/>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92000" cy="1617785"/>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b="-191"/>
          <a:stretch/>
        </p:blipFill>
        <p:spPr>
          <a:xfrm>
            <a:off x="8616822" y="3429000"/>
            <a:ext cx="3204465" cy="3206676"/>
          </a:xfrm>
          <a:prstGeom prst="ellipse">
            <a:avLst/>
          </a:prstGeom>
          <a:ln w="127000">
            <a:solidFill>
              <a:schemeClr val="bg1"/>
            </a:solidFill>
          </a:ln>
          <a:effectLst>
            <a:outerShdw blurRad="63500" algn="ctr" rotWithShape="0">
              <a:prstClr val="black">
                <a:alpha val="50000"/>
              </a:prstClr>
            </a:outerShdw>
          </a:effec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2340" y="1939384"/>
            <a:ext cx="3710296" cy="3710296"/>
          </a:xfrm>
          <a:prstGeom prst="ellipse">
            <a:avLst/>
          </a:prstGeom>
          <a:ln w="127000">
            <a:solidFill>
              <a:schemeClr val="bg1"/>
            </a:solidFill>
          </a:ln>
          <a:effectLst>
            <a:outerShdw blurRad="63500" algn="ctr" rotWithShape="0">
              <a:prstClr val="black">
                <a:alpha val="50000"/>
              </a:prstClr>
            </a:outerShdw>
          </a:effectLst>
        </p:spPr>
      </p:pic>
      <p:sp>
        <p:nvSpPr>
          <p:cNvPr id="5" name="TextBox 4"/>
          <p:cNvSpPr txBox="1"/>
          <p:nvPr/>
        </p:nvSpPr>
        <p:spPr>
          <a:xfrm>
            <a:off x="1245332" y="321599"/>
            <a:ext cx="9302750" cy="1323439"/>
          </a:xfrm>
          <a:prstGeom prst="rect">
            <a:avLst/>
          </a:prstGeom>
          <a:noFill/>
        </p:spPr>
        <p:txBody>
          <a:bodyPr wrap="square" rtlCol="0">
            <a:spAutoFit/>
          </a:bodyPr>
          <a:lstStyle/>
          <a:p>
            <a:pPr algn="ctr"/>
            <a:r>
              <a:rPr lang="en-US" sz="4400" dirty="0">
                <a:solidFill>
                  <a:schemeClr val="bg1"/>
                </a:solidFill>
                <a:latin typeface="Gill Sans" charset="0"/>
                <a:ea typeface="Gill Sans" charset="0"/>
                <a:cs typeface="Gill Sans" charset="0"/>
              </a:rPr>
              <a:t>How will They hear?</a:t>
            </a:r>
          </a:p>
          <a:p>
            <a:pPr algn="ctr"/>
            <a:r>
              <a:rPr lang="en-US" sz="3600" i="1" dirty="0">
                <a:solidFill>
                  <a:schemeClr val="bg1"/>
                </a:solidFill>
                <a:latin typeface="Gill Sans" charset="0"/>
                <a:ea typeface="Gill Sans" charset="0"/>
                <a:cs typeface="Gill Sans" charset="0"/>
              </a:rPr>
              <a:t>The Logic for Missions</a:t>
            </a:r>
            <a:r>
              <a:rPr lang="en-US" sz="3600" dirty="0">
                <a:solidFill>
                  <a:schemeClr val="bg1"/>
                </a:solidFill>
                <a:latin typeface="Gill Sans" charset="0"/>
                <a:ea typeface="Gill Sans" charset="0"/>
                <a:cs typeface="Gill Sans" charset="0"/>
              </a:rPr>
              <a:t> – Rom. 10: 13-17</a:t>
            </a:r>
            <a:endParaRPr lang="en-US" sz="4000" dirty="0">
              <a:solidFill>
                <a:schemeClr val="bg1"/>
              </a:solidFill>
              <a:latin typeface="Gill Sans MT" panose="020B0502020104020203" pitchFamily="34" charset="0"/>
              <a:ea typeface="Gill Sans Light" charset="0"/>
              <a:cs typeface="Gill Sans Light" charset="0"/>
            </a:endParaRPr>
          </a:p>
        </p:txBody>
      </p:sp>
      <p:pic>
        <p:nvPicPr>
          <p:cNvPr id="2" name="Picture 1">
            <a:extLst>
              <a:ext uri="{FF2B5EF4-FFF2-40B4-BE49-F238E27FC236}">
                <a16:creationId xmlns:a16="http://schemas.microsoft.com/office/drawing/2014/main" id="{5580981E-7DE9-3A4A-9369-587571199E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
          <a:stretch/>
        </p:blipFill>
        <p:spPr>
          <a:xfrm flipH="1">
            <a:off x="4739535" y="2741346"/>
            <a:ext cx="3643488" cy="3646002"/>
          </a:xfrm>
          <a:prstGeom prst="ellipse">
            <a:avLst/>
          </a:prstGeom>
          <a:ln w="127000">
            <a:solidFill>
              <a:schemeClr val="bg1"/>
            </a:solidFill>
          </a:ln>
          <a:effectLst>
            <a:outerShdw blurRad="63500" algn="ctr" rotWithShape="0">
              <a:prstClr val="black">
                <a:alpha val="50000"/>
              </a:prstClr>
            </a:outerShdw>
          </a:effectLst>
        </p:spPr>
      </p:pic>
    </p:spTree>
    <p:extLst>
      <p:ext uri="{BB962C8B-B14F-4D97-AF65-F5344CB8AC3E}">
        <p14:creationId xmlns:p14="http://schemas.microsoft.com/office/powerpoint/2010/main" val="183922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10800000">
            <a:off x="0" y="-1"/>
            <a:ext cx="12192000" cy="753389"/>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0" y="731500"/>
            <a:ext cx="12192000" cy="58616"/>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4337" y="42583"/>
            <a:ext cx="9923120" cy="646331"/>
          </a:xfrm>
          <a:prstGeom prst="rect">
            <a:avLst/>
          </a:prstGeom>
          <a:noFill/>
        </p:spPr>
        <p:txBody>
          <a:bodyPr wrap="square" rtlCol="0">
            <a:spAutoFit/>
          </a:bodyPr>
          <a:lstStyle/>
          <a:p>
            <a:r>
              <a:rPr lang="en-US" sz="3600" dirty="0">
                <a:solidFill>
                  <a:schemeClr val="bg1"/>
                </a:solidFill>
                <a:latin typeface="Gill Sans" charset="0"/>
                <a:ea typeface="Gill Sans" charset="0"/>
                <a:cs typeface="Gill Sans" charset="0"/>
              </a:rPr>
              <a:t>1. Confession happens only after </a:t>
            </a:r>
            <a:r>
              <a:rPr lang="en-US" sz="3600" i="1" dirty="0">
                <a:solidFill>
                  <a:schemeClr val="bg1"/>
                </a:solidFill>
                <a:latin typeface="Gill Sans" charset="0"/>
                <a:ea typeface="Gill Sans" charset="0"/>
                <a:cs typeface="Gill Sans" charset="0"/>
              </a:rPr>
              <a:t>deep</a:t>
            </a:r>
            <a:r>
              <a:rPr lang="en-US" sz="3600" dirty="0">
                <a:solidFill>
                  <a:schemeClr val="bg1"/>
                </a:solidFill>
                <a:latin typeface="Gill Sans" charset="0"/>
                <a:ea typeface="Gill Sans" charset="0"/>
                <a:cs typeface="Gill Sans" charset="0"/>
              </a:rPr>
              <a:t> conviction</a:t>
            </a:r>
            <a:endParaRPr lang="en-US" sz="3600" dirty="0">
              <a:solidFill>
                <a:schemeClr val="bg1"/>
              </a:solidFill>
              <a:latin typeface="Gill Sans Light" charset="0"/>
              <a:ea typeface="Gill Sans Light" charset="0"/>
              <a:cs typeface="Gill Sans Light" charset="0"/>
            </a:endParaRPr>
          </a:p>
        </p:txBody>
      </p:sp>
      <p:sp>
        <p:nvSpPr>
          <p:cNvPr id="2" name="TextBox 1"/>
          <p:cNvSpPr txBox="1"/>
          <p:nvPr/>
        </p:nvSpPr>
        <p:spPr>
          <a:xfrm>
            <a:off x="244337" y="1635085"/>
            <a:ext cx="7649704" cy="3970318"/>
          </a:xfrm>
          <a:prstGeom prst="rect">
            <a:avLst/>
          </a:prstGeom>
          <a:noFill/>
        </p:spPr>
        <p:txBody>
          <a:bodyPr wrap="square" rtlCol="0">
            <a:spAutoFit/>
          </a:bodyPr>
          <a:lstStyle/>
          <a:p>
            <a:r>
              <a:rPr lang="en-US" sz="3600" dirty="0">
                <a:latin typeface="Gill Sans" charset="0"/>
                <a:ea typeface="Gill Sans" charset="0"/>
                <a:cs typeface="Gill Sans" charset="0"/>
              </a:rPr>
              <a:t>1. God’s </a:t>
            </a:r>
            <a:r>
              <a:rPr lang="en-US" sz="3600" u="sng" dirty="0">
                <a:latin typeface="Gill Sans" charset="0"/>
                <a:ea typeface="Gill Sans" charset="0"/>
                <a:cs typeface="Gill Sans" charset="0"/>
              </a:rPr>
              <a:t>PROMISE</a:t>
            </a:r>
            <a:r>
              <a:rPr lang="en-US" sz="3600" dirty="0">
                <a:latin typeface="Gill Sans" charset="0"/>
                <a:ea typeface="Gill Sans" charset="0"/>
                <a:cs typeface="Gill Sans" charset="0"/>
              </a:rPr>
              <a:t>: (10:13)</a:t>
            </a:r>
          </a:p>
          <a:p>
            <a:endParaRPr lang="en-US" sz="3600" dirty="0">
              <a:latin typeface="Gill Sans" charset="0"/>
              <a:ea typeface="Gill Sans" charset="0"/>
              <a:cs typeface="Gill Sans" charset="0"/>
            </a:endParaRPr>
          </a:p>
          <a:p>
            <a:r>
              <a:rPr lang="en-US" sz="3600" dirty="0">
                <a:latin typeface="Gill Sans" charset="0"/>
                <a:ea typeface="Gill Sans" charset="0"/>
                <a:cs typeface="Gill Sans" charset="0"/>
              </a:rPr>
              <a:t>For </a:t>
            </a:r>
            <a:r>
              <a:rPr lang="en-US" sz="3600" u="sng" dirty="0">
                <a:latin typeface="Gill Sans" charset="0"/>
                <a:ea typeface="Gill Sans" charset="0"/>
                <a:cs typeface="Gill Sans" charset="0"/>
              </a:rPr>
              <a:t>everyone</a:t>
            </a:r>
            <a:r>
              <a:rPr lang="en-US" sz="3600" dirty="0">
                <a:latin typeface="Gill Sans" charset="0"/>
                <a:ea typeface="Gill Sans" charset="0"/>
                <a:cs typeface="Gill Sans" charset="0"/>
              </a:rPr>
              <a:t> who “calls on the name” of the Lord will be saved!</a:t>
            </a:r>
          </a:p>
          <a:p>
            <a:endParaRPr lang="en-US" sz="3600" dirty="0">
              <a:latin typeface="Gill Sans" charset="0"/>
            </a:endParaRPr>
          </a:p>
          <a:p>
            <a:r>
              <a:rPr lang="en-US" sz="3600" i="1" dirty="0">
                <a:latin typeface="Gill Sans" charset="0"/>
                <a:ea typeface="Gill Sans" charset="0"/>
                <a:cs typeface="Gill Sans" charset="0"/>
              </a:rPr>
              <a:t>..with the heart one </a:t>
            </a:r>
            <a:r>
              <a:rPr lang="en-US" sz="3600" i="1" u="sng" dirty="0">
                <a:latin typeface="Gill Sans" charset="0"/>
                <a:ea typeface="Gill Sans" charset="0"/>
                <a:cs typeface="Gill Sans" charset="0"/>
              </a:rPr>
              <a:t>believes</a:t>
            </a:r>
            <a:r>
              <a:rPr lang="en-US" sz="3600" i="1" dirty="0">
                <a:latin typeface="Gill Sans" charset="0"/>
                <a:ea typeface="Gill Sans" charset="0"/>
                <a:cs typeface="Gill Sans" charset="0"/>
              </a:rPr>
              <a:t> and mouth one </a:t>
            </a:r>
            <a:r>
              <a:rPr lang="en-US" sz="3600" i="1" u="sng" dirty="0">
                <a:latin typeface="Gill Sans" charset="0"/>
                <a:ea typeface="Gill Sans" charset="0"/>
                <a:cs typeface="Gill Sans" charset="0"/>
              </a:rPr>
              <a:t>confesses</a:t>
            </a:r>
            <a:r>
              <a:rPr lang="en-US" sz="3600" i="1" dirty="0">
                <a:latin typeface="Gill Sans" charset="0"/>
                <a:ea typeface="Gill Sans" charset="0"/>
                <a:cs typeface="Gill Sans" charset="0"/>
              </a:rPr>
              <a:t> and is saved v.10 </a:t>
            </a:r>
          </a:p>
        </p:txBody>
      </p:sp>
      <p:pic>
        <p:nvPicPr>
          <p:cNvPr id="14" name="Picture 13"/>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7894041" y="1218907"/>
            <a:ext cx="3762267" cy="3762267"/>
          </a:xfrm>
          <a:prstGeom prst="ellipse">
            <a:avLst/>
          </a:prstGeom>
          <a:ln w="127000">
            <a:solidFill>
              <a:schemeClr val="bg1"/>
            </a:solidFill>
          </a:ln>
          <a:effectLst>
            <a:outerShdw blurRad="63500" algn="ctr" rotWithShape="0">
              <a:prstClr val="black">
                <a:alpha val="50000"/>
              </a:prst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87715" y="5849525"/>
            <a:ext cx="1478100" cy="855742"/>
          </a:xfrm>
          <a:prstGeom prst="rect">
            <a:avLst/>
          </a:prstGeom>
        </p:spPr>
      </p:pic>
    </p:spTree>
    <p:extLst>
      <p:ext uri="{BB962C8B-B14F-4D97-AF65-F5344CB8AC3E}">
        <p14:creationId xmlns:p14="http://schemas.microsoft.com/office/powerpoint/2010/main" val="136236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26073" y="1113367"/>
            <a:ext cx="3479230" cy="3483800"/>
          </a:xfrm>
          <a:prstGeom prst="ellipse">
            <a:avLst/>
          </a:prstGeom>
          <a:ln w="127000">
            <a:solidFill>
              <a:schemeClr val="bg1"/>
            </a:solidFill>
          </a:ln>
          <a:effectLst>
            <a:outerShdw blurRad="63500" algn="ctr" rotWithShape="0">
              <a:prstClr val="black">
                <a:alpha val="50000"/>
              </a:prstClr>
            </a:outerShdw>
          </a:effectLst>
        </p:spPr>
      </p:pic>
      <p:sp>
        <p:nvSpPr>
          <p:cNvPr id="10" name="Rectangle 9"/>
          <p:cNvSpPr/>
          <p:nvPr/>
        </p:nvSpPr>
        <p:spPr>
          <a:xfrm rot="10800000">
            <a:off x="0" y="-1"/>
            <a:ext cx="12192000" cy="756550"/>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0" y="756552"/>
            <a:ext cx="12192000" cy="58616"/>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4337" y="61219"/>
            <a:ext cx="10243378" cy="646331"/>
          </a:xfrm>
          <a:prstGeom prst="rect">
            <a:avLst/>
          </a:prstGeom>
          <a:noFill/>
        </p:spPr>
        <p:txBody>
          <a:bodyPr wrap="square" rtlCol="0">
            <a:spAutoFit/>
          </a:bodyPr>
          <a:lstStyle/>
          <a:p>
            <a:r>
              <a:rPr lang="en-US" sz="3600" dirty="0">
                <a:solidFill>
                  <a:schemeClr val="bg1"/>
                </a:solidFill>
                <a:latin typeface="Gill Sans" charset="0"/>
                <a:ea typeface="Gill Sans" charset="0"/>
                <a:cs typeface="Gill Sans" charset="0"/>
              </a:rPr>
              <a:t>2. Conviction takes place after </a:t>
            </a:r>
            <a:r>
              <a:rPr lang="en-US" sz="3600" i="1" dirty="0">
                <a:solidFill>
                  <a:schemeClr val="bg1"/>
                </a:solidFill>
                <a:latin typeface="Gill Sans" charset="0"/>
                <a:ea typeface="Gill Sans" charset="0"/>
                <a:cs typeface="Gill Sans" charset="0"/>
              </a:rPr>
              <a:t>proper</a:t>
            </a:r>
            <a:r>
              <a:rPr lang="en-US" sz="3600" dirty="0">
                <a:solidFill>
                  <a:schemeClr val="bg1"/>
                </a:solidFill>
                <a:latin typeface="Gill Sans" charset="0"/>
                <a:ea typeface="Gill Sans" charset="0"/>
                <a:cs typeface="Gill Sans" charset="0"/>
              </a:rPr>
              <a:t> comprehension</a:t>
            </a:r>
            <a:endParaRPr lang="en-US" sz="3600" dirty="0">
              <a:solidFill>
                <a:schemeClr val="bg1"/>
              </a:solidFill>
              <a:latin typeface="Gill Sans Light" charset="0"/>
              <a:ea typeface="Gill Sans Light" charset="0"/>
              <a:cs typeface="Gill Sans Light" charset="0"/>
            </a:endParaRPr>
          </a:p>
        </p:txBody>
      </p:sp>
      <p:sp>
        <p:nvSpPr>
          <p:cNvPr id="6" name="TextBox 5"/>
          <p:cNvSpPr txBox="1"/>
          <p:nvPr/>
        </p:nvSpPr>
        <p:spPr>
          <a:xfrm>
            <a:off x="244335" y="1559502"/>
            <a:ext cx="8622828" cy="3416320"/>
          </a:xfrm>
          <a:prstGeom prst="rect">
            <a:avLst/>
          </a:prstGeom>
          <a:noFill/>
        </p:spPr>
        <p:txBody>
          <a:bodyPr wrap="square" rtlCol="0">
            <a:spAutoFit/>
          </a:bodyPr>
          <a:lstStyle/>
          <a:p>
            <a:r>
              <a:rPr lang="en-US" sz="3600" dirty="0">
                <a:latin typeface="Gill Sans" charset="0"/>
                <a:ea typeface="Gill Sans" charset="0"/>
                <a:cs typeface="Gill Sans" charset="0"/>
              </a:rPr>
              <a:t>2. The </a:t>
            </a:r>
            <a:r>
              <a:rPr lang="en-US" sz="3600" u="sng" dirty="0">
                <a:latin typeface="Gill Sans" charset="0"/>
                <a:ea typeface="Gill Sans" charset="0"/>
                <a:cs typeface="Gill Sans" charset="0"/>
              </a:rPr>
              <a:t>PREREQUISITE</a:t>
            </a:r>
            <a:r>
              <a:rPr lang="en-US" sz="3600" dirty="0">
                <a:latin typeface="Gill Sans" charset="0"/>
                <a:ea typeface="Gill Sans" charset="0"/>
                <a:cs typeface="Gill Sans" charset="0"/>
              </a:rPr>
              <a:t>: (10:14)</a:t>
            </a:r>
          </a:p>
          <a:p>
            <a:endParaRPr lang="en-US" sz="3600" dirty="0">
              <a:latin typeface="Gill Sans" charset="0"/>
              <a:ea typeface="Gill Sans" charset="0"/>
              <a:cs typeface="Gill Sans" charset="0"/>
            </a:endParaRPr>
          </a:p>
          <a:p>
            <a:r>
              <a:rPr lang="en-US" sz="3600" dirty="0">
                <a:latin typeface="Gill Sans" charset="0"/>
                <a:ea typeface="Gill Sans" charset="0"/>
                <a:cs typeface="Gill Sans" charset="0"/>
              </a:rPr>
              <a:t>Unbelievers must </a:t>
            </a:r>
            <a:r>
              <a:rPr lang="en-US" sz="3600" u="sng" dirty="0">
                <a:latin typeface="Gill Sans" charset="0"/>
                <a:ea typeface="Gill Sans" charset="0"/>
                <a:cs typeface="Gill Sans" charset="0"/>
              </a:rPr>
              <a:t>first</a:t>
            </a:r>
            <a:r>
              <a:rPr lang="en-US" sz="3600" dirty="0">
                <a:latin typeface="Gill Sans" charset="0"/>
                <a:ea typeface="Gill Sans" charset="0"/>
                <a:cs typeface="Gill Sans" charset="0"/>
              </a:rPr>
              <a:t> hear the Gospel in order to believe and </a:t>
            </a:r>
            <a:r>
              <a:rPr lang="en-US" sz="3600" u="sng" dirty="0">
                <a:latin typeface="Gill Sans" charset="0"/>
                <a:ea typeface="Gill Sans" charset="0"/>
                <a:cs typeface="Gill Sans" charset="0"/>
              </a:rPr>
              <a:t>call</a:t>
            </a:r>
            <a:r>
              <a:rPr lang="en-US" sz="3600" dirty="0">
                <a:latin typeface="Gill Sans" charset="0"/>
                <a:ea typeface="Gill Sans" charset="0"/>
                <a:cs typeface="Gill Sans" charset="0"/>
              </a:rPr>
              <a:t> on Jesus’ name</a:t>
            </a:r>
          </a:p>
          <a:p>
            <a:endParaRPr lang="en-US" sz="3600" dirty="0">
              <a:latin typeface="Gill Sans" charset="0"/>
            </a:endParaRPr>
          </a:p>
          <a:p>
            <a:r>
              <a:rPr lang="en-US" sz="3600" i="1" dirty="0">
                <a:latin typeface="Gill Sans" charset="0"/>
              </a:rPr>
              <a:t>..faith comes by </a:t>
            </a:r>
            <a:r>
              <a:rPr lang="en-US" sz="3600" i="1" u="sng" dirty="0">
                <a:latin typeface="Gill Sans" charset="0"/>
              </a:rPr>
              <a:t>hearing</a:t>
            </a:r>
            <a:r>
              <a:rPr lang="en-US" sz="3600" i="1" dirty="0">
                <a:latin typeface="Gill Sans" charset="0"/>
              </a:rPr>
              <a:t> the word of God v.17</a:t>
            </a:r>
            <a:endParaRPr lang="en-US" sz="3600" i="1" dirty="0"/>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87715" y="5849525"/>
            <a:ext cx="1478100" cy="855742"/>
          </a:xfrm>
          <a:prstGeom prst="rect">
            <a:avLst/>
          </a:prstGeom>
        </p:spPr>
      </p:pic>
    </p:spTree>
    <p:extLst>
      <p:ext uri="{BB962C8B-B14F-4D97-AF65-F5344CB8AC3E}">
        <p14:creationId xmlns:p14="http://schemas.microsoft.com/office/powerpoint/2010/main" val="153876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10800000">
            <a:off x="0" y="-1"/>
            <a:ext cx="12192000" cy="756551"/>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800000">
            <a:off x="0" y="756552"/>
            <a:ext cx="12192000" cy="58616"/>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4337" y="55108"/>
            <a:ext cx="10023788" cy="646331"/>
          </a:xfrm>
          <a:prstGeom prst="rect">
            <a:avLst/>
          </a:prstGeom>
          <a:noFill/>
        </p:spPr>
        <p:txBody>
          <a:bodyPr wrap="square" rtlCol="0">
            <a:spAutoFit/>
          </a:bodyPr>
          <a:lstStyle/>
          <a:p>
            <a:r>
              <a:rPr lang="en-US" sz="3600" dirty="0">
                <a:solidFill>
                  <a:schemeClr val="bg1"/>
                </a:solidFill>
                <a:latin typeface="Gill Sans" charset="0"/>
                <a:ea typeface="Gill Sans" charset="0"/>
                <a:cs typeface="Gill Sans" charset="0"/>
              </a:rPr>
              <a:t>3. Comprehension is a result of </a:t>
            </a:r>
            <a:r>
              <a:rPr lang="en-US" sz="3600" i="1" dirty="0">
                <a:solidFill>
                  <a:schemeClr val="bg1"/>
                </a:solidFill>
                <a:latin typeface="Gill Sans" charset="0"/>
                <a:ea typeface="Gill Sans" charset="0"/>
                <a:cs typeface="Gill Sans" charset="0"/>
              </a:rPr>
              <a:t>clear</a:t>
            </a:r>
            <a:r>
              <a:rPr lang="en-US" sz="3600" dirty="0">
                <a:solidFill>
                  <a:schemeClr val="bg1"/>
                </a:solidFill>
                <a:latin typeface="Gill Sans" charset="0"/>
                <a:ea typeface="Gill Sans" charset="0"/>
                <a:cs typeface="Gill Sans" charset="0"/>
              </a:rPr>
              <a:t> communication</a:t>
            </a:r>
            <a:endParaRPr lang="en-US" sz="3600" dirty="0">
              <a:solidFill>
                <a:schemeClr val="bg1"/>
              </a:solidFill>
              <a:latin typeface="Gill Sans Light" charset="0"/>
              <a:ea typeface="Gill Sans Light" charset="0"/>
              <a:cs typeface="Gill Sans Light"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7715" y="5849525"/>
            <a:ext cx="1478100" cy="855742"/>
          </a:xfrm>
          <a:prstGeom prst="rect">
            <a:avLst/>
          </a:prstGeom>
        </p:spPr>
      </p:pic>
      <p:sp>
        <p:nvSpPr>
          <p:cNvPr id="12" name="Content Placeholder 2"/>
          <p:cNvSpPr txBox="1">
            <a:spLocks/>
          </p:cNvSpPr>
          <p:nvPr/>
        </p:nvSpPr>
        <p:spPr>
          <a:xfrm>
            <a:off x="244336" y="1792180"/>
            <a:ext cx="8153043" cy="38022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3600" dirty="0">
                <a:latin typeface="Gill Sans" charset="0"/>
                <a:ea typeface="Gill Sans" charset="0"/>
                <a:cs typeface="Gill Sans" charset="0"/>
              </a:rPr>
              <a:t>3. The </a:t>
            </a:r>
            <a:r>
              <a:rPr lang="en-US" sz="3600" u="sng" dirty="0">
                <a:latin typeface="Gill Sans" charset="0"/>
                <a:ea typeface="Gill Sans" charset="0"/>
                <a:cs typeface="Gill Sans" charset="0"/>
              </a:rPr>
              <a:t>PREDICAMENT</a:t>
            </a:r>
            <a:r>
              <a:rPr lang="en-US" sz="3600" dirty="0">
                <a:latin typeface="Gill Sans" charset="0"/>
                <a:ea typeface="Gill Sans" charset="0"/>
                <a:cs typeface="Gill Sans" charset="0"/>
              </a:rPr>
              <a:t>: (10:14)</a:t>
            </a:r>
          </a:p>
          <a:p>
            <a:pPr marL="0" indent="0">
              <a:lnSpc>
                <a:spcPct val="100000"/>
              </a:lnSpc>
              <a:spcBef>
                <a:spcPts val="0"/>
              </a:spcBef>
              <a:buNone/>
            </a:pPr>
            <a:endParaRPr lang="en-US" sz="3600" dirty="0">
              <a:latin typeface="Gill Sans" charset="0"/>
              <a:ea typeface="Gill Sans" charset="0"/>
              <a:cs typeface="Gill Sans" charset="0"/>
            </a:endParaRPr>
          </a:p>
          <a:p>
            <a:pPr marL="0" indent="0">
              <a:lnSpc>
                <a:spcPct val="100000"/>
              </a:lnSpc>
              <a:spcBef>
                <a:spcPts val="0"/>
              </a:spcBef>
              <a:buNone/>
            </a:pPr>
            <a:r>
              <a:rPr lang="en-US" sz="3600" dirty="0">
                <a:latin typeface="Gill Sans" charset="0"/>
                <a:ea typeface="Gill Sans" charset="0"/>
                <a:cs typeface="Gill Sans" charset="0"/>
              </a:rPr>
              <a:t>We, believers, must </a:t>
            </a:r>
            <a:r>
              <a:rPr lang="en-US" sz="3600" u="sng" dirty="0">
                <a:latin typeface="Gill Sans" charset="0"/>
                <a:ea typeface="Gill Sans" charset="0"/>
                <a:cs typeface="Gill Sans" charset="0"/>
              </a:rPr>
              <a:t>Go</a:t>
            </a:r>
            <a:r>
              <a:rPr lang="en-US" sz="3600" dirty="0">
                <a:latin typeface="Gill Sans" charset="0"/>
                <a:ea typeface="Gill Sans" charset="0"/>
                <a:cs typeface="Gill Sans" charset="0"/>
              </a:rPr>
              <a:t> to proclaim the Gospel to those who have </a:t>
            </a:r>
            <a:r>
              <a:rPr lang="en-US" sz="3600" u="sng" dirty="0">
                <a:latin typeface="Gill Sans" charset="0"/>
                <a:ea typeface="Gill Sans" charset="0"/>
                <a:cs typeface="Gill Sans" charset="0"/>
              </a:rPr>
              <a:t>not</a:t>
            </a:r>
            <a:r>
              <a:rPr lang="en-US" sz="3600" dirty="0">
                <a:latin typeface="Gill Sans" charset="0"/>
                <a:ea typeface="Gill Sans" charset="0"/>
                <a:cs typeface="Gill Sans" charset="0"/>
              </a:rPr>
              <a:t> yet heard</a:t>
            </a:r>
          </a:p>
          <a:p>
            <a:pPr marL="0" indent="0">
              <a:lnSpc>
                <a:spcPct val="100000"/>
              </a:lnSpc>
              <a:spcBef>
                <a:spcPts val="0"/>
              </a:spcBef>
              <a:buNone/>
            </a:pPr>
            <a:endParaRPr lang="en-US" sz="3600" dirty="0">
              <a:latin typeface="Gill Sans" charset="0"/>
              <a:ea typeface="Gill Sans" charset="0"/>
              <a:cs typeface="Gill Sans" charset="0"/>
            </a:endParaRPr>
          </a:p>
          <a:p>
            <a:pPr marL="0" indent="0">
              <a:lnSpc>
                <a:spcPct val="100000"/>
              </a:lnSpc>
              <a:spcBef>
                <a:spcPts val="0"/>
              </a:spcBef>
              <a:buNone/>
            </a:pPr>
            <a:r>
              <a:rPr lang="en-US" sz="3600" i="1" dirty="0">
                <a:latin typeface="Gill Sans" charset="0"/>
                <a:ea typeface="Gill Sans" charset="0"/>
                <a:cs typeface="Gill Sans" charset="0"/>
              </a:rPr>
              <a:t>..how beautiful are the </a:t>
            </a:r>
            <a:r>
              <a:rPr lang="en-US" sz="3600" i="1" u="sng" dirty="0">
                <a:latin typeface="Gill Sans" charset="0"/>
                <a:ea typeface="Gill Sans" charset="0"/>
                <a:cs typeface="Gill Sans" charset="0"/>
              </a:rPr>
              <a:t>feet</a:t>
            </a:r>
            <a:r>
              <a:rPr lang="en-US" sz="3600" i="1" dirty="0">
                <a:latin typeface="Gill Sans" charset="0"/>
                <a:ea typeface="Gill Sans" charset="0"/>
                <a:cs typeface="Gill Sans" charset="0"/>
              </a:rPr>
              <a:t> of those who bring good news! v.15</a:t>
            </a:r>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70877" y="1204981"/>
            <a:ext cx="3511868" cy="3511868"/>
          </a:xfrm>
          <a:prstGeom prst="ellipse">
            <a:avLst/>
          </a:prstGeom>
          <a:ln w="127000">
            <a:solidFill>
              <a:schemeClr val="bg1"/>
            </a:solidFill>
          </a:ln>
          <a:effectLst>
            <a:outerShdw blurRad="63500" algn="ctr" rotWithShape="0">
              <a:prstClr val="black">
                <a:alpha val="50000"/>
              </a:prstClr>
            </a:outerShdw>
          </a:effectLst>
        </p:spPr>
      </p:pic>
    </p:spTree>
    <p:extLst>
      <p:ext uri="{BB962C8B-B14F-4D97-AF65-F5344CB8AC3E}">
        <p14:creationId xmlns:p14="http://schemas.microsoft.com/office/powerpoint/2010/main" val="12200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0800000">
            <a:off x="0" y="-1"/>
            <a:ext cx="12192000" cy="753389"/>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0800000">
            <a:off x="0" y="731500"/>
            <a:ext cx="12192000" cy="58616"/>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4338" y="57397"/>
            <a:ext cx="11111579" cy="646331"/>
          </a:xfrm>
          <a:prstGeom prst="rect">
            <a:avLst/>
          </a:prstGeom>
          <a:noFill/>
        </p:spPr>
        <p:txBody>
          <a:bodyPr wrap="square" rtlCol="0">
            <a:spAutoFit/>
          </a:bodyPr>
          <a:lstStyle/>
          <a:p>
            <a:r>
              <a:rPr lang="en-US" sz="3600" dirty="0">
                <a:solidFill>
                  <a:schemeClr val="bg1"/>
                </a:solidFill>
                <a:latin typeface="Gill Sans" charset="0"/>
                <a:ea typeface="Gill Sans" charset="0"/>
                <a:cs typeface="Gill Sans" charset="0"/>
              </a:rPr>
              <a:t>4. Communication warrants an </a:t>
            </a:r>
            <a:r>
              <a:rPr lang="en-US" sz="3600" i="1" dirty="0">
                <a:solidFill>
                  <a:schemeClr val="bg1"/>
                </a:solidFill>
                <a:latin typeface="Gill Sans" charset="0"/>
                <a:ea typeface="Gill Sans" charset="0"/>
                <a:cs typeface="Gill Sans" charset="0"/>
              </a:rPr>
              <a:t>authoritative</a:t>
            </a:r>
            <a:r>
              <a:rPr lang="en-US" sz="3600" dirty="0">
                <a:solidFill>
                  <a:schemeClr val="bg1"/>
                </a:solidFill>
                <a:latin typeface="Gill Sans" charset="0"/>
                <a:ea typeface="Gill Sans" charset="0"/>
                <a:cs typeface="Gill Sans" charset="0"/>
              </a:rPr>
              <a:t> </a:t>
            </a:r>
            <a:r>
              <a:rPr lang="en-US" sz="3600" i="1" dirty="0">
                <a:solidFill>
                  <a:schemeClr val="bg1"/>
                </a:solidFill>
                <a:latin typeface="Gill Sans" charset="0"/>
                <a:ea typeface="Gill Sans" charset="0"/>
                <a:cs typeface="Gill Sans" charset="0"/>
              </a:rPr>
              <a:t>Co-</a:t>
            </a:r>
            <a:r>
              <a:rPr lang="en-US" sz="3600" dirty="0">
                <a:solidFill>
                  <a:schemeClr val="bg1"/>
                </a:solidFill>
                <a:latin typeface="Gill Sans" charset="0"/>
                <a:ea typeface="Gill Sans" charset="0"/>
                <a:cs typeface="Gill Sans" charset="0"/>
              </a:rPr>
              <a:t>mission</a:t>
            </a:r>
            <a:endParaRPr lang="en-US" sz="3600" dirty="0">
              <a:solidFill>
                <a:schemeClr val="bg1"/>
              </a:solidFill>
              <a:latin typeface="Gill Sans Light" charset="0"/>
              <a:ea typeface="Gill Sans Light" charset="0"/>
              <a:cs typeface="Gill Sans Light" charset="0"/>
            </a:endParaRPr>
          </a:p>
        </p:txBody>
      </p:sp>
      <p:sp>
        <p:nvSpPr>
          <p:cNvPr id="2" name="Rectangle 1"/>
          <p:cNvSpPr/>
          <p:nvPr/>
        </p:nvSpPr>
        <p:spPr>
          <a:xfrm>
            <a:off x="244338" y="1431714"/>
            <a:ext cx="7809094" cy="4524315"/>
          </a:xfrm>
          <a:prstGeom prst="rect">
            <a:avLst/>
          </a:prstGeom>
        </p:spPr>
        <p:txBody>
          <a:bodyPr wrap="square">
            <a:spAutoFit/>
          </a:bodyPr>
          <a:lstStyle/>
          <a:p>
            <a:r>
              <a:rPr lang="en-US" sz="3600" dirty="0">
                <a:latin typeface="Gill Sans" charset="0"/>
                <a:ea typeface="Gill Sans" charset="0"/>
                <a:cs typeface="Gill Sans" charset="0"/>
              </a:rPr>
              <a:t>4. The </a:t>
            </a:r>
            <a:r>
              <a:rPr lang="en-US" sz="3600" u="sng" dirty="0">
                <a:latin typeface="Gill Sans" charset="0"/>
                <a:ea typeface="Gill Sans" charset="0"/>
                <a:cs typeface="Gill Sans" charset="0"/>
              </a:rPr>
              <a:t>PROCEDURE</a:t>
            </a:r>
            <a:r>
              <a:rPr lang="en-US" sz="3600" dirty="0">
                <a:latin typeface="Gill Sans" charset="0"/>
                <a:ea typeface="Gill Sans" charset="0"/>
                <a:cs typeface="Gill Sans" charset="0"/>
              </a:rPr>
              <a:t>: (10:15)</a:t>
            </a:r>
          </a:p>
          <a:p>
            <a:endParaRPr lang="en-US" sz="3600" dirty="0">
              <a:latin typeface="Gill Sans" charset="0"/>
              <a:ea typeface="Gill Sans" charset="0"/>
              <a:cs typeface="Gill Sans" charset="0"/>
            </a:endParaRPr>
          </a:p>
          <a:p>
            <a:r>
              <a:rPr lang="en-US" sz="3600" dirty="0">
                <a:latin typeface="Gill Sans" charset="0"/>
                <a:ea typeface="Gill Sans" charset="0"/>
                <a:cs typeface="Gill Sans" charset="0"/>
              </a:rPr>
              <a:t>Christ has commanded His </a:t>
            </a:r>
            <a:r>
              <a:rPr lang="en-US" sz="3600" u="sng" dirty="0">
                <a:latin typeface="Gill Sans" charset="0"/>
                <a:ea typeface="Gill Sans" charset="0"/>
                <a:cs typeface="Gill Sans" charset="0"/>
              </a:rPr>
              <a:t>church</a:t>
            </a:r>
            <a:r>
              <a:rPr lang="en-US" sz="3600" dirty="0">
                <a:latin typeface="Gill Sans" charset="0"/>
                <a:ea typeface="Gill Sans" charset="0"/>
                <a:cs typeface="Gill Sans" charset="0"/>
              </a:rPr>
              <a:t> to </a:t>
            </a:r>
            <a:r>
              <a:rPr lang="en-US" sz="3600" u="sng" dirty="0">
                <a:latin typeface="Gill Sans" charset="0"/>
                <a:ea typeface="Gill Sans" charset="0"/>
                <a:cs typeface="Gill Sans" charset="0"/>
              </a:rPr>
              <a:t>send</a:t>
            </a:r>
            <a:r>
              <a:rPr lang="en-US" sz="3600" dirty="0">
                <a:latin typeface="Gill Sans" charset="0"/>
                <a:ea typeface="Gill Sans" charset="0"/>
                <a:cs typeface="Gill Sans" charset="0"/>
              </a:rPr>
              <a:t> and support members who go to share the Gospel</a:t>
            </a:r>
          </a:p>
          <a:p>
            <a:endParaRPr lang="en-US" sz="3600" dirty="0">
              <a:latin typeface="Gill Sans" charset="0"/>
              <a:ea typeface="Gill Sans" charset="0"/>
              <a:cs typeface="Gill Sans" charset="0"/>
            </a:endParaRPr>
          </a:p>
          <a:p>
            <a:r>
              <a:rPr lang="en-US" sz="3600" i="1" dirty="0">
                <a:latin typeface="Gill Sans" charset="0"/>
                <a:ea typeface="Gill Sans" charset="0"/>
                <a:cs typeface="Gill Sans" charset="0"/>
              </a:rPr>
              <a:t>..we must show </a:t>
            </a:r>
            <a:r>
              <a:rPr lang="en-US" sz="3600" i="1" u="sng" dirty="0">
                <a:latin typeface="Gill Sans" charset="0"/>
                <a:ea typeface="Gill Sans" charset="0"/>
                <a:cs typeface="Gill Sans" charset="0"/>
              </a:rPr>
              <a:t>and</a:t>
            </a:r>
            <a:r>
              <a:rPr lang="en-US" sz="3600" i="1" dirty="0">
                <a:latin typeface="Gill Sans" charset="0"/>
                <a:ea typeface="Gill Sans" charset="0"/>
                <a:cs typeface="Gill Sans" charset="0"/>
              </a:rPr>
              <a:t> tell the Gospel by our </a:t>
            </a:r>
            <a:r>
              <a:rPr lang="en-US" sz="3600" i="1" u="sng" dirty="0">
                <a:latin typeface="Gill Sans" charset="0"/>
                <a:ea typeface="Gill Sans" charset="0"/>
                <a:cs typeface="Gill Sans" charset="0"/>
              </a:rPr>
              <a:t>lives</a:t>
            </a:r>
            <a:r>
              <a:rPr lang="en-US" sz="3600" i="1" dirty="0">
                <a:latin typeface="Gill Sans" charset="0"/>
                <a:ea typeface="Gill Sans" charset="0"/>
                <a:cs typeface="Gill Sans" charset="0"/>
              </a:rPr>
              <a:t> and through our </a:t>
            </a:r>
            <a:r>
              <a:rPr lang="en-US" sz="3600" i="1" u="sng" dirty="0">
                <a:latin typeface="Gill Sans" charset="0"/>
                <a:ea typeface="Gill Sans" charset="0"/>
                <a:cs typeface="Gill Sans" charset="0"/>
              </a:rPr>
              <a:t>lips</a:t>
            </a:r>
            <a:r>
              <a:rPr lang="en-US" sz="3600" i="1" dirty="0">
                <a:latin typeface="Gill Sans" charset="0"/>
                <a:ea typeface="Gill Sans" charset="0"/>
                <a:cs typeface="Gill Sans" charset="0"/>
              </a:rPr>
              <a:t>! Mt. 5:16</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253659" y="980109"/>
            <a:ext cx="3765160" cy="3715887"/>
          </a:xfrm>
          <a:prstGeom prst="ellipse">
            <a:avLst/>
          </a:prstGeom>
          <a:ln w="127000">
            <a:solidFill>
              <a:schemeClr val="bg1"/>
            </a:solidFill>
          </a:ln>
          <a:effectLst>
            <a:outerShdw blurRad="63500" algn="ctr" rotWithShape="0">
              <a:prstClr val="black">
                <a:alpha val="50000"/>
              </a:prst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87715" y="5849525"/>
            <a:ext cx="1478100" cy="855742"/>
          </a:xfrm>
          <a:prstGeom prst="rect">
            <a:avLst/>
          </a:prstGeom>
        </p:spPr>
      </p:pic>
    </p:spTree>
    <p:extLst>
      <p:ext uri="{BB962C8B-B14F-4D97-AF65-F5344CB8AC3E}">
        <p14:creationId xmlns:p14="http://schemas.microsoft.com/office/powerpoint/2010/main" val="403444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338" y="1792180"/>
            <a:ext cx="7783926" cy="3799700"/>
          </a:xfrm>
        </p:spPr>
        <p:txBody>
          <a:bodyPr>
            <a:normAutofit/>
          </a:bodyPr>
          <a:lstStyle/>
          <a:p>
            <a:pPr marL="0" indent="0">
              <a:lnSpc>
                <a:spcPct val="100000"/>
              </a:lnSpc>
              <a:spcBef>
                <a:spcPts val="0"/>
              </a:spcBef>
              <a:buNone/>
            </a:pPr>
            <a:r>
              <a:rPr lang="en-US" sz="4000" dirty="0">
                <a:latin typeface="Gill Sans" charset="0"/>
                <a:ea typeface="Gill Sans" charset="0"/>
                <a:cs typeface="Gill Sans" charset="0"/>
              </a:rPr>
              <a:t>It’s </a:t>
            </a:r>
            <a:r>
              <a:rPr lang="en-US" sz="4000" u="sng" dirty="0">
                <a:latin typeface="Gill Sans" charset="0"/>
                <a:ea typeface="Gill Sans" charset="0"/>
                <a:cs typeface="Gill Sans" charset="0"/>
              </a:rPr>
              <a:t>only</a:t>
            </a:r>
            <a:r>
              <a:rPr lang="en-US" sz="4000" dirty="0">
                <a:latin typeface="Gill Sans" charset="0"/>
                <a:ea typeface="Gill Sans" charset="0"/>
                <a:cs typeface="Gill Sans" charset="0"/>
              </a:rPr>
              <a:t> “as we go” that we know that “the Lord is </a:t>
            </a:r>
            <a:r>
              <a:rPr lang="en-US" sz="4000" u="sng" dirty="0">
                <a:latin typeface="Gill Sans" charset="0"/>
                <a:ea typeface="Gill Sans" charset="0"/>
                <a:cs typeface="Gill Sans" charset="0"/>
              </a:rPr>
              <a:t>with</a:t>
            </a:r>
            <a:r>
              <a:rPr lang="en-US" sz="4000" dirty="0">
                <a:latin typeface="Gill Sans" charset="0"/>
                <a:ea typeface="Gill Sans" charset="0"/>
                <a:cs typeface="Gill Sans" charset="0"/>
              </a:rPr>
              <a:t> us”!</a:t>
            </a:r>
          </a:p>
          <a:p>
            <a:pPr marL="0" indent="0">
              <a:lnSpc>
                <a:spcPct val="100000"/>
              </a:lnSpc>
              <a:spcBef>
                <a:spcPts val="0"/>
              </a:spcBef>
              <a:buNone/>
            </a:pPr>
            <a:endParaRPr lang="en-US" sz="4000" dirty="0">
              <a:latin typeface="Gill Sans Light" charset="0"/>
              <a:ea typeface="Gill Sans Light" charset="0"/>
              <a:cs typeface="Gill Sans Light" charset="0"/>
            </a:endParaRPr>
          </a:p>
          <a:p>
            <a:pPr marL="0" indent="0">
              <a:lnSpc>
                <a:spcPct val="100000"/>
              </a:lnSpc>
              <a:spcBef>
                <a:spcPts val="0"/>
              </a:spcBef>
              <a:buNone/>
            </a:pPr>
            <a:r>
              <a:rPr lang="en-US" sz="4000" i="1" dirty="0">
                <a:latin typeface="Gill Sans" charset="0"/>
                <a:ea typeface="Gill Sans" charset="0"/>
                <a:cs typeface="Gill Sans" charset="0"/>
              </a:rPr>
              <a:t>Church members must be going: across the </a:t>
            </a:r>
            <a:r>
              <a:rPr lang="en-US" sz="4000" i="1" u="sng" dirty="0">
                <a:latin typeface="Gill Sans" charset="0"/>
                <a:ea typeface="Gill Sans" charset="0"/>
                <a:cs typeface="Gill Sans" charset="0"/>
              </a:rPr>
              <a:t>seas</a:t>
            </a:r>
            <a:r>
              <a:rPr lang="en-US" sz="4000" i="1" dirty="0">
                <a:latin typeface="Gill Sans" charset="0"/>
                <a:ea typeface="Gill Sans" charset="0"/>
                <a:cs typeface="Gill Sans" charset="0"/>
              </a:rPr>
              <a:t> + across our </a:t>
            </a:r>
            <a:r>
              <a:rPr lang="en-US" sz="4000" i="1" u="sng" dirty="0">
                <a:latin typeface="Gill Sans" charset="0"/>
                <a:ea typeface="Gill Sans" charset="0"/>
                <a:cs typeface="Gill Sans" charset="0"/>
              </a:rPr>
              <a:t>streets</a:t>
            </a:r>
            <a:r>
              <a:rPr lang="en-US" sz="4000" i="1" dirty="0">
                <a:latin typeface="Gill Sans" charset="0"/>
                <a:ea typeface="Gill Sans" charset="0"/>
                <a:cs typeface="Gill Sans" charset="0"/>
              </a:rPr>
              <a:t>!</a:t>
            </a:r>
          </a:p>
        </p:txBody>
      </p:sp>
      <p:sp>
        <p:nvSpPr>
          <p:cNvPr id="10" name="Rectangle 9"/>
          <p:cNvSpPr/>
          <p:nvPr/>
        </p:nvSpPr>
        <p:spPr>
          <a:xfrm rot="10800000">
            <a:off x="0" y="756552"/>
            <a:ext cx="12192000" cy="58616"/>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7715" y="5849525"/>
            <a:ext cx="1478100" cy="855742"/>
          </a:xfrm>
          <a:prstGeom prst="rect">
            <a:avLst/>
          </a:prstGeom>
        </p:spPr>
      </p:pic>
      <p:sp>
        <p:nvSpPr>
          <p:cNvPr id="7" name="Rectangle 6"/>
          <p:cNvSpPr/>
          <p:nvPr/>
        </p:nvSpPr>
        <p:spPr>
          <a:xfrm rot="10800000">
            <a:off x="0" y="-1"/>
            <a:ext cx="12192000" cy="756551"/>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4337" y="55108"/>
            <a:ext cx="9425755" cy="646331"/>
          </a:xfrm>
          <a:prstGeom prst="rect">
            <a:avLst/>
          </a:prstGeom>
          <a:noFill/>
        </p:spPr>
        <p:txBody>
          <a:bodyPr wrap="square" rtlCol="0">
            <a:spAutoFit/>
          </a:bodyPr>
          <a:lstStyle/>
          <a:p>
            <a:r>
              <a:rPr lang="en-US" sz="3600" dirty="0">
                <a:solidFill>
                  <a:schemeClr val="bg1"/>
                </a:solidFill>
                <a:latin typeface="Gill Sans" charset="0"/>
                <a:ea typeface="Gill Sans" charset="0"/>
                <a:cs typeface="Gill Sans" charset="0"/>
              </a:rPr>
              <a:t>The </a:t>
            </a:r>
            <a:r>
              <a:rPr lang="en-US" sz="3600" i="1" u="sng" dirty="0">
                <a:solidFill>
                  <a:schemeClr val="bg1"/>
                </a:solidFill>
                <a:latin typeface="Gill Sans" charset="0"/>
                <a:ea typeface="Gill Sans" charset="0"/>
                <a:cs typeface="Gill Sans" charset="0"/>
              </a:rPr>
              <a:t>Go</a:t>
            </a:r>
            <a:r>
              <a:rPr lang="en-US" sz="3600" dirty="0">
                <a:solidFill>
                  <a:schemeClr val="bg1"/>
                </a:solidFill>
                <a:latin typeface="Gill Sans" charset="0"/>
                <a:ea typeface="Gill Sans" charset="0"/>
                <a:cs typeface="Gill Sans" charset="0"/>
              </a:rPr>
              <a:t>spel has an impelling “Go” in it!</a:t>
            </a:r>
            <a:endParaRPr lang="en-US" sz="3600" dirty="0">
              <a:solidFill>
                <a:schemeClr val="bg1"/>
              </a:solidFill>
              <a:latin typeface="Gill Sans Light" charset="0"/>
              <a:ea typeface="Gill Sans Light" charset="0"/>
              <a:cs typeface="Gill Sans Light" charset="0"/>
            </a:endParaRPr>
          </a:p>
        </p:txBody>
      </p:sp>
      <p:pic>
        <p:nvPicPr>
          <p:cNvPr id="12" name="Picture 11"/>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885651" y="972610"/>
            <a:ext cx="4226641" cy="3884615"/>
          </a:xfrm>
          <a:prstGeom prst="ellipse">
            <a:avLst/>
          </a:prstGeom>
          <a:ln w="127000">
            <a:solidFill>
              <a:schemeClr val="bg1"/>
            </a:solidFill>
          </a:ln>
          <a:effectLst>
            <a:outerShdw blurRad="63500" algn="ctr" rotWithShape="0">
              <a:prstClr val="black">
                <a:alpha val="50000"/>
              </a:prstClr>
            </a:outerShdw>
          </a:effectLst>
        </p:spPr>
      </p:pic>
    </p:spTree>
    <p:extLst>
      <p:ext uri="{BB962C8B-B14F-4D97-AF65-F5344CB8AC3E}">
        <p14:creationId xmlns:p14="http://schemas.microsoft.com/office/powerpoint/2010/main" val="415181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10800000">
            <a:off x="0" y="-1"/>
            <a:ext cx="12192000" cy="73149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0" y="731500"/>
            <a:ext cx="12192000" cy="58616"/>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4337" y="42582"/>
            <a:ext cx="9425755" cy="646331"/>
          </a:xfrm>
          <a:prstGeom prst="rect">
            <a:avLst/>
          </a:prstGeom>
          <a:noFill/>
        </p:spPr>
        <p:txBody>
          <a:bodyPr wrap="square" rtlCol="0">
            <a:spAutoFit/>
          </a:bodyPr>
          <a:lstStyle/>
          <a:p>
            <a:r>
              <a:rPr lang="en-US" sz="3600" dirty="0">
                <a:solidFill>
                  <a:schemeClr val="bg1"/>
                </a:solidFill>
                <a:latin typeface="Gill Sans" charset="0"/>
                <a:ea typeface="Gill Sans" charset="0"/>
                <a:cs typeface="Gill Sans" charset="0"/>
              </a:rPr>
              <a:t>Respect and Relate in order to Reach </a:t>
            </a:r>
            <a:r>
              <a:rPr lang="en-US" sz="3600" i="1" dirty="0">
                <a:solidFill>
                  <a:schemeClr val="bg1"/>
                </a:solidFill>
                <a:latin typeface="Gill Sans" charset="0"/>
                <a:ea typeface="Gill Sans" charset="0"/>
                <a:cs typeface="Gill Sans" charset="0"/>
              </a:rPr>
              <a:t>un</a:t>
            </a:r>
            <a:r>
              <a:rPr lang="en-US" sz="3600" dirty="0">
                <a:solidFill>
                  <a:schemeClr val="bg1"/>
                </a:solidFill>
                <a:latin typeface="Gill Sans" charset="0"/>
                <a:ea typeface="Gill Sans" charset="0"/>
                <a:cs typeface="Gill Sans" charset="0"/>
              </a:rPr>
              <a:t>believers!</a:t>
            </a:r>
            <a:endParaRPr lang="en-US" sz="3600" dirty="0">
              <a:solidFill>
                <a:schemeClr val="bg1"/>
              </a:solidFill>
              <a:latin typeface="Gill Sans Light" charset="0"/>
              <a:ea typeface="Gill Sans Light" charset="0"/>
              <a:cs typeface="Gill Sans Light" charset="0"/>
            </a:endParaRPr>
          </a:p>
        </p:txBody>
      </p:sp>
      <p:sp>
        <p:nvSpPr>
          <p:cNvPr id="6" name="TextBox 5"/>
          <p:cNvSpPr txBox="1"/>
          <p:nvPr/>
        </p:nvSpPr>
        <p:spPr>
          <a:xfrm>
            <a:off x="587228" y="1559503"/>
            <a:ext cx="7357145" cy="3717172"/>
          </a:xfrm>
          <a:prstGeom prst="rect">
            <a:avLst/>
          </a:prstGeom>
          <a:noFill/>
        </p:spPr>
        <p:txBody>
          <a:bodyPr wrap="square" rtlCol="0">
            <a:spAutoFit/>
          </a:bodyPr>
          <a:lstStyle/>
          <a:p>
            <a:r>
              <a:rPr lang="en-US" sz="3600" i="1" dirty="0">
                <a:latin typeface="Gill Sans" charset="0"/>
                <a:ea typeface="Gill Sans" charset="0"/>
                <a:cs typeface="Gill Sans" charset="0"/>
              </a:rPr>
              <a:t>“G</a:t>
            </a:r>
            <a:r>
              <a:rPr lang="en-US" sz="3600" dirty="0">
                <a:latin typeface="Gill Sans" charset="0"/>
                <a:ea typeface="Gill Sans" charset="0"/>
                <a:cs typeface="Gill Sans" charset="0"/>
              </a:rPr>
              <a:t>local” Missions is… reaching all those who are:</a:t>
            </a:r>
          </a:p>
          <a:p>
            <a:pPr marL="971550" lvl="1" indent="-514350">
              <a:lnSpc>
                <a:spcPct val="150000"/>
              </a:lnSpc>
              <a:buAutoNum type="arabicParenR"/>
            </a:pPr>
            <a:r>
              <a:rPr lang="en-US" sz="3600" dirty="0">
                <a:latin typeface="Gill Sans" charset="0"/>
                <a:ea typeface="Gill Sans" charset="0"/>
                <a:cs typeface="Gill Sans" charset="0"/>
              </a:rPr>
              <a:t>Near you and </a:t>
            </a:r>
            <a:r>
              <a:rPr lang="en-US" sz="3600" u="sng" dirty="0">
                <a:latin typeface="Gill Sans" charset="0"/>
                <a:ea typeface="Gill Sans" charset="0"/>
                <a:cs typeface="Gill Sans" charset="0"/>
              </a:rPr>
              <a:t>like</a:t>
            </a:r>
            <a:r>
              <a:rPr lang="en-US" sz="3600" dirty="0">
                <a:latin typeface="Gill Sans" charset="0"/>
                <a:ea typeface="Gill Sans" charset="0"/>
                <a:cs typeface="Gill Sans" charset="0"/>
              </a:rPr>
              <a:t> you</a:t>
            </a:r>
          </a:p>
          <a:p>
            <a:pPr marL="971550" lvl="1" indent="-514350">
              <a:lnSpc>
                <a:spcPct val="150000"/>
              </a:lnSpc>
              <a:buAutoNum type="arabicParenR"/>
            </a:pPr>
            <a:r>
              <a:rPr lang="en-US" sz="3600" dirty="0">
                <a:latin typeface="Gill Sans" charset="0"/>
                <a:ea typeface="Gill Sans" charset="0"/>
                <a:cs typeface="Gill Sans" charset="0"/>
              </a:rPr>
              <a:t>Near you yet </a:t>
            </a:r>
            <a:r>
              <a:rPr lang="en-US" sz="3600" u="sng" dirty="0">
                <a:latin typeface="Gill Sans" charset="0"/>
                <a:ea typeface="Gill Sans" charset="0"/>
                <a:cs typeface="Gill Sans" charset="0"/>
              </a:rPr>
              <a:t>not</a:t>
            </a:r>
            <a:r>
              <a:rPr lang="en-US" sz="3600" dirty="0">
                <a:latin typeface="Gill Sans" charset="0"/>
                <a:ea typeface="Gill Sans" charset="0"/>
                <a:cs typeface="Gill Sans" charset="0"/>
              </a:rPr>
              <a:t> like you</a:t>
            </a:r>
          </a:p>
          <a:p>
            <a:pPr marL="971550" lvl="1" indent="-514350">
              <a:lnSpc>
                <a:spcPct val="150000"/>
              </a:lnSpc>
              <a:buAutoNum type="arabicParenR"/>
            </a:pPr>
            <a:r>
              <a:rPr lang="en-US" sz="3600" dirty="0">
                <a:latin typeface="Gill Sans" charset="0"/>
                <a:ea typeface="Gill Sans" charset="0"/>
                <a:cs typeface="Gill Sans" charset="0"/>
              </a:rPr>
              <a:t>Not near you </a:t>
            </a:r>
            <a:r>
              <a:rPr lang="en-US" sz="3600" u="sng" dirty="0">
                <a:latin typeface="Gill Sans" charset="0"/>
                <a:ea typeface="Gill Sans" charset="0"/>
                <a:cs typeface="Gill Sans" charset="0"/>
              </a:rPr>
              <a:t>and</a:t>
            </a:r>
            <a:r>
              <a:rPr lang="en-US" sz="3600" dirty="0">
                <a:latin typeface="Gill Sans" charset="0"/>
                <a:ea typeface="Gill Sans" charset="0"/>
                <a:cs typeface="Gill Sans" charset="0"/>
              </a:rPr>
              <a:t> not like you!</a:t>
            </a:r>
            <a:endParaRPr lang="en-US" sz="3600"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7715" y="5849525"/>
            <a:ext cx="1478100" cy="855742"/>
          </a:xfrm>
          <a:prstGeom prst="rect">
            <a:avLst/>
          </a:prstGeom>
        </p:spPr>
      </p:pic>
      <p:pic>
        <p:nvPicPr>
          <p:cNvPr id="9" name="Picture 8">
            <a:extLst>
              <a:ext uri="{FF2B5EF4-FFF2-40B4-BE49-F238E27FC236}">
                <a16:creationId xmlns:a16="http://schemas.microsoft.com/office/drawing/2014/main" id="{87D63285-4524-4A08-8667-AB24A727F1A0}"/>
              </a:ext>
            </a:extLst>
          </p:cNvPr>
          <p:cNvPicPr>
            <a:picLocks/>
          </p:cNvPicPr>
          <p:nvPr/>
        </p:nvPicPr>
        <p:blipFill rotWithShape="1">
          <a:blip r:embed="rId4" cstate="screen">
            <a:extLst>
              <a:ext uri="{28A0092B-C50C-407E-A947-70E740481C1C}">
                <a14:useLocalDpi xmlns:a14="http://schemas.microsoft.com/office/drawing/2010/main"/>
              </a:ext>
            </a:extLst>
          </a:blip>
          <a:srcRect r="-432"/>
          <a:stretch/>
        </p:blipFill>
        <p:spPr>
          <a:xfrm>
            <a:off x="7563185" y="1048536"/>
            <a:ext cx="4213813" cy="3909567"/>
          </a:xfrm>
          <a:prstGeom prst="ellipse">
            <a:avLst/>
          </a:prstGeom>
          <a:ln w="127000">
            <a:solidFill>
              <a:schemeClr val="bg1"/>
            </a:solidFill>
          </a:ln>
          <a:effectLst>
            <a:outerShdw blurRad="63500" algn="ctr" rotWithShape="0">
              <a:prstClr val="black">
                <a:alpha val="50000"/>
              </a:prstClr>
            </a:outerShdw>
          </a:effectLst>
        </p:spPr>
      </p:pic>
    </p:spTree>
    <p:extLst>
      <p:ext uri="{BB962C8B-B14F-4D97-AF65-F5344CB8AC3E}">
        <p14:creationId xmlns:p14="http://schemas.microsoft.com/office/powerpoint/2010/main" val="71759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064" y="1513104"/>
            <a:ext cx="7214531" cy="3285504"/>
          </a:xfrm>
        </p:spPr>
        <p:txBody>
          <a:bodyPr>
            <a:noAutofit/>
          </a:bodyPr>
          <a:lstStyle/>
          <a:p>
            <a:pPr marL="0" indent="0">
              <a:lnSpc>
                <a:spcPct val="150000"/>
              </a:lnSpc>
              <a:spcBef>
                <a:spcPts val="0"/>
              </a:spcBef>
              <a:buNone/>
            </a:pPr>
            <a:r>
              <a:rPr lang="en-US" sz="3600" dirty="0">
                <a:latin typeface="Gill Sans" charset="0"/>
                <a:ea typeface="Gill Sans" charset="0"/>
                <a:cs typeface="Gill Sans" charset="0"/>
              </a:rPr>
              <a:t>How can I be a missionary, everyday? </a:t>
            </a:r>
          </a:p>
          <a:p>
            <a:pPr marL="1200150" lvl="1" indent="-742950">
              <a:lnSpc>
                <a:spcPct val="150000"/>
              </a:lnSpc>
              <a:spcBef>
                <a:spcPts val="0"/>
              </a:spcBef>
              <a:buFont typeface="+mj-lt"/>
              <a:buAutoNum type="arabicPeriod"/>
            </a:pPr>
            <a:r>
              <a:rPr lang="en-US" sz="3600" dirty="0">
                <a:latin typeface="Gill Sans" charset="0"/>
                <a:ea typeface="Gill Sans" charset="0"/>
                <a:cs typeface="Gill Sans" charset="0"/>
              </a:rPr>
              <a:t>Go… </a:t>
            </a:r>
          </a:p>
          <a:p>
            <a:pPr marL="1200150" lvl="1" indent="-742950">
              <a:lnSpc>
                <a:spcPct val="150000"/>
              </a:lnSpc>
              <a:spcBef>
                <a:spcPts val="0"/>
              </a:spcBef>
              <a:buFont typeface="+mj-lt"/>
              <a:buAutoNum type="arabicPeriod"/>
            </a:pPr>
            <a:r>
              <a:rPr lang="en-US" sz="3600" dirty="0">
                <a:latin typeface="Gill Sans" charset="0"/>
                <a:ea typeface="Gill Sans" charset="0"/>
                <a:cs typeface="Gill Sans" charset="0"/>
              </a:rPr>
              <a:t>Let Go..</a:t>
            </a:r>
          </a:p>
          <a:p>
            <a:pPr marL="1200150" lvl="1" indent="-742950">
              <a:lnSpc>
                <a:spcPct val="150000"/>
              </a:lnSpc>
              <a:spcBef>
                <a:spcPts val="0"/>
              </a:spcBef>
              <a:buFont typeface="+mj-lt"/>
              <a:buAutoNum type="arabicPeriod"/>
            </a:pPr>
            <a:r>
              <a:rPr lang="en-US" sz="3600" dirty="0">
                <a:latin typeface="Gill Sans" charset="0"/>
                <a:ea typeface="Gill Sans" charset="0"/>
                <a:cs typeface="Gill Sans" charset="0"/>
              </a:rPr>
              <a:t>Help Go.</a:t>
            </a:r>
          </a:p>
        </p:txBody>
      </p:sp>
      <p:sp>
        <p:nvSpPr>
          <p:cNvPr id="10" name="Rectangle 9"/>
          <p:cNvSpPr/>
          <p:nvPr/>
        </p:nvSpPr>
        <p:spPr>
          <a:xfrm rot="10800000">
            <a:off x="0" y="756552"/>
            <a:ext cx="12192000" cy="58616"/>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7715" y="5849525"/>
            <a:ext cx="1478100" cy="855742"/>
          </a:xfrm>
          <a:prstGeom prst="rect">
            <a:avLst/>
          </a:prstGeom>
        </p:spPr>
      </p:pic>
      <p:sp>
        <p:nvSpPr>
          <p:cNvPr id="7" name="Rectangle 6"/>
          <p:cNvSpPr/>
          <p:nvPr/>
        </p:nvSpPr>
        <p:spPr>
          <a:xfrm rot="10800000">
            <a:off x="0" y="-1"/>
            <a:ext cx="12192000" cy="756551"/>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4337" y="55108"/>
            <a:ext cx="10778797" cy="646331"/>
          </a:xfrm>
          <a:prstGeom prst="rect">
            <a:avLst/>
          </a:prstGeom>
          <a:noFill/>
        </p:spPr>
        <p:txBody>
          <a:bodyPr wrap="square" rtlCol="0">
            <a:spAutoFit/>
          </a:bodyPr>
          <a:lstStyle/>
          <a:p>
            <a:r>
              <a:rPr lang="en-US" sz="3600" dirty="0">
                <a:solidFill>
                  <a:schemeClr val="bg1"/>
                </a:solidFill>
                <a:latin typeface="Gill Sans" charset="0"/>
                <a:ea typeface="Gill Sans" charset="0"/>
                <a:cs typeface="Gill Sans" charset="0"/>
              </a:rPr>
              <a:t>Will you “Hold the ropes” for your Careys,.. Gnanakan?!</a:t>
            </a: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01094" y="1140255"/>
            <a:ext cx="4134362" cy="4130202"/>
          </a:xfrm>
          <a:prstGeom prst="ellipse">
            <a:avLst/>
          </a:prstGeom>
          <a:ln w="127000">
            <a:solidFill>
              <a:schemeClr val="bg1"/>
            </a:solidFill>
          </a:ln>
          <a:effectLst>
            <a:outerShdw blurRad="63500" algn="ctr" rotWithShape="0">
              <a:prstClr val="black">
                <a:alpha val="50000"/>
              </a:prstClr>
            </a:outerShdw>
          </a:effectLst>
        </p:spPr>
      </p:pic>
    </p:spTree>
    <p:extLst>
      <p:ext uri="{BB962C8B-B14F-4D97-AF65-F5344CB8AC3E}">
        <p14:creationId xmlns:p14="http://schemas.microsoft.com/office/powerpoint/2010/main" val="64928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7B05EE7CFC074FA06D9B8FE2E75FA0" ma:contentTypeVersion="4" ma:contentTypeDescription="Create a new document." ma:contentTypeScope="" ma:versionID="505267e4578acdadd0b5818a746d5f7b">
  <xsd:schema xmlns:xsd="http://www.w3.org/2001/XMLSchema" xmlns:xs="http://www.w3.org/2001/XMLSchema" xmlns:p="http://schemas.microsoft.com/office/2006/metadata/properties" xmlns:ns2="671c8a20-75b8-478c-9be1-8ef5f063b807" targetNamespace="http://schemas.microsoft.com/office/2006/metadata/properties" ma:root="true" ma:fieldsID="26be58b985d01fa7aa043b8169529770" ns2:_="">
    <xsd:import namespace="671c8a20-75b8-478c-9be1-8ef5f063b8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c8a20-75b8-478c-9be1-8ef5f063b8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7C7C2C-DB82-485F-87A3-B634B0F487DB}"/>
</file>

<file path=customXml/itemProps2.xml><?xml version="1.0" encoding="utf-8"?>
<ds:datastoreItem xmlns:ds="http://schemas.openxmlformats.org/officeDocument/2006/customXml" ds:itemID="{E64E04BD-3F64-470B-9F2C-0864EDEE1D8F}"/>
</file>

<file path=customXml/itemProps3.xml><?xml version="1.0" encoding="utf-8"?>
<ds:datastoreItem xmlns:ds="http://schemas.openxmlformats.org/officeDocument/2006/customXml" ds:itemID="{47A3CF95-2043-4E45-9BE9-C071A3ECD82E}"/>
</file>

<file path=docProps/app.xml><?xml version="1.0" encoding="utf-8"?>
<Properties xmlns="http://schemas.openxmlformats.org/officeDocument/2006/extended-properties" xmlns:vt="http://schemas.openxmlformats.org/officeDocument/2006/docPropsVTypes">
  <TotalTime>15014</TotalTime>
  <Words>969</Words>
  <Application>Microsoft Office PowerPoint</Application>
  <PresentationFormat>Widescreen</PresentationFormat>
  <Paragraphs>63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Gill Sans</vt:lpstr>
      <vt:lpstr>Gill Sans Light</vt:lpstr>
      <vt:lpstr>Gill Sans MT</vt:lpstr>
      <vt:lpstr>Office Theme</vt:lpstr>
      <vt:lpstr> (instructions in the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Thai Martin</dc:creator>
  <cp:keywords/>
  <dc:description/>
  <cp:lastModifiedBy>Admin</cp:lastModifiedBy>
  <cp:revision>141</cp:revision>
  <cp:lastPrinted>2019-03-08T21:24:47Z</cp:lastPrinted>
  <dcterms:created xsi:type="dcterms:W3CDTF">2017-09-05T13:05:33Z</dcterms:created>
  <dcterms:modified xsi:type="dcterms:W3CDTF">2019-07-18T07:40:39Z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0x010100AF7B05EE7CFC074FA06D9B8FE2E75FA0</vt:lpwstr>
  </property>
</Properties>
</file>