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 id="2147483657" r:id="rId4"/>
    <p:sldMasterId id="2147483660" r:id="rId5"/>
  </p:sldMasterIdLst>
  <p:notesMasterIdLst>
    <p:notesMasterId r:id="rId93"/>
  </p:notesMasterIdLst>
  <p:handoutMasterIdLst>
    <p:handoutMasterId r:id="rId94"/>
  </p:handoutMasterIdLst>
  <p:sldIdLst>
    <p:sldId id="256" r:id="rId6"/>
    <p:sldId id="534" r:id="rId7"/>
    <p:sldId id="439" r:id="rId8"/>
    <p:sldId id="538" r:id="rId9"/>
    <p:sldId id="535" r:id="rId10"/>
    <p:sldId id="553" r:id="rId11"/>
    <p:sldId id="554" r:id="rId12"/>
    <p:sldId id="576" r:id="rId13"/>
    <p:sldId id="559" r:id="rId14"/>
    <p:sldId id="560" r:id="rId15"/>
    <p:sldId id="561" r:id="rId16"/>
    <p:sldId id="555" r:id="rId17"/>
    <p:sldId id="556" r:id="rId18"/>
    <p:sldId id="557" r:id="rId19"/>
    <p:sldId id="558" r:id="rId20"/>
    <p:sldId id="562" r:id="rId21"/>
    <p:sldId id="563" r:id="rId22"/>
    <p:sldId id="575" r:id="rId23"/>
    <p:sldId id="467" r:id="rId24"/>
    <p:sldId id="468" r:id="rId25"/>
    <p:sldId id="529" r:id="rId26"/>
    <p:sldId id="442" r:id="rId27"/>
    <p:sldId id="443" r:id="rId28"/>
    <p:sldId id="530" r:id="rId29"/>
    <p:sldId id="564" r:id="rId30"/>
    <p:sldId id="531" r:id="rId31"/>
    <p:sldId id="266" r:id="rId32"/>
    <p:sldId id="267" r:id="rId33"/>
    <p:sldId id="446" r:id="rId34"/>
    <p:sldId id="447" r:id="rId35"/>
    <p:sldId id="448" r:id="rId36"/>
    <p:sldId id="449" r:id="rId37"/>
    <p:sldId id="539" r:id="rId38"/>
    <p:sldId id="507" r:id="rId39"/>
    <p:sldId id="508" r:id="rId40"/>
    <p:sldId id="509" r:id="rId41"/>
    <p:sldId id="510" r:id="rId42"/>
    <p:sldId id="511" r:id="rId43"/>
    <p:sldId id="512" r:id="rId44"/>
    <p:sldId id="565" r:id="rId45"/>
    <p:sldId id="567" r:id="rId46"/>
    <p:sldId id="566" r:id="rId47"/>
    <p:sldId id="574" r:id="rId48"/>
    <p:sldId id="577" r:id="rId49"/>
    <p:sldId id="578" r:id="rId50"/>
    <p:sldId id="515" r:id="rId51"/>
    <p:sldId id="469" r:id="rId52"/>
    <p:sldId id="470" r:id="rId53"/>
    <p:sldId id="471" r:id="rId54"/>
    <p:sldId id="568" r:id="rId55"/>
    <p:sldId id="472" r:id="rId56"/>
    <p:sldId id="473" r:id="rId57"/>
    <p:sldId id="474" r:id="rId58"/>
    <p:sldId id="475" r:id="rId59"/>
    <p:sldId id="523" r:id="rId60"/>
    <p:sldId id="516" r:id="rId61"/>
    <p:sldId id="478" r:id="rId62"/>
    <p:sldId id="569" r:id="rId63"/>
    <p:sldId id="519" r:id="rId64"/>
    <p:sldId id="479" r:id="rId65"/>
    <p:sldId id="480" r:id="rId66"/>
    <p:sldId id="570" r:id="rId67"/>
    <p:sldId id="571" r:id="rId68"/>
    <p:sldId id="481" r:id="rId69"/>
    <p:sldId id="482" r:id="rId70"/>
    <p:sldId id="484" r:id="rId71"/>
    <p:sldId id="485" r:id="rId72"/>
    <p:sldId id="542" r:id="rId73"/>
    <p:sldId id="524" r:id="rId74"/>
    <p:sldId id="487" r:id="rId75"/>
    <p:sldId id="488" r:id="rId76"/>
    <p:sldId id="579" r:id="rId77"/>
    <p:sldId id="489" r:id="rId78"/>
    <p:sldId id="411" r:id="rId79"/>
    <p:sldId id="543" r:id="rId80"/>
    <p:sldId id="525" r:id="rId81"/>
    <p:sldId id="413" r:id="rId82"/>
    <p:sldId id="526" r:id="rId83"/>
    <p:sldId id="347" r:id="rId84"/>
    <p:sldId id="580" r:id="rId85"/>
    <p:sldId id="390" r:id="rId86"/>
    <p:sldId id="520" r:id="rId87"/>
    <p:sldId id="391" r:id="rId88"/>
    <p:sldId id="521" r:id="rId89"/>
    <p:sldId id="417" r:id="rId90"/>
    <p:sldId id="522" r:id="rId91"/>
    <p:sldId id="418" r:id="rId9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8" autoAdjust="0"/>
    <p:restoredTop sz="71309" autoAdjust="0"/>
  </p:normalViewPr>
  <p:slideViewPr>
    <p:cSldViewPr>
      <p:cViewPr varScale="1">
        <p:scale>
          <a:sx n="65" d="100"/>
          <a:sy n="65" d="100"/>
        </p:scale>
        <p:origin x="3040" y="4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98"/>
    </p:cViewPr>
  </p:sorterViewPr>
  <p:notesViewPr>
    <p:cSldViewPr>
      <p:cViewPr>
        <p:scale>
          <a:sx n="50" d="100"/>
          <a:sy n="50" d="100"/>
        </p:scale>
        <p:origin x="2898" y="-4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notesMaster" Target="notesMasters/notes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GB" dirty="0"/>
              <a:t>Leeds School of Theology</a:t>
            </a: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en-GB" dirty="0"/>
              <a:t>15/10/2020</a:t>
            </a: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GB" dirty="0"/>
              <a:t>Human Sexuality Conference Part 2</a:t>
            </a: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F2DB7A5-0777-46D0-85DE-D52863BBF9CE}" type="slidenum">
              <a:rPr lang="en-GB" smtClean="0"/>
              <a:t>‹#›</a:t>
            </a:fld>
            <a:endParaRPr lang="en-GB" dirty="0"/>
          </a:p>
        </p:txBody>
      </p:sp>
    </p:spTree>
    <p:extLst>
      <p:ext uri="{BB962C8B-B14F-4D97-AF65-F5344CB8AC3E}">
        <p14:creationId xmlns:p14="http://schemas.microsoft.com/office/powerpoint/2010/main" val="26129680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54996AF-AAE3-4804-95E3-5F5B69871D1B}" type="datetimeFigureOut">
              <a:rPr lang="en-GB" smtClean="0"/>
              <a:t>25/01/2025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2488239-AF74-4A40-8A41-A769E6039AB1}" type="slidenum">
              <a:rPr lang="en-GB" smtClean="0"/>
              <a:t>‹#›</a:t>
            </a:fld>
            <a:endParaRPr lang="en-GB" dirty="0"/>
          </a:p>
        </p:txBody>
      </p:sp>
    </p:spTree>
    <p:extLst>
      <p:ext uri="{BB962C8B-B14F-4D97-AF65-F5344CB8AC3E}">
        <p14:creationId xmlns:p14="http://schemas.microsoft.com/office/powerpoint/2010/main" val="41920725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1</a:t>
            </a:fld>
            <a:endParaRPr lang="en-GB" dirty="0"/>
          </a:p>
        </p:txBody>
      </p:sp>
    </p:spTree>
    <p:extLst>
      <p:ext uri="{BB962C8B-B14F-4D97-AF65-F5344CB8AC3E}">
        <p14:creationId xmlns:p14="http://schemas.microsoft.com/office/powerpoint/2010/main" val="45659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80b19a23ae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80b19a23a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30</a:t>
            </a:fld>
            <a:endParaRPr lang="en-GB" dirty="0"/>
          </a:p>
        </p:txBody>
      </p:sp>
    </p:spTree>
    <p:extLst>
      <p:ext uri="{BB962C8B-B14F-4D97-AF65-F5344CB8AC3E}">
        <p14:creationId xmlns:p14="http://schemas.microsoft.com/office/powerpoint/2010/main" val="3393664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488239-AF74-4A40-8A41-A769E6039AB1}" type="slidenum">
              <a:rPr lang="en-GB" smtClean="0"/>
              <a:t>48</a:t>
            </a:fld>
            <a:endParaRPr lang="en-GB" dirty="0"/>
          </a:p>
        </p:txBody>
      </p:sp>
    </p:spTree>
    <p:extLst>
      <p:ext uri="{BB962C8B-B14F-4D97-AF65-F5344CB8AC3E}">
        <p14:creationId xmlns:p14="http://schemas.microsoft.com/office/powerpoint/2010/main" val="1889505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49</a:t>
            </a:fld>
            <a:endParaRPr lang="en-GB" dirty="0"/>
          </a:p>
        </p:txBody>
      </p:sp>
    </p:spTree>
    <p:extLst>
      <p:ext uri="{BB962C8B-B14F-4D97-AF65-F5344CB8AC3E}">
        <p14:creationId xmlns:p14="http://schemas.microsoft.com/office/powerpoint/2010/main" val="112240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7BB4E-7EB6-4C30-9CB3-9852E1E2D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A8302-2F64-E1E6-1C6C-285700BCF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EE20E0-63DF-E9DA-E843-63486936DAC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2CA24C7-79B7-0803-4F9D-D8804644CAFD}"/>
              </a:ext>
            </a:extLst>
          </p:cNvPr>
          <p:cNvSpPr>
            <a:spLocks noGrp="1"/>
          </p:cNvSpPr>
          <p:nvPr>
            <p:ph type="sldNum" sz="quarter" idx="5"/>
          </p:nvPr>
        </p:nvSpPr>
        <p:spPr/>
        <p:txBody>
          <a:bodyPr/>
          <a:lstStyle/>
          <a:p>
            <a:fld id="{A2488239-AF74-4A40-8A41-A769E6039AB1}" type="slidenum">
              <a:rPr lang="en-GB" smtClean="0"/>
              <a:t>50</a:t>
            </a:fld>
            <a:endParaRPr lang="en-GB" dirty="0"/>
          </a:p>
        </p:txBody>
      </p:sp>
    </p:spTree>
    <p:extLst>
      <p:ext uri="{BB962C8B-B14F-4D97-AF65-F5344CB8AC3E}">
        <p14:creationId xmlns:p14="http://schemas.microsoft.com/office/powerpoint/2010/main" val="936185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51</a:t>
            </a:fld>
            <a:endParaRPr lang="en-GB" dirty="0"/>
          </a:p>
        </p:txBody>
      </p:sp>
    </p:spTree>
    <p:extLst>
      <p:ext uri="{BB962C8B-B14F-4D97-AF65-F5344CB8AC3E}">
        <p14:creationId xmlns:p14="http://schemas.microsoft.com/office/powerpoint/2010/main" val="2438926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52</a:t>
            </a:fld>
            <a:endParaRPr lang="en-GB" dirty="0"/>
          </a:p>
        </p:txBody>
      </p:sp>
    </p:spTree>
    <p:extLst>
      <p:ext uri="{BB962C8B-B14F-4D97-AF65-F5344CB8AC3E}">
        <p14:creationId xmlns:p14="http://schemas.microsoft.com/office/powerpoint/2010/main" val="2985885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488239-AF74-4A40-8A41-A769E6039AB1}" type="slidenum">
              <a:rPr lang="en-GB" smtClean="0"/>
              <a:t>53</a:t>
            </a:fld>
            <a:endParaRPr lang="en-GB" dirty="0"/>
          </a:p>
        </p:txBody>
      </p:sp>
    </p:spTree>
    <p:extLst>
      <p:ext uri="{BB962C8B-B14F-4D97-AF65-F5344CB8AC3E}">
        <p14:creationId xmlns:p14="http://schemas.microsoft.com/office/powerpoint/2010/main" val="3617997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1588" y="744538"/>
            <a:ext cx="1712912" cy="1285875"/>
          </a:xfrm>
        </p:spPr>
      </p:sp>
      <p:sp>
        <p:nvSpPr>
          <p:cNvPr id="3" name="Notes Placeholder 2"/>
          <p:cNvSpPr>
            <a:spLocks noGrp="1"/>
          </p:cNvSpPr>
          <p:nvPr>
            <p:ph type="body" idx="1"/>
          </p:nvPr>
        </p:nvSpPr>
        <p:spPr>
          <a:xfrm>
            <a:off x="678980" y="2150772"/>
            <a:ext cx="5438140" cy="4466987"/>
          </a:xfrm>
        </p:spPr>
        <p:txBody>
          <a:bodyPr/>
          <a:lstStyle/>
          <a:p>
            <a:endParaRPr lang="en-GB" sz="1100" b="0" i="0" kern="1200" dirty="0">
              <a:solidFill>
                <a:schemeClr val="tx1"/>
              </a:solidFill>
              <a:effectLst/>
              <a:latin typeface="+mn-lt"/>
              <a:ea typeface="+mn-ea"/>
              <a:cs typeface="+mn-cs"/>
            </a:endParaRPr>
          </a:p>
          <a:p>
            <a:endParaRPr lang="en-GB" sz="1100" b="0" i="0" kern="1200" dirty="0">
              <a:solidFill>
                <a:schemeClr val="tx1"/>
              </a:solidFill>
              <a:effectLst/>
              <a:latin typeface="+mn-lt"/>
              <a:ea typeface="+mn-ea"/>
              <a:cs typeface="+mn-cs"/>
            </a:endParaRPr>
          </a:p>
          <a:p>
            <a:endParaRPr lang="en-GB" sz="1100" dirty="0"/>
          </a:p>
        </p:txBody>
      </p:sp>
      <p:sp>
        <p:nvSpPr>
          <p:cNvPr id="4" name="Slide Number Placeholder 3"/>
          <p:cNvSpPr>
            <a:spLocks noGrp="1"/>
          </p:cNvSpPr>
          <p:nvPr>
            <p:ph type="sldNum" sz="quarter" idx="10"/>
          </p:nvPr>
        </p:nvSpPr>
        <p:spPr/>
        <p:txBody>
          <a:bodyPr/>
          <a:lstStyle/>
          <a:p>
            <a:fld id="{A2488239-AF74-4A40-8A41-A769E6039AB1}" type="slidenum">
              <a:rPr lang="en-GB" smtClean="0"/>
              <a:t>54</a:t>
            </a:fld>
            <a:endParaRPr lang="en-GB" dirty="0"/>
          </a:p>
        </p:txBody>
      </p:sp>
    </p:spTree>
    <p:extLst>
      <p:ext uri="{BB962C8B-B14F-4D97-AF65-F5344CB8AC3E}">
        <p14:creationId xmlns:p14="http://schemas.microsoft.com/office/powerpoint/2010/main" val="3906988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1588" y="744538"/>
            <a:ext cx="1712912" cy="1285875"/>
          </a:xfrm>
        </p:spPr>
      </p:sp>
      <p:sp>
        <p:nvSpPr>
          <p:cNvPr id="3" name="Notes Placeholder 2"/>
          <p:cNvSpPr>
            <a:spLocks noGrp="1"/>
          </p:cNvSpPr>
          <p:nvPr>
            <p:ph type="body" idx="1"/>
          </p:nvPr>
        </p:nvSpPr>
        <p:spPr>
          <a:xfrm>
            <a:off x="678980" y="2150772"/>
            <a:ext cx="5438140" cy="4466987"/>
          </a:xfrm>
        </p:spPr>
        <p:txBody>
          <a:bodyPr/>
          <a:lstStyle/>
          <a:p>
            <a:endParaRPr lang="en-GB" sz="1100" b="0" i="0" kern="1200" dirty="0">
              <a:solidFill>
                <a:schemeClr val="tx1"/>
              </a:solidFill>
              <a:effectLst/>
              <a:latin typeface="+mn-lt"/>
              <a:ea typeface="+mn-ea"/>
              <a:cs typeface="+mn-cs"/>
            </a:endParaRPr>
          </a:p>
          <a:p>
            <a:endParaRPr lang="en-GB" sz="1100" b="0" i="0" kern="1200" dirty="0">
              <a:solidFill>
                <a:schemeClr val="tx1"/>
              </a:solidFill>
              <a:effectLst/>
              <a:latin typeface="+mn-lt"/>
              <a:ea typeface="+mn-ea"/>
              <a:cs typeface="+mn-cs"/>
            </a:endParaRPr>
          </a:p>
          <a:p>
            <a:endParaRPr lang="en-GB" sz="1100" dirty="0"/>
          </a:p>
        </p:txBody>
      </p:sp>
      <p:sp>
        <p:nvSpPr>
          <p:cNvPr id="4" name="Slide Number Placeholder 3"/>
          <p:cNvSpPr>
            <a:spLocks noGrp="1"/>
          </p:cNvSpPr>
          <p:nvPr>
            <p:ph type="sldNum" sz="quarter" idx="10"/>
          </p:nvPr>
        </p:nvSpPr>
        <p:spPr/>
        <p:txBody>
          <a:bodyPr/>
          <a:lstStyle/>
          <a:p>
            <a:fld id="{A2488239-AF74-4A40-8A41-A769E6039AB1}" type="slidenum">
              <a:rPr lang="en-GB" smtClean="0"/>
              <a:t>55</a:t>
            </a:fld>
            <a:endParaRPr lang="en-GB" dirty="0"/>
          </a:p>
        </p:txBody>
      </p:sp>
    </p:spTree>
    <p:extLst>
      <p:ext uri="{BB962C8B-B14F-4D97-AF65-F5344CB8AC3E}">
        <p14:creationId xmlns:p14="http://schemas.microsoft.com/office/powerpoint/2010/main" val="96899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2</a:t>
            </a:fld>
            <a:endParaRPr lang="en-GB" dirty="0"/>
          </a:p>
        </p:txBody>
      </p:sp>
    </p:spTree>
    <p:extLst>
      <p:ext uri="{BB962C8B-B14F-4D97-AF65-F5344CB8AC3E}">
        <p14:creationId xmlns:p14="http://schemas.microsoft.com/office/powerpoint/2010/main" val="4157480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1588" y="744538"/>
            <a:ext cx="1712912" cy="1285875"/>
          </a:xfrm>
        </p:spPr>
      </p:sp>
      <p:sp>
        <p:nvSpPr>
          <p:cNvPr id="3" name="Notes Placeholder 2"/>
          <p:cNvSpPr>
            <a:spLocks noGrp="1"/>
          </p:cNvSpPr>
          <p:nvPr>
            <p:ph type="body" idx="1"/>
          </p:nvPr>
        </p:nvSpPr>
        <p:spPr>
          <a:xfrm>
            <a:off x="678980" y="2150772"/>
            <a:ext cx="5438140" cy="4466987"/>
          </a:xfrm>
        </p:spPr>
        <p:txBody>
          <a:bodyPr/>
          <a:lstStyle/>
          <a:p>
            <a:endParaRPr lang="en-GB" sz="1100" b="0" i="0" kern="1200" dirty="0">
              <a:solidFill>
                <a:schemeClr val="tx1"/>
              </a:solidFill>
              <a:effectLst/>
              <a:latin typeface="+mn-lt"/>
              <a:ea typeface="+mn-ea"/>
              <a:cs typeface="+mn-cs"/>
            </a:endParaRPr>
          </a:p>
          <a:p>
            <a:endParaRPr lang="en-GB" sz="1100" b="0" i="0" kern="1200" dirty="0">
              <a:solidFill>
                <a:schemeClr val="tx1"/>
              </a:solidFill>
              <a:effectLst/>
              <a:latin typeface="+mn-lt"/>
              <a:ea typeface="+mn-ea"/>
              <a:cs typeface="+mn-cs"/>
            </a:endParaRPr>
          </a:p>
          <a:p>
            <a:endParaRPr lang="en-GB" sz="1100" dirty="0"/>
          </a:p>
        </p:txBody>
      </p:sp>
      <p:sp>
        <p:nvSpPr>
          <p:cNvPr id="4" name="Slide Number Placeholder 3"/>
          <p:cNvSpPr>
            <a:spLocks noGrp="1"/>
          </p:cNvSpPr>
          <p:nvPr>
            <p:ph type="sldNum" sz="quarter" idx="10"/>
          </p:nvPr>
        </p:nvSpPr>
        <p:spPr/>
        <p:txBody>
          <a:bodyPr/>
          <a:lstStyle/>
          <a:p>
            <a:fld id="{A2488239-AF74-4A40-8A41-A769E6039AB1}" type="slidenum">
              <a:rPr lang="en-GB" smtClean="0"/>
              <a:t>56</a:t>
            </a:fld>
            <a:endParaRPr lang="en-GB" dirty="0"/>
          </a:p>
        </p:txBody>
      </p:sp>
    </p:spTree>
    <p:extLst>
      <p:ext uri="{BB962C8B-B14F-4D97-AF65-F5344CB8AC3E}">
        <p14:creationId xmlns:p14="http://schemas.microsoft.com/office/powerpoint/2010/main" val="3222699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57</a:t>
            </a:fld>
            <a:endParaRPr lang="en-GB" dirty="0"/>
          </a:p>
        </p:txBody>
      </p:sp>
    </p:spTree>
    <p:extLst>
      <p:ext uri="{BB962C8B-B14F-4D97-AF65-F5344CB8AC3E}">
        <p14:creationId xmlns:p14="http://schemas.microsoft.com/office/powerpoint/2010/main" val="3789605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4A493-1127-C77B-BA84-4446832F65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BFA606-3203-C657-5AA8-37652BD4A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5A1F2C-8D8A-0D05-7FC3-A1F10EDA37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D2835DA-E3A1-E93D-A19D-0D76E421A4B4}"/>
              </a:ext>
            </a:extLst>
          </p:cNvPr>
          <p:cNvSpPr>
            <a:spLocks noGrp="1"/>
          </p:cNvSpPr>
          <p:nvPr>
            <p:ph type="sldNum" sz="quarter" idx="5"/>
          </p:nvPr>
        </p:nvSpPr>
        <p:spPr/>
        <p:txBody>
          <a:bodyPr/>
          <a:lstStyle/>
          <a:p>
            <a:fld id="{A2488239-AF74-4A40-8A41-A769E6039AB1}" type="slidenum">
              <a:rPr lang="en-GB" smtClean="0"/>
              <a:t>58</a:t>
            </a:fld>
            <a:endParaRPr lang="en-GB" dirty="0"/>
          </a:p>
        </p:txBody>
      </p:sp>
    </p:spTree>
    <p:extLst>
      <p:ext uri="{BB962C8B-B14F-4D97-AF65-F5344CB8AC3E}">
        <p14:creationId xmlns:p14="http://schemas.microsoft.com/office/powerpoint/2010/main" val="963645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60</a:t>
            </a:fld>
            <a:endParaRPr lang="en-GB" dirty="0"/>
          </a:p>
        </p:txBody>
      </p:sp>
    </p:spTree>
    <p:extLst>
      <p:ext uri="{BB962C8B-B14F-4D97-AF65-F5344CB8AC3E}">
        <p14:creationId xmlns:p14="http://schemas.microsoft.com/office/powerpoint/2010/main" val="241088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61</a:t>
            </a:fld>
            <a:endParaRPr lang="en-GB" dirty="0"/>
          </a:p>
        </p:txBody>
      </p:sp>
    </p:spTree>
    <p:extLst>
      <p:ext uri="{BB962C8B-B14F-4D97-AF65-F5344CB8AC3E}">
        <p14:creationId xmlns:p14="http://schemas.microsoft.com/office/powerpoint/2010/main" val="3311664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488239-AF74-4A40-8A41-A769E6039AB1}" type="slidenum">
              <a:rPr lang="en-GB" smtClean="0"/>
              <a:t>64</a:t>
            </a:fld>
            <a:endParaRPr lang="en-GB" dirty="0"/>
          </a:p>
        </p:txBody>
      </p:sp>
    </p:spTree>
    <p:extLst>
      <p:ext uri="{BB962C8B-B14F-4D97-AF65-F5344CB8AC3E}">
        <p14:creationId xmlns:p14="http://schemas.microsoft.com/office/powerpoint/2010/main" val="147746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488239-AF74-4A40-8A41-A769E6039AB1}" type="slidenum">
              <a:rPr lang="en-GB" smtClean="0"/>
              <a:t>65</a:t>
            </a:fld>
            <a:endParaRPr lang="en-GB" dirty="0"/>
          </a:p>
        </p:txBody>
      </p:sp>
    </p:spTree>
    <p:extLst>
      <p:ext uri="{BB962C8B-B14F-4D97-AF65-F5344CB8AC3E}">
        <p14:creationId xmlns:p14="http://schemas.microsoft.com/office/powerpoint/2010/main" val="1581803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2488239-AF74-4A40-8A41-A769E6039AB1}" type="slidenum">
              <a:rPr lang="en-GB" smtClean="0"/>
              <a:t>66</a:t>
            </a:fld>
            <a:endParaRPr lang="en-GB" dirty="0"/>
          </a:p>
        </p:txBody>
      </p:sp>
    </p:spTree>
    <p:extLst>
      <p:ext uri="{BB962C8B-B14F-4D97-AF65-F5344CB8AC3E}">
        <p14:creationId xmlns:p14="http://schemas.microsoft.com/office/powerpoint/2010/main" val="3972086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488239-AF74-4A40-8A41-A769E6039AB1}" type="slidenum">
              <a:rPr lang="en-GB" smtClean="0"/>
              <a:t>67</a:t>
            </a:fld>
            <a:endParaRPr lang="en-GB" dirty="0"/>
          </a:p>
        </p:txBody>
      </p:sp>
    </p:spTree>
    <p:extLst>
      <p:ext uri="{BB962C8B-B14F-4D97-AF65-F5344CB8AC3E}">
        <p14:creationId xmlns:p14="http://schemas.microsoft.com/office/powerpoint/2010/main" val="97278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488239-AF74-4A40-8A41-A769E6039AB1}" type="slidenum">
              <a:rPr lang="en-GB" smtClean="0"/>
              <a:t>68</a:t>
            </a:fld>
            <a:endParaRPr lang="en-GB" dirty="0"/>
          </a:p>
        </p:txBody>
      </p:sp>
    </p:spTree>
    <p:extLst>
      <p:ext uri="{BB962C8B-B14F-4D97-AF65-F5344CB8AC3E}">
        <p14:creationId xmlns:p14="http://schemas.microsoft.com/office/powerpoint/2010/main" val="220416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7</a:t>
            </a:fld>
            <a:endParaRPr lang="en-GB" dirty="0"/>
          </a:p>
        </p:txBody>
      </p:sp>
    </p:spTree>
    <p:extLst>
      <p:ext uri="{BB962C8B-B14F-4D97-AF65-F5344CB8AC3E}">
        <p14:creationId xmlns:p14="http://schemas.microsoft.com/office/powerpoint/2010/main" val="3731692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70</a:t>
            </a:fld>
            <a:endParaRPr lang="en-GB" dirty="0"/>
          </a:p>
        </p:txBody>
      </p:sp>
    </p:spTree>
    <p:extLst>
      <p:ext uri="{BB962C8B-B14F-4D97-AF65-F5344CB8AC3E}">
        <p14:creationId xmlns:p14="http://schemas.microsoft.com/office/powerpoint/2010/main" val="972292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488239-AF74-4A40-8A41-A769E6039AB1}" type="slidenum">
              <a:rPr lang="en-GB" smtClean="0"/>
              <a:t>71</a:t>
            </a:fld>
            <a:endParaRPr lang="en-GB" dirty="0"/>
          </a:p>
        </p:txBody>
      </p:sp>
    </p:spTree>
    <p:extLst>
      <p:ext uri="{BB962C8B-B14F-4D97-AF65-F5344CB8AC3E}">
        <p14:creationId xmlns:p14="http://schemas.microsoft.com/office/powerpoint/2010/main" val="1672418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B3CD0-CC91-0910-4C6A-28834089E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C2638-B610-0213-9C6C-A6AEAFC8A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6A7A99-43CB-45E7-1444-98EF67667CB3}"/>
              </a:ext>
            </a:extLst>
          </p:cNvPr>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A245BB9-5006-5185-7FA0-751D72382122}"/>
              </a:ext>
            </a:extLst>
          </p:cNvPr>
          <p:cNvSpPr>
            <a:spLocks noGrp="1"/>
          </p:cNvSpPr>
          <p:nvPr>
            <p:ph type="sldNum" sz="quarter" idx="10"/>
          </p:nvPr>
        </p:nvSpPr>
        <p:spPr/>
        <p:txBody>
          <a:bodyPr/>
          <a:lstStyle/>
          <a:p>
            <a:fld id="{A2488239-AF74-4A40-8A41-A769E6039AB1}" type="slidenum">
              <a:rPr lang="en-GB" smtClean="0"/>
              <a:t>72</a:t>
            </a:fld>
            <a:endParaRPr lang="en-GB" dirty="0"/>
          </a:p>
        </p:txBody>
      </p:sp>
    </p:spTree>
    <p:extLst>
      <p:ext uri="{BB962C8B-B14F-4D97-AF65-F5344CB8AC3E}">
        <p14:creationId xmlns:p14="http://schemas.microsoft.com/office/powerpoint/2010/main" val="3169382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488239-AF74-4A40-8A41-A769E6039AB1}" type="slidenum">
              <a:rPr lang="en-GB" smtClean="0"/>
              <a:t>73</a:t>
            </a:fld>
            <a:endParaRPr lang="en-GB" dirty="0"/>
          </a:p>
        </p:txBody>
      </p:sp>
    </p:spTree>
    <p:extLst>
      <p:ext uri="{BB962C8B-B14F-4D97-AF65-F5344CB8AC3E}">
        <p14:creationId xmlns:p14="http://schemas.microsoft.com/office/powerpoint/2010/main" val="3607207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488239-AF74-4A40-8A41-A769E6039AB1}" type="slidenum">
              <a:rPr lang="en-GB" smtClean="0"/>
              <a:t>74</a:t>
            </a:fld>
            <a:endParaRPr lang="en-GB" dirty="0"/>
          </a:p>
        </p:txBody>
      </p:sp>
    </p:spTree>
    <p:extLst>
      <p:ext uri="{BB962C8B-B14F-4D97-AF65-F5344CB8AC3E}">
        <p14:creationId xmlns:p14="http://schemas.microsoft.com/office/powerpoint/2010/main" val="738970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488239-AF74-4A40-8A41-A769E6039AB1}" type="slidenum">
              <a:rPr lang="en-GB" smtClean="0"/>
              <a:t>77</a:t>
            </a:fld>
            <a:endParaRPr lang="en-GB" dirty="0"/>
          </a:p>
        </p:txBody>
      </p:sp>
    </p:spTree>
    <p:extLst>
      <p:ext uri="{BB962C8B-B14F-4D97-AF65-F5344CB8AC3E}">
        <p14:creationId xmlns:p14="http://schemas.microsoft.com/office/powerpoint/2010/main" val="2283474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488239-AF74-4A40-8A41-A769E6039AB1}" type="slidenum">
              <a:rPr lang="en-GB" smtClean="0"/>
              <a:t>79</a:t>
            </a:fld>
            <a:endParaRPr lang="en-GB" dirty="0"/>
          </a:p>
        </p:txBody>
      </p:sp>
    </p:spTree>
    <p:extLst>
      <p:ext uri="{BB962C8B-B14F-4D97-AF65-F5344CB8AC3E}">
        <p14:creationId xmlns:p14="http://schemas.microsoft.com/office/powerpoint/2010/main" val="1059446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81</a:t>
            </a:fld>
            <a:endParaRPr lang="en-GB" dirty="0"/>
          </a:p>
        </p:txBody>
      </p:sp>
    </p:spTree>
    <p:extLst>
      <p:ext uri="{BB962C8B-B14F-4D97-AF65-F5344CB8AC3E}">
        <p14:creationId xmlns:p14="http://schemas.microsoft.com/office/powerpoint/2010/main" val="2872903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83</a:t>
            </a:fld>
            <a:endParaRPr lang="en-GB" dirty="0"/>
          </a:p>
        </p:txBody>
      </p:sp>
    </p:spTree>
    <p:extLst>
      <p:ext uri="{BB962C8B-B14F-4D97-AF65-F5344CB8AC3E}">
        <p14:creationId xmlns:p14="http://schemas.microsoft.com/office/powerpoint/2010/main" val="3945807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84</a:t>
            </a:fld>
            <a:endParaRPr lang="en-GB" dirty="0"/>
          </a:p>
        </p:txBody>
      </p:sp>
    </p:spTree>
    <p:extLst>
      <p:ext uri="{BB962C8B-B14F-4D97-AF65-F5344CB8AC3E}">
        <p14:creationId xmlns:p14="http://schemas.microsoft.com/office/powerpoint/2010/main" val="338249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97B03-52FE-A0D1-9978-4FDD8F9A0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D9D4C-0880-84ED-9497-A9C069B9A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078473-374C-B328-D98E-EB43E95B050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F9763E0-2B55-A098-D707-359ECA5E7CEF}"/>
              </a:ext>
            </a:extLst>
          </p:cNvPr>
          <p:cNvSpPr>
            <a:spLocks noGrp="1"/>
          </p:cNvSpPr>
          <p:nvPr>
            <p:ph type="sldNum" sz="quarter" idx="5"/>
          </p:nvPr>
        </p:nvSpPr>
        <p:spPr/>
        <p:txBody>
          <a:bodyPr/>
          <a:lstStyle/>
          <a:p>
            <a:fld id="{A2488239-AF74-4A40-8A41-A769E6039AB1}" type="slidenum">
              <a:rPr lang="en-GB" smtClean="0"/>
              <a:t>8</a:t>
            </a:fld>
            <a:endParaRPr lang="en-GB" dirty="0"/>
          </a:p>
        </p:txBody>
      </p:sp>
    </p:spTree>
    <p:extLst>
      <p:ext uri="{BB962C8B-B14F-4D97-AF65-F5344CB8AC3E}">
        <p14:creationId xmlns:p14="http://schemas.microsoft.com/office/powerpoint/2010/main" val="37418050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85</a:t>
            </a:fld>
            <a:endParaRPr lang="en-GB" dirty="0"/>
          </a:p>
        </p:txBody>
      </p:sp>
    </p:spTree>
    <p:extLst>
      <p:ext uri="{BB962C8B-B14F-4D97-AF65-F5344CB8AC3E}">
        <p14:creationId xmlns:p14="http://schemas.microsoft.com/office/powerpoint/2010/main" val="4244973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86</a:t>
            </a:fld>
            <a:endParaRPr lang="en-GB" dirty="0"/>
          </a:p>
        </p:txBody>
      </p:sp>
    </p:spTree>
    <p:extLst>
      <p:ext uri="{BB962C8B-B14F-4D97-AF65-F5344CB8AC3E}">
        <p14:creationId xmlns:p14="http://schemas.microsoft.com/office/powerpoint/2010/main" val="1930876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87</a:t>
            </a:fld>
            <a:endParaRPr lang="en-GB" dirty="0"/>
          </a:p>
        </p:txBody>
      </p:sp>
    </p:spTree>
    <p:extLst>
      <p:ext uri="{BB962C8B-B14F-4D97-AF65-F5344CB8AC3E}">
        <p14:creationId xmlns:p14="http://schemas.microsoft.com/office/powerpoint/2010/main" val="326364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Sprinkle</a:t>
            </a:r>
          </a:p>
        </p:txBody>
      </p:sp>
      <p:sp>
        <p:nvSpPr>
          <p:cNvPr id="4" name="Slide Number Placeholder 3"/>
          <p:cNvSpPr>
            <a:spLocks noGrp="1"/>
          </p:cNvSpPr>
          <p:nvPr>
            <p:ph type="sldNum" sz="quarter" idx="5"/>
          </p:nvPr>
        </p:nvSpPr>
        <p:spPr/>
        <p:txBody>
          <a:bodyPr/>
          <a:lstStyle/>
          <a:p>
            <a:fld id="{A2488239-AF74-4A40-8A41-A769E6039AB1}" type="slidenum">
              <a:rPr lang="en-GB" smtClean="0"/>
              <a:t>13</a:t>
            </a:fld>
            <a:endParaRPr lang="en-GB" dirty="0"/>
          </a:p>
        </p:txBody>
      </p:sp>
    </p:spTree>
    <p:extLst>
      <p:ext uri="{BB962C8B-B14F-4D97-AF65-F5344CB8AC3E}">
        <p14:creationId xmlns:p14="http://schemas.microsoft.com/office/powerpoint/2010/main" val="1425374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Vines/Brownson</a:t>
            </a:r>
          </a:p>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14</a:t>
            </a:fld>
            <a:endParaRPr lang="en-GB" dirty="0"/>
          </a:p>
        </p:txBody>
      </p:sp>
    </p:spTree>
    <p:extLst>
      <p:ext uri="{BB962C8B-B14F-4D97-AF65-F5344CB8AC3E}">
        <p14:creationId xmlns:p14="http://schemas.microsoft.com/office/powerpoint/2010/main" val="3170008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Hays/Loader</a:t>
            </a:r>
          </a:p>
        </p:txBody>
      </p:sp>
      <p:sp>
        <p:nvSpPr>
          <p:cNvPr id="4" name="Slide Number Placeholder 3"/>
          <p:cNvSpPr>
            <a:spLocks noGrp="1"/>
          </p:cNvSpPr>
          <p:nvPr>
            <p:ph type="sldNum" sz="quarter" idx="5"/>
          </p:nvPr>
        </p:nvSpPr>
        <p:spPr/>
        <p:txBody>
          <a:bodyPr/>
          <a:lstStyle/>
          <a:p>
            <a:fld id="{A2488239-AF74-4A40-8A41-A769E6039AB1}" type="slidenum">
              <a:rPr lang="en-GB" smtClean="0"/>
              <a:t>15</a:t>
            </a:fld>
            <a:endParaRPr lang="en-GB" dirty="0"/>
          </a:p>
        </p:txBody>
      </p:sp>
    </p:spTree>
    <p:extLst>
      <p:ext uri="{BB962C8B-B14F-4D97-AF65-F5344CB8AC3E}">
        <p14:creationId xmlns:p14="http://schemas.microsoft.com/office/powerpoint/2010/main" val="1971159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488239-AF74-4A40-8A41-A769E6039AB1}" type="slidenum">
              <a:rPr lang="en-GB" smtClean="0"/>
              <a:t>24</a:t>
            </a:fld>
            <a:endParaRPr lang="en-GB" dirty="0"/>
          </a:p>
        </p:txBody>
      </p:sp>
    </p:spTree>
    <p:extLst>
      <p:ext uri="{BB962C8B-B14F-4D97-AF65-F5344CB8AC3E}">
        <p14:creationId xmlns:p14="http://schemas.microsoft.com/office/powerpoint/2010/main" val="1631171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80b19a23ae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80b19a23a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266" name="Picture 2" descr="C:\Users\sam\Google Drive\Mosaic Communications\Design Resources\Slides\LSoT\LSOT_PPT-Centre-whi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0" y="4876800"/>
            <a:ext cx="9144000" cy="1470025"/>
          </a:xfrm>
        </p:spPr>
        <p:txBody>
          <a:bodyPr/>
          <a:lstStyle>
            <a:lvl1pPr>
              <a:defRPr b="1" baseline="0">
                <a:latin typeface="Dosis" pitchFamily="50" charset="0"/>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400800" cy="1143000"/>
          </a:xfrm>
        </p:spPr>
        <p:txBody>
          <a:bodyPr/>
          <a:lstStyle>
            <a:lvl1pPr algn="l">
              <a:defRPr b="1" baseline="0">
                <a:latin typeface="Dosis" pitchFamily="50" charset="0"/>
              </a:defRPr>
            </a:lvl1pPr>
          </a:lstStyle>
          <a:p>
            <a:r>
              <a:rPr lang="en-US" dirty="0"/>
              <a:t>Click to edit Master title</a:t>
            </a:r>
          </a:p>
        </p:txBody>
      </p:sp>
      <p:sp>
        <p:nvSpPr>
          <p:cNvPr id="3" name="Content Placeholder 2"/>
          <p:cNvSpPr>
            <a:spLocks noGrp="1"/>
          </p:cNvSpPr>
          <p:nvPr>
            <p:ph idx="1"/>
          </p:nvPr>
        </p:nvSpPr>
        <p:spPr>
          <a:xfrm>
            <a:off x="457200" y="1752600"/>
            <a:ext cx="8229600" cy="4525963"/>
          </a:xfrm>
        </p:spPr>
        <p:txBody>
          <a:bodyPr/>
          <a:lstStyle>
            <a:lvl1pPr>
              <a:defRPr baseline="0">
                <a:latin typeface="Dosis" pitchFamily="50" charset="0"/>
              </a:defRPr>
            </a:lvl1pPr>
            <a:lvl2pPr>
              <a:defRPr baseline="0">
                <a:latin typeface="Dosis" pitchFamily="50" charset="0"/>
              </a:defRPr>
            </a:lvl2pPr>
            <a:lvl3pPr>
              <a:defRPr baseline="0">
                <a:latin typeface="Dosis" pitchFamily="50" charset="0"/>
              </a:defRPr>
            </a:lvl3pPr>
            <a:lvl4pPr>
              <a:defRPr baseline="0">
                <a:latin typeface="Dosis" pitchFamily="50" charset="0"/>
              </a:defRPr>
            </a:lvl4pPr>
            <a:lvl5pPr>
              <a:defRPr baseline="0">
                <a:latin typeface="Dosis"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02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400800" cy="1143000"/>
          </a:xfrm>
        </p:spPr>
        <p:txBody>
          <a:bodyPr/>
          <a:lstStyle>
            <a:lvl1pPr algn="l">
              <a:defRPr b="1" baseline="0">
                <a:latin typeface="Dosis" pitchFamily="50" charset="0"/>
              </a:defRPr>
            </a:lvl1pPr>
          </a:lstStyle>
          <a:p>
            <a:r>
              <a:rPr lang="en-US" dirty="0"/>
              <a:t>Click to edit Master title</a:t>
            </a:r>
          </a:p>
        </p:txBody>
      </p:sp>
      <p:sp>
        <p:nvSpPr>
          <p:cNvPr id="3" name="Content Placeholder 2"/>
          <p:cNvSpPr>
            <a:spLocks noGrp="1"/>
          </p:cNvSpPr>
          <p:nvPr>
            <p:ph idx="1"/>
          </p:nvPr>
        </p:nvSpPr>
        <p:spPr>
          <a:xfrm>
            <a:off x="457200" y="1752600"/>
            <a:ext cx="8229600" cy="4525963"/>
          </a:xfrm>
        </p:spPr>
        <p:txBody>
          <a:bodyPr/>
          <a:lstStyle>
            <a:lvl1pPr>
              <a:defRPr baseline="0">
                <a:latin typeface="Dosis" pitchFamily="50" charset="0"/>
              </a:defRPr>
            </a:lvl1pPr>
            <a:lvl2pPr>
              <a:defRPr baseline="0">
                <a:latin typeface="Dosis" pitchFamily="50" charset="0"/>
              </a:defRPr>
            </a:lvl2pPr>
            <a:lvl3pPr>
              <a:defRPr baseline="0">
                <a:latin typeface="Dosis" pitchFamily="50" charset="0"/>
              </a:defRPr>
            </a:lvl3pPr>
            <a:lvl4pPr>
              <a:defRPr baseline="0">
                <a:latin typeface="Dosis" pitchFamily="50" charset="0"/>
              </a:defRPr>
            </a:lvl4pPr>
            <a:lvl5pPr>
              <a:defRPr baseline="0">
                <a:latin typeface="Dosis"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42" name="Picture 2" descr="C:\Users\sam\Google Drive\Mosaic Communications\Design Resources\Slides\LSoT\LSOT_PPT-Centre-gree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2" y="-492642"/>
            <a:ext cx="9159949" cy="686996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0" y="4876800"/>
            <a:ext cx="9144000" cy="1470025"/>
          </a:xfrm>
        </p:spPr>
        <p:txBody>
          <a:bodyPr/>
          <a:lstStyle>
            <a:lvl1pPr>
              <a:defRPr b="1" baseline="0">
                <a:latin typeface="Dosis" pitchFamily="50" charset="0"/>
              </a:defRPr>
            </a:lvl1pPr>
          </a:lstStyle>
          <a:p>
            <a:r>
              <a:rPr lang="en-US" dirty="0"/>
              <a:t>Click to edit Master title style</a:t>
            </a:r>
          </a:p>
        </p:txBody>
      </p:sp>
    </p:spTree>
    <p:extLst>
      <p:ext uri="{BB962C8B-B14F-4D97-AF65-F5344CB8AC3E}">
        <p14:creationId xmlns:p14="http://schemas.microsoft.com/office/powerpoint/2010/main" val="485911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400800" cy="1143000"/>
          </a:xfrm>
        </p:spPr>
        <p:txBody>
          <a:bodyPr/>
          <a:lstStyle>
            <a:lvl1pPr algn="l">
              <a:defRPr b="1" baseline="0">
                <a:latin typeface="Dosis" pitchFamily="50" charset="0"/>
              </a:defRPr>
            </a:lvl1pPr>
          </a:lstStyle>
          <a:p>
            <a:r>
              <a:rPr lang="en-US" dirty="0"/>
              <a:t>Click to edit Master title</a:t>
            </a:r>
          </a:p>
        </p:txBody>
      </p:sp>
      <p:sp>
        <p:nvSpPr>
          <p:cNvPr id="3" name="Content Placeholder 2"/>
          <p:cNvSpPr>
            <a:spLocks noGrp="1"/>
          </p:cNvSpPr>
          <p:nvPr>
            <p:ph idx="1"/>
          </p:nvPr>
        </p:nvSpPr>
        <p:spPr>
          <a:xfrm>
            <a:off x="457200" y="1752600"/>
            <a:ext cx="8229600" cy="4525963"/>
          </a:xfrm>
        </p:spPr>
        <p:txBody>
          <a:bodyPr/>
          <a:lstStyle>
            <a:lvl1pPr>
              <a:defRPr baseline="0">
                <a:latin typeface="Dosis" pitchFamily="50" charset="0"/>
              </a:defRPr>
            </a:lvl1pPr>
            <a:lvl2pPr>
              <a:defRPr baseline="0">
                <a:latin typeface="Dosis" pitchFamily="50" charset="0"/>
              </a:defRPr>
            </a:lvl2pPr>
            <a:lvl3pPr>
              <a:defRPr baseline="0">
                <a:latin typeface="Dosis" pitchFamily="50" charset="0"/>
              </a:defRPr>
            </a:lvl3pPr>
            <a:lvl4pPr>
              <a:defRPr baseline="0">
                <a:latin typeface="Dosis" pitchFamily="50" charset="0"/>
              </a:defRPr>
            </a:lvl4pPr>
            <a:lvl5pPr>
              <a:defRPr baseline="0">
                <a:latin typeface="Dosis"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674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218" name="Picture 2" descr="C:\Users\sam\Google Drive\Mosaic Communications\Design Resources\Slides\LSoT\LSOT_PPT-Centre-blu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09" y="-51390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4876800"/>
            <a:ext cx="9144000" cy="1470025"/>
          </a:xfrm>
        </p:spPr>
        <p:txBody>
          <a:bodyPr/>
          <a:lstStyle>
            <a:lvl1pPr>
              <a:defRPr b="1" baseline="0">
                <a:latin typeface="Dosis" pitchFamily="50" charset="0"/>
              </a:defRPr>
            </a:lvl1pPr>
          </a:lstStyle>
          <a:p>
            <a:r>
              <a:rPr lang="en-US" dirty="0"/>
              <a:t>Click to edit Master title style</a:t>
            </a:r>
          </a:p>
        </p:txBody>
      </p:sp>
    </p:spTree>
    <p:extLst>
      <p:ext uri="{BB962C8B-B14F-4D97-AF65-F5344CB8AC3E}">
        <p14:creationId xmlns:p14="http://schemas.microsoft.com/office/powerpoint/2010/main" val="1236752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400800" cy="1143000"/>
          </a:xfrm>
        </p:spPr>
        <p:txBody>
          <a:bodyPr/>
          <a:lstStyle>
            <a:lvl1pPr algn="l">
              <a:defRPr b="1" baseline="0">
                <a:latin typeface="Dosis" pitchFamily="50" charset="0"/>
              </a:defRPr>
            </a:lvl1pPr>
          </a:lstStyle>
          <a:p>
            <a:r>
              <a:rPr lang="en-US" dirty="0"/>
              <a:t>Click to edit Master title</a:t>
            </a:r>
          </a:p>
        </p:txBody>
      </p:sp>
      <p:sp>
        <p:nvSpPr>
          <p:cNvPr id="3" name="Content Placeholder 2"/>
          <p:cNvSpPr>
            <a:spLocks noGrp="1"/>
          </p:cNvSpPr>
          <p:nvPr>
            <p:ph idx="1"/>
          </p:nvPr>
        </p:nvSpPr>
        <p:spPr>
          <a:xfrm>
            <a:off x="457200" y="1752600"/>
            <a:ext cx="8229600" cy="4525963"/>
          </a:xfrm>
        </p:spPr>
        <p:txBody>
          <a:bodyPr/>
          <a:lstStyle>
            <a:lvl1pPr>
              <a:defRPr baseline="0">
                <a:latin typeface="Dosis" pitchFamily="50" charset="0"/>
              </a:defRPr>
            </a:lvl1pPr>
            <a:lvl2pPr>
              <a:defRPr baseline="0">
                <a:latin typeface="Dosis" pitchFamily="50" charset="0"/>
              </a:defRPr>
            </a:lvl2pPr>
            <a:lvl3pPr>
              <a:defRPr baseline="0">
                <a:latin typeface="Dosis" pitchFamily="50" charset="0"/>
              </a:defRPr>
            </a:lvl3pPr>
            <a:lvl4pPr>
              <a:defRPr baseline="0">
                <a:latin typeface="Dosis" pitchFamily="50" charset="0"/>
              </a:defRPr>
            </a:lvl4pPr>
            <a:lvl5pPr>
              <a:defRPr baseline="0">
                <a:latin typeface="Dosis"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37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194" name="Picture 2" descr="C:\Users\sam\Google Drive\Mosaic Communications\Design Resources\Slides\LSoT\LSOT_PPT-Centre-brow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7200"/>
            <a:ext cx="9154886" cy="686616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4876800"/>
            <a:ext cx="9144000" cy="1470025"/>
          </a:xfrm>
        </p:spPr>
        <p:txBody>
          <a:bodyPr/>
          <a:lstStyle>
            <a:lvl1pPr>
              <a:defRPr b="1" baseline="0">
                <a:latin typeface="Dosis" pitchFamily="50" charset="0"/>
              </a:defRPr>
            </a:lvl1pPr>
          </a:lstStyle>
          <a:p>
            <a:r>
              <a:rPr lang="en-US" dirty="0"/>
              <a:t>Click to edit Master title style</a:t>
            </a:r>
          </a:p>
        </p:txBody>
      </p:sp>
    </p:spTree>
    <p:extLst>
      <p:ext uri="{BB962C8B-B14F-4D97-AF65-F5344CB8AC3E}">
        <p14:creationId xmlns:p14="http://schemas.microsoft.com/office/powerpoint/2010/main" val="130392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400800" cy="1143000"/>
          </a:xfrm>
        </p:spPr>
        <p:txBody>
          <a:bodyPr/>
          <a:lstStyle>
            <a:lvl1pPr algn="l">
              <a:defRPr b="1" baseline="0">
                <a:latin typeface="Dosis" pitchFamily="50" charset="0"/>
              </a:defRPr>
            </a:lvl1pPr>
          </a:lstStyle>
          <a:p>
            <a:r>
              <a:rPr lang="en-US" dirty="0"/>
              <a:t>Click to edit Master title</a:t>
            </a:r>
          </a:p>
        </p:txBody>
      </p:sp>
      <p:sp>
        <p:nvSpPr>
          <p:cNvPr id="3" name="Content Placeholder 2"/>
          <p:cNvSpPr>
            <a:spLocks noGrp="1"/>
          </p:cNvSpPr>
          <p:nvPr>
            <p:ph idx="1"/>
          </p:nvPr>
        </p:nvSpPr>
        <p:spPr>
          <a:xfrm>
            <a:off x="457200" y="1752600"/>
            <a:ext cx="8229600" cy="4525963"/>
          </a:xfrm>
        </p:spPr>
        <p:txBody>
          <a:bodyPr/>
          <a:lstStyle>
            <a:lvl1pPr>
              <a:defRPr baseline="0">
                <a:latin typeface="Dosis" pitchFamily="50" charset="0"/>
              </a:defRPr>
            </a:lvl1pPr>
            <a:lvl2pPr>
              <a:defRPr baseline="0">
                <a:latin typeface="Dosis" pitchFamily="50" charset="0"/>
              </a:defRPr>
            </a:lvl2pPr>
            <a:lvl3pPr>
              <a:defRPr baseline="0">
                <a:latin typeface="Dosis" pitchFamily="50" charset="0"/>
              </a:defRPr>
            </a:lvl3pPr>
            <a:lvl4pPr>
              <a:defRPr baseline="0">
                <a:latin typeface="Dosis" pitchFamily="50" charset="0"/>
              </a:defRPr>
            </a:lvl4pPr>
            <a:lvl5pPr>
              <a:defRPr baseline="0">
                <a:latin typeface="Dosis"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75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170" name="Picture 2" descr="C:\Users\sam\Google Drive\Mosaic Communications\Design Resources\Slides\LSoT\LSOT_PPT-Centre-gol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7201"/>
            <a:ext cx="9173028"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4876800"/>
            <a:ext cx="9144000" cy="1470025"/>
          </a:xfrm>
        </p:spPr>
        <p:txBody>
          <a:bodyPr/>
          <a:lstStyle>
            <a:lvl1pPr>
              <a:defRPr b="1" baseline="0">
                <a:latin typeface="Dosis" pitchFamily="50" charset="0"/>
              </a:defRPr>
            </a:lvl1pPr>
          </a:lstStyle>
          <a:p>
            <a:r>
              <a:rPr lang="en-US" dirty="0"/>
              <a:t>Click to edit Master title style</a:t>
            </a:r>
          </a:p>
        </p:txBody>
      </p:sp>
    </p:spTree>
    <p:extLst>
      <p:ext uri="{BB962C8B-B14F-4D97-AF65-F5344CB8AC3E}">
        <p14:creationId xmlns:p14="http://schemas.microsoft.com/office/powerpoint/2010/main" val="1276915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1027" name="Picture 3" descr="C:\Users\sam\Google Drive\Mosaic Communications\Design Resources\Slides\LSoT\LSOT_PPT-Corner-whit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770" y="0"/>
            <a:ext cx="8969829" cy="672737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1026" name="Picture 2" descr="C:\Users\sam\Google Drive\Mosaic Communications\Design Resources\Slides\LSoT\LSOT_PPT-Corner-green.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399054"/>
      </p:ext>
    </p:extLst>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2050" name="Picture 2" descr="C:\Users\sam\Google Drive\Mosaic Communications\Design Resources\Slides\LSoT\LSOT_PPT-Corner-blu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406" y="5316"/>
            <a:ext cx="9156405" cy="686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307702"/>
      </p:ext>
    </p:extLst>
  </p:cSld>
  <p:clrMap bg1="lt1" tx1="dk1" bg2="lt2" tx2="dk2" accent1="accent1" accent2="accent2" accent3="accent3" accent4="accent4" accent5="accent5" accent6="accent6" hlink="hlink" folHlink="folHlink"/>
  <p:sldLayoutIdLst>
    <p:sldLayoutId id="2147483655" r:id="rId1"/>
    <p:sldLayoutId id="214748365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4098" name="Picture 2" descr="C:\Users\sam\Google Drive\Mosaic Communications\Design Resources\Slides\LSoT\LSOT_PPT-Corner-brown.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424489"/>
      </p:ext>
    </p:extLst>
  </p:cSld>
  <p:clrMap bg1="lt1" tx1="dk1" bg2="lt2" tx2="dk2" accent1="accent1" accent2="accent2" accent3="accent3" accent4="accent4" accent5="accent5" accent6="accent6" hlink="hlink" folHlink="folHlink"/>
  <p:sldLayoutIdLst>
    <p:sldLayoutId id="2147483658" r:id="rId1"/>
    <p:sldLayoutId id="214748365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6146" name="Picture 2" descr="C:\Users\sam\Google Drive\Mosaic Communications\Design Resources\Slides\LSoT\LSOT_PPT-Corner-gold.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28185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0"/>
            <a:ext cx="9144000" cy="1470025"/>
          </a:xfrm>
        </p:spPr>
        <p:txBody>
          <a:bodyPr>
            <a:normAutofit fontScale="90000"/>
          </a:bodyPr>
          <a:lstStyle/>
          <a:p>
            <a:r>
              <a:rPr lang="en-GB" dirty="0"/>
              <a:t>UNPACKING THE SEXUALITY DEBATE </a:t>
            </a:r>
            <a:br>
              <a:rPr lang="en-GB" dirty="0"/>
            </a:br>
            <a:r>
              <a:rPr lang="en-GB" dirty="0"/>
              <a:t>Cornerstone Baptist Church</a:t>
            </a:r>
            <a:br>
              <a:rPr lang="en-GB" dirty="0"/>
            </a:br>
            <a:r>
              <a:rPr lang="en-GB" dirty="0"/>
              <a:t>January 25</a:t>
            </a:r>
            <a:r>
              <a:rPr lang="en-GB" baseline="30000" dirty="0"/>
              <a:t>th</a:t>
            </a:r>
            <a:r>
              <a:rPr lang="en-GB" dirty="0"/>
              <a:t> 2025</a:t>
            </a:r>
            <a:br>
              <a:rPr lang="en-GB" dirty="0"/>
            </a:br>
            <a:br>
              <a:rPr lang="en-GB" dirty="0"/>
            </a:br>
            <a:r>
              <a:rPr lang="en-GB" b="0" dirty="0">
                <a:effectLst/>
                <a:latin typeface="Helvetica Neue" panose="02000503000000020004" pitchFamily="2" charset="0"/>
              </a:rPr>
              <a:t>A day teaching to help members of Cornerstone explore the different theological understandings held on same sex relationships</a:t>
            </a:r>
            <a:br>
              <a:rPr lang="en-GB" dirty="0">
                <a:effectLst/>
                <a:latin typeface="Helvetica Neue" panose="02000503000000020004" pitchFamily="2" charset="0"/>
              </a:rPr>
            </a:br>
            <a:endParaRPr lang="en-GB" dirty="0"/>
          </a:p>
        </p:txBody>
      </p:sp>
    </p:spTree>
    <p:extLst>
      <p:ext uri="{BB962C8B-B14F-4D97-AF65-F5344CB8AC3E}">
        <p14:creationId xmlns:p14="http://schemas.microsoft.com/office/powerpoint/2010/main" val="351977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0BBA-94FC-5C56-9A02-E19B1EE7BF4D}"/>
              </a:ext>
            </a:extLst>
          </p:cNvPr>
          <p:cNvSpPr>
            <a:spLocks noGrp="1"/>
          </p:cNvSpPr>
          <p:nvPr>
            <p:ph type="title"/>
          </p:nvPr>
        </p:nvSpPr>
        <p:spPr/>
        <p:txBody>
          <a:bodyPr>
            <a:normAutofit fontScale="90000"/>
          </a:bodyPr>
          <a:lstStyle/>
          <a:p>
            <a:r>
              <a:rPr lang="en-GB" dirty="0"/>
              <a:t>HERMENEUTICAL APPROACH</a:t>
            </a:r>
          </a:p>
        </p:txBody>
      </p:sp>
      <p:sp>
        <p:nvSpPr>
          <p:cNvPr id="3" name="Content Placeholder 2">
            <a:extLst>
              <a:ext uri="{FF2B5EF4-FFF2-40B4-BE49-F238E27FC236}">
                <a16:creationId xmlns:a16="http://schemas.microsoft.com/office/drawing/2014/main" id="{890A7B01-1803-740A-0577-699BC9006E3E}"/>
              </a:ext>
            </a:extLst>
          </p:cNvPr>
          <p:cNvSpPr>
            <a:spLocks noGrp="1"/>
          </p:cNvSpPr>
          <p:nvPr>
            <p:ph idx="1"/>
          </p:nvPr>
        </p:nvSpPr>
        <p:spPr>
          <a:xfrm>
            <a:off x="457200" y="1752600"/>
            <a:ext cx="8229600" cy="4876800"/>
          </a:xfrm>
        </p:spPr>
        <p:txBody>
          <a:bodyPr>
            <a:normAutofit/>
          </a:bodyPr>
          <a:lstStyle/>
          <a:p>
            <a:r>
              <a:rPr lang="en-GB" dirty="0"/>
              <a:t>Even when people agree that Scripture is authoritative, this does not mean they read it the same way.</a:t>
            </a:r>
          </a:p>
          <a:p>
            <a:r>
              <a:rPr lang="en-GB" dirty="0"/>
              <a:t>Should we read all Scripture through the lens of Christ, and how might that change our reading?</a:t>
            </a:r>
          </a:p>
          <a:p>
            <a:r>
              <a:rPr lang="en-GB" dirty="0"/>
              <a:t>What role is there for the voice of the Spirit today? </a:t>
            </a:r>
          </a:p>
          <a:p>
            <a:r>
              <a:rPr lang="en-GB" dirty="0"/>
              <a:t>Is there an ethical lens within Scripture which we should reread scripture through such as God is love, or do no harm?</a:t>
            </a:r>
          </a:p>
        </p:txBody>
      </p:sp>
    </p:spTree>
    <p:extLst>
      <p:ext uri="{BB962C8B-B14F-4D97-AF65-F5344CB8AC3E}">
        <p14:creationId xmlns:p14="http://schemas.microsoft.com/office/powerpoint/2010/main" val="1208310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D1A72-ECE1-D17D-20D4-E8979CE3EB25}"/>
              </a:ext>
            </a:extLst>
          </p:cNvPr>
          <p:cNvSpPr>
            <a:spLocks noGrp="1"/>
          </p:cNvSpPr>
          <p:nvPr>
            <p:ph type="title"/>
          </p:nvPr>
        </p:nvSpPr>
        <p:spPr/>
        <p:txBody>
          <a:bodyPr>
            <a:normAutofit/>
          </a:bodyPr>
          <a:lstStyle/>
          <a:p>
            <a:r>
              <a:rPr lang="en-GB" dirty="0"/>
              <a:t>DOCTRINE OF GOD</a:t>
            </a:r>
          </a:p>
        </p:txBody>
      </p:sp>
      <p:sp>
        <p:nvSpPr>
          <p:cNvPr id="3" name="Content Placeholder 2">
            <a:extLst>
              <a:ext uri="{FF2B5EF4-FFF2-40B4-BE49-F238E27FC236}">
                <a16:creationId xmlns:a16="http://schemas.microsoft.com/office/drawing/2014/main" id="{9F448EA6-2219-81FF-6792-7121DF84FFC8}"/>
              </a:ext>
            </a:extLst>
          </p:cNvPr>
          <p:cNvSpPr>
            <a:spLocks noGrp="1"/>
          </p:cNvSpPr>
          <p:nvPr>
            <p:ph idx="1"/>
          </p:nvPr>
        </p:nvSpPr>
        <p:spPr/>
        <p:txBody>
          <a:bodyPr>
            <a:normAutofit lnSpcReduction="10000"/>
          </a:bodyPr>
          <a:lstStyle/>
          <a:p>
            <a:r>
              <a:rPr lang="en-GB" dirty="0"/>
              <a:t>Leaving Scripture aside, there are differing understandings about how people discern and understand the character of God.</a:t>
            </a:r>
          </a:p>
          <a:p>
            <a:r>
              <a:rPr lang="en-GB" dirty="0"/>
              <a:t>Is Scripture our only resource for discerning the mind of Christ? What role does the church community play?</a:t>
            </a:r>
          </a:p>
          <a:p>
            <a:r>
              <a:rPr lang="en-GB" dirty="0"/>
              <a:t>Is there a progressive revelation of God in Scripture which shows God changing and does this still continue today?</a:t>
            </a:r>
          </a:p>
        </p:txBody>
      </p:sp>
    </p:spTree>
    <p:extLst>
      <p:ext uri="{BB962C8B-B14F-4D97-AF65-F5344CB8AC3E}">
        <p14:creationId xmlns:p14="http://schemas.microsoft.com/office/powerpoint/2010/main" val="189709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3045-DEDF-470C-3987-CC512315ABEC}"/>
              </a:ext>
            </a:extLst>
          </p:cNvPr>
          <p:cNvSpPr>
            <a:spLocks noGrp="1"/>
          </p:cNvSpPr>
          <p:nvPr>
            <p:ph type="title"/>
          </p:nvPr>
        </p:nvSpPr>
        <p:spPr/>
        <p:txBody>
          <a:bodyPr/>
          <a:lstStyle/>
          <a:p>
            <a:r>
              <a:rPr lang="en-GB" dirty="0"/>
              <a:t>PATHS TAKEN</a:t>
            </a:r>
          </a:p>
        </p:txBody>
      </p:sp>
      <p:sp>
        <p:nvSpPr>
          <p:cNvPr id="3" name="Content Placeholder 2">
            <a:extLst>
              <a:ext uri="{FF2B5EF4-FFF2-40B4-BE49-F238E27FC236}">
                <a16:creationId xmlns:a16="http://schemas.microsoft.com/office/drawing/2014/main" id="{2719596C-2401-92AA-2171-B31EDD628E10}"/>
              </a:ext>
            </a:extLst>
          </p:cNvPr>
          <p:cNvSpPr>
            <a:spLocks noGrp="1"/>
          </p:cNvSpPr>
          <p:nvPr>
            <p:ph idx="1"/>
          </p:nvPr>
        </p:nvSpPr>
        <p:spPr/>
        <p:txBody>
          <a:bodyPr>
            <a:normAutofit fontScale="92500" lnSpcReduction="10000"/>
          </a:bodyPr>
          <a:lstStyle/>
          <a:p>
            <a:pPr marL="0" indent="0">
              <a:buNone/>
            </a:pPr>
            <a:r>
              <a:rPr lang="en-GB" dirty="0"/>
              <a:t>Broadly three pathways</a:t>
            </a:r>
          </a:p>
          <a:p>
            <a:pPr marL="514350" indent="-514350">
              <a:buFont typeface="+mj-lt"/>
              <a:buAutoNum type="arabicPeriod"/>
            </a:pPr>
            <a:r>
              <a:rPr lang="en-GB" dirty="0"/>
              <a:t>Scripture is our authoritative source and it reveals the permissible relational pattern are singleness and male-female marriage.</a:t>
            </a:r>
          </a:p>
          <a:p>
            <a:pPr marL="514350" indent="-514350">
              <a:buFont typeface="+mj-lt"/>
              <a:buAutoNum type="arabicPeriod"/>
            </a:pPr>
            <a:r>
              <a:rPr lang="en-GB" dirty="0"/>
              <a:t>Scripture is our authoritative source and it reveals the same as 1) but also that same-sex marriage and is acceptable and/or endorsed.</a:t>
            </a:r>
          </a:p>
          <a:p>
            <a:pPr marL="514350" indent="-514350">
              <a:buFont typeface="+mj-lt"/>
              <a:buAutoNum type="arabicPeriod"/>
            </a:pPr>
            <a:r>
              <a:rPr lang="en-GB" dirty="0"/>
              <a:t>Scripture is not our final word and whatever its conclusions are we should decide on this topic by including other sources of information.</a:t>
            </a:r>
          </a:p>
        </p:txBody>
      </p:sp>
      <p:pic>
        <p:nvPicPr>
          <p:cNvPr id="2050" name="Picture 2" descr="270+ Path Less Traveled Stock Photos, Pictures &amp; Royalty-Free Images -  iStock | Road less traveled, Fork in the road, Two paths">
            <a:extLst>
              <a:ext uri="{FF2B5EF4-FFF2-40B4-BE49-F238E27FC236}">
                <a16:creationId xmlns:a16="http://schemas.microsoft.com/office/drawing/2014/main" id="{D238C211-E97E-BAAB-38DC-6B458ECF2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9550"/>
            <a:ext cx="268605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79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4A2E5-6EDD-8992-F569-3A4E3A06E738}"/>
              </a:ext>
            </a:extLst>
          </p:cNvPr>
          <p:cNvSpPr>
            <a:spLocks noGrp="1"/>
          </p:cNvSpPr>
          <p:nvPr>
            <p:ph type="title"/>
          </p:nvPr>
        </p:nvSpPr>
        <p:spPr>
          <a:xfrm>
            <a:off x="2286000" y="457200"/>
            <a:ext cx="6400800" cy="1143000"/>
          </a:xfrm>
        </p:spPr>
        <p:txBody>
          <a:bodyPr/>
          <a:lstStyle/>
          <a:p>
            <a:r>
              <a:rPr lang="en-GB" dirty="0"/>
              <a:t>TRADITIONAL VIEW</a:t>
            </a:r>
          </a:p>
        </p:txBody>
      </p:sp>
      <p:sp>
        <p:nvSpPr>
          <p:cNvPr id="3" name="Content Placeholder 2">
            <a:extLst>
              <a:ext uri="{FF2B5EF4-FFF2-40B4-BE49-F238E27FC236}">
                <a16:creationId xmlns:a16="http://schemas.microsoft.com/office/drawing/2014/main" id="{9DEA0DA4-DBFD-FF4E-5CD6-FC77753B7C78}"/>
              </a:ext>
            </a:extLst>
          </p:cNvPr>
          <p:cNvSpPr>
            <a:spLocks noGrp="1"/>
          </p:cNvSpPr>
          <p:nvPr>
            <p:ph idx="1"/>
          </p:nvPr>
        </p:nvSpPr>
        <p:spPr/>
        <p:txBody>
          <a:bodyPr/>
          <a:lstStyle/>
          <a:p>
            <a:pPr marL="514350" indent="-514350">
              <a:buFont typeface="+mj-lt"/>
              <a:buAutoNum type="arabicPeriod"/>
            </a:pPr>
            <a:r>
              <a:rPr lang="en-GB" sz="3200" dirty="0"/>
              <a:t>Scripture endorses two relational patterns; marriage and singleness. </a:t>
            </a:r>
          </a:p>
          <a:p>
            <a:pPr marL="514350" indent="-514350">
              <a:buFont typeface="+mj-lt"/>
              <a:buAutoNum type="arabicPeriod"/>
            </a:pPr>
            <a:r>
              <a:rPr lang="en-GB" dirty="0"/>
              <a:t>Sexual union is only to be found within marriage and thus is also male-female.</a:t>
            </a:r>
            <a:endParaRPr lang="en-GB" sz="3200" dirty="0"/>
          </a:p>
          <a:p>
            <a:pPr marL="514350" indent="-514350">
              <a:buFont typeface="+mj-lt"/>
              <a:buAutoNum type="arabicPeriod"/>
            </a:pPr>
            <a:r>
              <a:rPr lang="en-GB" dirty="0"/>
              <a:t>Church tradition has taught male-female marriage and sexual union through history.</a:t>
            </a:r>
          </a:p>
          <a:p>
            <a:pPr marL="514350" indent="-514350">
              <a:buFont typeface="+mj-lt"/>
              <a:buAutoNum type="arabicPeriod"/>
            </a:pPr>
            <a:r>
              <a:rPr lang="en-GB" dirty="0"/>
              <a:t>When scripture does touch on the area of same-sex sexual unions it is universally prohibitive.</a:t>
            </a:r>
          </a:p>
        </p:txBody>
      </p:sp>
    </p:spTree>
    <p:extLst>
      <p:ext uri="{BB962C8B-B14F-4D97-AF65-F5344CB8AC3E}">
        <p14:creationId xmlns:p14="http://schemas.microsoft.com/office/powerpoint/2010/main" val="1374468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BAD7-545B-BA20-83D0-87EFDD7029FD}"/>
              </a:ext>
            </a:extLst>
          </p:cNvPr>
          <p:cNvSpPr>
            <a:spLocks noGrp="1"/>
          </p:cNvSpPr>
          <p:nvPr>
            <p:ph type="title"/>
          </p:nvPr>
        </p:nvSpPr>
        <p:spPr/>
        <p:txBody>
          <a:bodyPr/>
          <a:lstStyle/>
          <a:p>
            <a:r>
              <a:rPr lang="en-GB" dirty="0"/>
              <a:t>REVISIONIST VIEW 1</a:t>
            </a:r>
          </a:p>
        </p:txBody>
      </p:sp>
      <p:sp>
        <p:nvSpPr>
          <p:cNvPr id="3" name="Content Placeholder 2">
            <a:extLst>
              <a:ext uri="{FF2B5EF4-FFF2-40B4-BE49-F238E27FC236}">
                <a16:creationId xmlns:a16="http://schemas.microsoft.com/office/drawing/2014/main" id="{1F6FA1F3-E817-415E-D211-D5DB43FED306}"/>
              </a:ext>
            </a:extLst>
          </p:cNvPr>
          <p:cNvSpPr>
            <a:spLocks noGrp="1"/>
          </p:cNvSpPr>
          <p:nvPr>
            <p:ph idx="1"/>
          </p:nvPr>
        </p:nvSpPr>
        <p:spPr/>
        <p:txBody>
          <a:bodyPr>
            <a:normAutofit fontScale="92500" lnSpcReduction="10000"/>
          </a:bodyPr>
          <a:lstStyle/>
          <a:p>
            <a:r>
              <a:rPr lang="en-GB" sz="3200" dirty="0"/>
              <a:t>Scripture endorses relational patterns; marriage and singleness. Marriage, however, is not a prescriptive blueprint of male and female, but can include a partnership of any two individuals</a:t>
            </a:r>
          </a:p>
          <a:p>
            <a:r>
              <a:rPr lang="en-GB" dirty="0"/>
              <a:t>Church tradition has taught male-female marriage and sexual union but not universally so, and tradition can be reassessed in new contexts.</a:t>
            </a:r>
          </a:p>
          <a:p>
            <a:r>
              <a:rPr lang="en-GB" dirty="0"/>
              <a:t>When scripture does touch on this area it is not prohibiting the kind of relationships or sexual activity we are speaking about today.</a:t>
            </a:r>
          </a:p>
        </p:txBody>
      </p:sp>
    </p:spTree>
    <p:extLst>
      <p:ext uri="{BB962C8B-B14F-4D97-AF65-F5344CB8AC3E}">
        <p14:creationId xmlns:p14="http://schemas.microsoft.com/office/powerpoint/2010/main" val="2738898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4867E-B6C7-5247-4638-A4F1A14FD94A}"/>
              </a:ext>
            </a:extLst>
          </p:cNvPr>
          <p:cNvSpPr>
            <a:spLocks noGrp="1"/>
          </p:cNvSpPr>
          <p:nvPr>
            <p:ph type="title"/>
          </p:nvPr>
        </p:nvSpPr>
        <p:spPr/>
        <p:txBody>
          <a:bodyPr/>
          <a:lstStyle/>
          <a:p>
            <a:r>
              <a:rPr lang="en-GB" dirty="0"/>
              <a:t>REVISIONIST VIEW 2</a:t>
            </a:r>
          </a:p>
        </p:txBody>
      </p:sp>
      <p:sp>
        <p:nvSpPr>
          <p:cNvPr id="3" name="Content Placeholder 2">
            <a:extLst>
              <a:ext uri="{FF2B5EF4-FFF2-40B4-BE49-F238E27FC236}">
                <a16:creationId xmlns:a16="http://schemas.microsoft.com/office/drawing/2014/main" id="{B65EE955-2BFD-170E-22F2-88BD806C99C1}"/>
              </a:ext>
            </a:extLst>
          </p:cNvPr>
          <p:cNvSpPr>
            <a:spLocks noGrp="1"/>
          </p:cNvSpPr>
          <p:nvPr>
            <p:ph idx="1"/>
          </p:nvPr>
        </p:nvSpPr>
        <p:spPr/>
        <p:txBody>
          <a:bodyPr>
            <a:normAutofit fontScale="92500" lnSpcReduction="10000"/>
          </a:bodyPr>
          <a:lstStyle/>
          <a:p>
            <a:r>
              <a:rPr lang="en-GB" dirty="0"/>
              <a:t>Within Scripture we see that God changes his mind about different things such as violence, child sacrifice and polygamy.</a:t>
            </a:r>
          </a:p>
          <a:p>
            <a:r>
              <a:rPr lang="en-GB" dirty="0"/>
              <a:t>Scripture may or may not prohibit same-sex relationships. Regardless, there is a redemptive trajectory or emerging story within scripture, which reveals that there is more to learn (e.g. the Spirit leads us into all truth in John 16).</a:t>
            </a:r>
          </a:p>
          <a:p>
            <a:r>
              <a:rPr lang="en-GB" dirty="0"/>
              <a:t>God reveals new things to us today.</a:t>
            </a:r>
          </a:p>
          <a:p>
            <a:r>
              <a:rPr lang="en-GB" dirty="0"/>
              <a:t>Maybe even God changes his mind.</a:t>
            </a:r>
          </a:p>
        </p:txBody>
      </p:sp>
    </p:spTree>
    <p:extLst>
      <p:ext uri="{BB962C8B-B14F-4D97-AF65-F5344CB8AC3E}">
        <p14:creationId xmlns:p14="http://schemas.microsoft.com/office/powerpoint/2010/main" val="2796412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B8C0-C5CD-769F-CCE0-AA1373EE2805}"/>
              </a:ext>
            </a:extLst>
          </p:cNvPr>
          <p:cNvSpPr>
            <a:spLocks noGrp="1"/>
          </p:cNvSpPr>
          <p:nvPr>
            <p:ph type="title"/>
          </p:nvPr>
        </p:nvSpPr>
        <p:spPr/>
        <p:txBody>
          <a:bodyPr/>
          <a:lstStyle/>
          <a:p>
            <a:r>
              <a:rPr lang="en-GB" dirty="0"/>
              <a:t>REVISIONIST VIEW 3</a:t>
            </a:r>
          </a:p>
        </p:txBody>
      </p:sp>
      <p:sp>
        <p:nvSpPr>
          <p:cNvPr id="3" name="Content Placeholder 2">
            <a:extLst>
              <a:ext uri="{FF2B5EF4-FFF2-40B4-BE49-F238E27FC236}">
                <a16:creationId xmlns:a16="http://schemas.microsoft.com/office/drawing/2014/main" id="{2291236F-4B3C-E033-99C7-733098699248}"/>
              </a:ext>
            </a:extLst>
          </p:cNvPr>
          <p:cNvSpPr>
            <a:spLocks noGrp="1"/>
          </p:cNvSpPr>
          <p:nvPr>
            <p:ph idx="1"/>
          </p:nvPr>
        </p:nvSpPr>
        <p:spPr/>
        <p:txBody>
          <a:bodyPr>
            <a:normAutofit fontScale="92500" lnSpcReduction="10000"/>
          </a:bodyPr>
          <a:lstStyle/>
          <a:p>
            <a:r>
              <a:rPr lang="en-GB" dirty="0"/>
              <a:t>Scripture does prohibit same-sex sexual unions, and would prohibit these unions today but we have moved beyond scripture.</a:t>
            </a:r>
          </a:p>
          <a:p>
            <a:r>
              <a:rPr lang="en-GB" dirty="0"/>
              <a:t>Scripture is not our only source of theology on this topic and other areas lead us to conclude that same-sex relationships and sexual unions should be endorsed and celebrated.</a:t>
            </a:r>
          </a:p>
          <a:p>
            <a:r>
              <a:rPr lang="en-GB" dirty="0"/>
              <a:t>For example, look at the good fruit of same-sex relationships and also the harm caused by people holding to traditional teaching.</a:t>
            </a:r>
          </a:p>
          <a:p>
            <a:endParaRPr lang="en-GB" dirty="0"/>
          </a:p>
        </p:txBody>
      </p:sp>
    </p:spTree>
    <p:extLst>
      <p:ext uri="{BB962C8B-B14F-4D97-AF65-F5344CB8AC3E}">
        <p14:creationId xmlns:p14="http://schemas.microsoft.com/office/powerpoint/2010/main" val="304131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4AC5-20D8-0BE2-CAB9-27FBB35EF017}"/>
              </a:ext>
            </a:extLst>
          </p:cNvPr>
          <p:cNvSpPr>
            <a:spLocks noGrp="1"/>
          </p:cNvSpPr>
          <p:nvPr>
            <p:ph type="title"/>
          </p:nvPr>
        </p:nvSpPr>
        <p:spPr/>
        <p:txBody>
          <a:bodyPr/>
          <a:lstStyle/>
          <a:p>
            <a:r>
              <a:rPr lang="en-GB" dirty="0"/>
              <a:t>PAUSE AND DISCUSS</a:t>
            </a:r>
          </a:p>
        </p:txBody>
      </p:sp>
      <p:sp>
        <p:nvSpPr>
          <p:cNvPr id="3" name="Content Placeholder 2">
            <a:extLst>
              <a:ext uri="{FF2B5EF4-FFF2-40B4-BE49-F238E27FC236}">
                <a16:creationId xmlns:a16="http://schemas.microsoft.com/office/drawing/2014/main" id="{DEEAEBD0-5BF8-DDCC-1902-24526DA6513A}"/>
              </a:ext>
            </a:extLst>
          </p:cNvPr>
          <p:cNvSpPr>
            <a:spLocks noGrp="1"/>
          </p:cNvSpPr>
          <p:nvPr>
            <p:ph idx="1"/>
          </p:nvPr>
        </p:nvSpPr>
        <p:spPr/>
        <p:txBody>
          <a:bodyPr/>
          <a:lstStyle/>
          <a:p>
            <a:r>
              <a:rPr lang="en-GB" dirty="0"/>
              <a:t>Is there an approach you are more or less sympathetic to?</a:t>
            </a:r>
          </a:p>
          <a:p>
            <a:r>
              <a:rPr lang="en-GB" dirty="0"/>
              <a:t>What are the reasons you are drawn to or away from one of these approaches?</a:t>
            </a:r>
          </a:p>
          <a:p>
            <a:r>
              <a:rPr lang="en-GB" dirty="0"/>
              <a:t>Is there another approach you have come across?</a:t>
            </a:r>
          </a:p>
        </p:txBody>
      </p:sp>
    </p:spTree>
    <p:extLst>
      <p:ext uri="{BB962C8B-B14F-4D97-AF65-F5344CB8AC3E}">
        <p14:creationId xmlns:p14="http://schemas.microsoft.com/office/powerpoint/2010/main" val="249322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A1BE-20D9-8EAA-46A9-D92ED0BAF07E}"/>
              </a:ext>
            </a:extLst>
          </p:cNvPr>
          <p:cNvSpPr>
            <a:spLocks noGrp="1"/>
          </p:cNvSpPr>
          <p:nvPr>
            <p:ph type="title"/>
          </p:nvPr>
        </p:nvSpPr>
        <p:spPr/>
        <p:txBody>
          <a:bodyPr/>
          <a:lstStyle/>
          <a:p>
            <a:r>
              <a:rPr lang="en-GB" dirty="0"/>
              <a:t>PLAN</a:t>
            </a:r>
          </a:p>
        </p:txBody>
      </p:sp>
      <p:sp>
        <p:nvSpPr>
          <p:cNvPr id="3" name="Content Placeholder 2">
            <a:extLst>
              <a:ext uri="{FF2B5EF4-FFF2-40B4-BE49-F238E27FC236}">
                <a16:creationId xmlns:a16="http://schemas.microsoft.com/office/drawing/2014/main" id="{02CF872F-C435-CCFD-96CB-6178B0DE7AF2}"/>
              </a:ext>
            </a:extLst>
          </p:cNvPr>
          <p:cNvSpPr>
            <a:spLocks noGrp="1"/>
          </p:cNvSpPr>
          <p:nvPr>
            <p:ph idx="1"/>
          </p:nvPr>
        </p:nvSpPr>
        <p:spPr/>
        <p:txBody>
          <a:bodyPr/>
          <a:lstStyle/>
          <a:p>
            <a:r>
              <a:rPr lang="en-GB" dirty="0"/>
              <a:t>Unpack the traditional view (or one way of understanding it).</a:t>
            </a:r>
          </a:p>
          <a:p>
            <a:r>
              <a:rPr lang="en-GB" dirty="0"/>
              <a:t>Present the points of difference from a revisionist perspective. </a:t>
            </a:r>
          </a:p>
          <a:p>
            <a:r>
              <a:rPr lang="en-GB" dirty="0"/>
              <a:t>Try to bring the two into conversation and raise appropriate questions and problems with both arguments along the way.</a:t>
            </a:r>
          </a:p>
        </p:txBody>
      </p:sp>
    </p:spTree>
    <p:extLst>
      <p:ext uri="{BB962C8B-B14F-4D97-AF65-F5344CB8AC3E}">
        <p14:creationId xmlns:p14="http://schemas.microsoft.com/office/powerpoint/2010/main" val="2341622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72D7-8AA8-4964-9C88-A166437D159D}"/>
              </a:ext>
            </a:extLst>
          </p:cNvPr>
          <p:cNvSpPr>
            <a:spLocks noGrp="1"/>
          </p:cNvSpPr>
          <p:nvPr>
            <p:ph type="title"/>
          </p:nvPr>
        </p:nvSpPr>
        <p:spPr/>
        <p:txBody>
          <a:bodyPr/>
          <a:lstStyle/>
          <a:p>
            <a:r>
              <a:rPr lang="en-GB" dirty="0"/>
              <a:t>TRADITIONAL VIEW</a:t>
            </a:r>
          </a:p>
        </p:txBody>
      </p:sp>
      <p:sp>
        <p:nvSpPr>
          <p:cNvPr id="3" name="Content Placeholder 2">
            <a:extLst>
              <a:ext uri="{FF2B5EF4-FFF2-40B4-BE49-F238E27FC236}">
                <a16:creationId xmlns:a16="http://schemas.microsoft.com/office/drawing/2014/main" id="{4EC472A7-8AFB-4F56-8212-EA80D980686F}"/>
              </a:ext>
            </a:extLst>
          </p:cNvPr>
          <p:cNvSpPr>
            <a:spLocks noGrp="1"/>
          </p:cNvSpPr>
          <p:nvPr>
            <p:ph idx="1"/>
          </p:nvPr>
        </p:nvSpPr>
        <p:spPr/>
        <p:txBody>
          <a:bodyPr>
            <a:noAutofit/>
          </a:bodyPr>
          <a:lstStyle/>
          <a:p>
            <a:pPr marL="514350" indent="-514350">
              <a:buFont typeface="+mj-lt"/>
              <a:buAutoNum type="arabicPeriod"/>
            </a:pPr>
            <a:r>
              <a:rPr lang="en-GB" sz="2800" dirty="0"/>
              <a:t>Scripture endorses two patterns; marriage and singleness.</a:t>
            </a:r>
          </a:p>
          <a:p>
            <a:pPr lvl="1">
              <a:lnSpc>
                <a:spcPct val="107000"/>
              </a:lnSpc>
              <a:spcAft>
                <a:spcPts val="800"/>
              </a:spcAft>
            </a:pPr>
            <a:r>
              <a:rPr lang="en-GB" dirty="0">
                <a:effectLst/>
                <a:ea typeface="Calibri" panose="020F0502020204030204" pitchFamily="34" charset="0"/>
                <a:cs typeface="Times New Roman" panose="02020603050405020304" pitchFamily="18" charset="0"/>
              </a:rPr>
              <a:t>There is an ideal image of marriage given to humanity in Genesis 1 and 2. This </a:t>
            </a:r>
            <a:r>
              <a:rPr lang="en-GB" dirty="0">
                <a:ea typeface="Calibri" panose="020F0502020204030204" pitchFamily="34" charset="0"/>
                <a:cs typeface="Times New Roman" panose="02020603050405020304" pitchFamily="18" charset="0"/>
              </a:rPr>
              <a:t>is also </a:t>
            </a:r>
            <a:r>
              <a:rPr lang="en-GB" dirty="0">
                <a:effectLst/>
                <a:ea typeface="Calibri" panose="020F0502020204030204" pitchFamily="34" charset="0"/>
                <a:cs typeface="Times New Roman" panose="02020603050405020304" pitchFamily="18" charset="0"/>
              </a:rPr>
              <a:t>to reflect God’s marriage to his people. </a:t>
            </a:r>
          </a:p>
          <a:p>
            <a:pPr lvl="1">
              <a:lnSpc>
                <a:spcPct val="107000"/>
              </a:lnSpc>
              <a:spcAft>
                <a:spcPts val="800"/>
              </a:spcAft>
            </a:pPr>
            <a:r>
              <a:rPr lang="en-GB" dirty="0">
                <a:effectLst/>
                <a:ea typeface="Calibri" panose="020F0502020204030204" pitchFamily="34" charset="0"/>
                <a:cs typeface="Times New Roman" panose="02020603050405020304" pitchFamily="18" charset="0"/>
              </a:rPr>
              <a:t>Marriage is a life-long, one-flesh union between sexually different persons, a man and a woman.</a:t>
            </a:r>
          </a:p>
          <a:p>
            <a:pPr lvl="1">
              <a:lnSpc>
                <a:spcPct val="107000"/>
              </a:lnSpc>
              <a:spcAft>
                <a:spcPts val="800"/>
              </a:spcAft>
            </a:pPr>
            <a:r>
              <a:rPr lang="en-GB" dirty="0">
                <a:cs typeface="Times New Roman" panose="02020603050405020304" pitchFamily="18" charset="0"/>
              </a:rPr>
              <a:t>Singleness for the sake of the Kingdom of God is endorsed and role modelled in the New Testament by Jesus and Paul most notably.</a:t>
            </a:r>
          </a:p>
        </p:txBody>
      </p:sp>
    </p:spTree>
    <p:extLst>
      <p:ext uri="{BB962C8B-B14F-4D97-AF65-F5344CB8AC3E}">
        <p14:creationId xmlns:p14="http://schemas.microsoft.com/office/powerpoint/2010/main" val="227635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BC00-768E-4F32-93EC-1D295157CBB0}"/>
              </a:ext>
            </a:extLst>
          </p:cNvPr>
          <p:cNvSpPr>
            <a:spLocks noGrp="1"/>
          </p:cNvSpPr>
          <p:nvPr>
            <p:ph type="title"/>
          </p:nvPr>
        </p:nvSpPr>
        <p:spPr/>
        <p:txBody>
          <a:bodyPr/>
          <a:lstStyle/>
          <a:p>
            <a:r>
              <a:rPr lang="en-GB" dirty="0"/>
              <a:t>INTRODUCTIONS</a:t>
            </a:r>
          </a:p>
        </p:txBody>
      </p:sp>
      <p:sp>
        <p:nvSpPr>
          <p:cNvPr id="3" name="Content Placeholder 2">
            <a:extLst>
              <a:ext uri="{FF2B5EF4-FFF2-40B4-BE49-F238E27FC236}">
                <a16:creationId xmlns:a16="http://schemas.microsoft.com/office/drawing/2014/main" id="{40723A0F-2C0C-4A52-A389-34CBF8DA0EBD}"/>
              </a:ext>
            </a:extLst>
          </p:cNvPr>
          <p:cNvSpPr>
            <a:spLocks noGrp="1"/>
          </p:cNvSpPr>
          <p:nvPr>
            <p:ph idx="1"/>
          </p:nvPr>
        </p:nvSpPr>
        <p:spPr/>
        <p:txBody>
          <a:bodyPr/>
          <a:lstStyle/>
          <a:p>
            <a:r>
              <a:rPr lang="en-GB" dirty="0"/>
              <a:t>Who I am?</a:t>
            </a:r>
          </a:p>
        </p:txBody>
      </p:sp>
      <p:pic>
        <p:nvPicPr>
          <p:cNvPr id="4" name="Picture 3">
            <a:extLst>
              <a:ext uri="{FF2B5EF4-FFF2-40B4-BE49-F238E27FC236}">
                <a16:creationId xmlns:a16="http://schemas.microsoft.com/office/drawing/2014/main" id="{1B0C8EFE-3429-417C-A99B-B50DBDFFCBDF}"/>
              </a:ext>
            </a:extLst>
          </p:cNvPr>
          <p:cNvPicPr>
            <a:picLocks noChangeAspect="1"/>
          </p:cNvPicPr>
          <p:nvPr/>
        </p:nvPicPr>
        <p:blipFill>
          <a:blip r:embed="rId3"/>
          <a:stretch>
            <a:fillRect/>
          </a:stretch>
        </p:blipFill>
        <p:spPr>
          <a:xfrm>
            <a:off x="5562600" y="1638300"/>
            <a:ext cx="3581400" cy="3581400"/>
          </a:xfrm>
          <a:prstGeom prst="rect">
            <a:avLst/>
          </a:prstGeom>
        </p:spPr>
      </p:pic>
    </p:spTree>
    <p:extLst>
      <p:ext uri="{BB962C8B-B14F-4D97-AF65-F5344CB8AC3E}">
        <p14:creationId xmlns:p14="http://schemas.microsoft.com/office/powerpoint/2010/main" val="317539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5AC89-FFD3-41E1-9A8B-9B12C5D3FEDA}"/>
              </a:ext>
            </a:extLst>
          </p:cNvPr>
          <p:cNvSpPr>
            <a:spLocks noGrp="1"/>
          </p:cNvSpPr>
          <p:nvPr>
            <p:ph type="title"/>
          </p:nvPr>
        </p:nvSpPr>
        <p:spPr/>
        <p:txBody>
          <a:bodyPr/>
          <a:lstStyle/>
          <a:p>
            <a:r>
              <a:rPr lang="en-GB" dirty="0"/>
              <a:t>TRADITIONAL VIEW</a:t>
            </a:r>
          </a:p>
        </p:txBody>
      </p:sp>
      <p:sp>
        <p:nvSpPr>
          <p:cNvPr id="3" name="Content Placeholder 2">
            <a:extLst>
              <a:ext uri="{FF2B5EF4-FFF2-40B4-BE49-F238E27FC236}">
                <a16:creationId xmlns:a16="http://schemas.microsoft.com/office/drawing/2014/main" id="{FA796D34-43A5-4AC2-9D97-A07CEB23CA53}"/>
              </a:ext>
            </a:extLst>
          </p:cNvPr>
          <p:cNvSpPr>
            <a:spLocks noGrp="1"/>
          </p:cNvSpPr>
          <p:nvPr>
            <p:ph idx="1"/>
          </p:nvPr>
        </p:nvSpPr>
        <p:spPr/>
        <p:txBody>
          <a:bodyPr>
            <a:normAutofit/>
          </a:bodyPr>
          <a:lstStyle/>
          <a:p>
            <a:pPr marL="571500" indent="-514350">
              <a:buFont typeface="+mj-lt"/>
              <a:buAutoNum type="arabicPeriod" startAt="2"/>
            </a:pPr>
            <a:r>
              <a:rPr lang="en-GB" dirty="0"/>
              <a:t>These two patterns are spoken of differently in the OT and NT,</a:t>
            </a:r>
          </a:p>
          <a:p>
            <a:pPr lvl="1"/>
            <a:r>
              <a:rPr lang="en-GB" sz="3200" dirty="0"/>
              <a:t>Marriage and procreation are near universal in the OT but both are relativized in the NT as is the role of the biological family.</a:t>
            </a:r>
          </a:p>
          <a:p>
            <a:pPr lvl="1"/>
            <a:r>
              <a:rPr lang="en-GB" sz="3200" dirty="0"/>
              <a:t>In the NT, singleness and marriage embody and picture the gospel is equally profound ways.</a:t>
            </a:r>
          </a:p>
          <a:p>
            <a:pPr marL="0" indent="0">
              <a:buNone/>
            </a:pPr>
            <a:endParaRPr lang="en-GB" dirty="0"/>
          </a:p>
        </p:txBody>
      </p:sp>
    </p:spTree>
    <p:extLst>
      <p:ext uri="{BB962C8B-B14F-4D97-AF65-F5344CB8AC3E}">
        <p14:creationId xmlns:p14="http://schemas.microsoft.com/office/powerpoint/2010/main" val="3616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5AC89-FFD3-41E1-9A8B-9B12C5D3FEDA}"/>
              </a:ext>
            </a:extLst>
          </p:cNvPr>
          <p:cNvSpPr>
            <a:spLocks noGrp="1"/>
          </p:cNvSpPr>
          <p:nvPr>
            <p:ph type="title"/>
          </p:nvPr>
        </p:nvSpPr>
        <p:spPr/>
        <p:txBody>
          <a:bodyPr/>
          <a:lstStyle/>
          <a:p>
            <a:r>
              <a:rPr lang="en-GB" dirty="0"/>
              <a:t>TRADITIONAL VIEW</a:t>
            </a:r>
          </a:p>
        </p:txBody>
      </p:sp>
      <p:sp>
        <p:nvSpPr>
          <p:cNvPr id="3" name="Content Placeholder 2">
            <a:extLst>
              <a:ext uri="{FF2B5EF4-FFF2-40B4-BE49-F238E27FC236}">
                <a16:creationId xmlns:a16="http://schemas.microsoft.com/office/drawing/2014/main" id="{FA796D34-43A5-4AC2-9D97-A07CEB23CA53}"/>
              </a:ext>
            </a:extLst>
          </p:cNvPr>
          <p:cNvSpPr>
            <a:spLocks noGrp="1"/>
          </p:cNvSpPr>
          <p:nvPr>
            <p:ph idx="1"/>
          </p:nvPr>
        </p:nvSpPr>
        <p:spPr/>
        <p:txBody>
          <a:bodyPr>
            <a:normAutofit/>
          </a:bodyPr>
          <a:lstStyle/>
          <a:p>
            <a:pPr marL="571500" indent="-514350">
              <a:buFont typeface="+mj-lt"/>
              <a:buAutoNum type="arabicPeriod" startAt="3"/>
            </a:pPr>
            <a:r>
              <a:rPr lang="en-GB" dirty="0"/>
              <a:t>2000 years of church history supports a traditional sexual ethic. </a:t>
            </a:r>
          </a:p>
          <a:p>
            <a:pPr lvl="1"/>
            <a:r>
              <a:rPr lang="en-GB" dirty="0"/>
              <a:t>The image of marriage as being a life-long, one-flesh union between one man and one woman. </a:t>
            </a:r>
          </a:p>
          <a:p>
            <a:pPr lvl="1"/>
            <a:r>
              <a:rPr lang="en-GB" dirty="0"/>
              <a:t>Singleness has often been under appreciated or celibacy has been unjustifiably imposed.</a:t>
            </a:r>
          </a:p>
          <a:p>
            <a:pPr marL="514350" indent="-457200">
              <a:buFont typeface="+mj-lt"/>
              <a:buAutoNum type="arabicPeriod" startAt="3"/>
            </a:pPr>
            <a:r>
              <a:rPr lang="en-GB" dirty="0"/>
              <a:t>Scripture always speaks prohibitively when it speaks about same-sex sexual relations.</a:t>
            </a:r>
          </a:p>
          <a:p>
            <a:pPr marL="0" indent="0">
              <a:buNone/>
            </a:pPr>
            <a:endParaRPr lang="en-GB" dirty="0"/>
          </a:p>
        </p:txBody>
      </p:sp>
    </p:spTree>
    <p:extLst>
      <p:ext uri="{BB962C8B-B14F-4D97-AF65-F5344CB8AC3E}">
        <p14:creationId xmlns:p14="http://schemas.microsoft.com/office/powerpoint/2010/main" val="1017039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B190-2949-49B2-A18D-AC7A4E7F0F1D}"/>
              </a:ext>
            </a:extLst>
          </p:cNvPr>
          <p:cNvSpPr>
            <a:spLocks noGrp="1"/>
          </p:cNvSpPr>
          <p:nvPr>
            <p:ph type="title"/>
          </p:nvPr>
        </p:nvSpPr>
        <p:spPr/>
        <p:txBody>
          <a:bodyPr>
            <a:noAutofit/>
          </a:bodyPr>
          <a:lstStyle/>
          <a:p>
            <a:r>
              <a:rPr lang="en-GB" dirty="0"/>
              <a:t>GENESIS 1:26-28</a:t>
            </a:r>
          </a:p>
        </p:txBody>
      </p:sp>
      <p:sp>
        <p:nvSpPr>
          <p:cNvPr id="3" name="Content Placeholder 2">
            <a:extLst>
              <a:ext uri="{FF2B5EF4-FFF2-40B4-BE49-F238E27FC236}">
                <a16:creationId xmlns:a16="http://schemas.microsoft.com/office/drawing/2014/main" id="{193612B7-7327-4527-AE04-1CD4427F223E}"/>
              </a:ext>
            </a:extLst>
          </p:cNvPr>
          <p:cNvSpPr>
            <a:spLocks noGrp="1"/>
          </p:cNvSpPr>
          <p:nvPr>
            <p:ph idx="1"/>
          </p:nvPr>
        </p:nvSpPr>
        <p:spPr/>
        <p:txBody>
          <a:bodyPr>
            <a:noAutofit/>
          </a:bodyPr>
          <a:lstStyle/>
          <a:p>
            <a:pPr marL="0" indent="0">
              <a:buNone/>
            </a:pPr>
            <a:r>
              <a:rPr lang="en-GB" sz="2600" b="1" i="1" baseline="30000" dirty="0"/>
              <a:t>26</a:t>
            </a:r>
            <a:r>
              <a:rPr lang="en-GB" sz="2600" b="1" i="1" dirty="0"/>
              <a:t> </a:t>
            </a:r>
            <a:r>
              <a:rPr lang="en-GB" sz="2600" i="1" dirty="0"/>
              <a:t>Then God said, “Let us make mankind (or humanity) in our image, in our likeness, so that they may rule over the fish in the sea and the birds in the sky, over the livestock and all the wild animals, and over all the creatures that move along the ground.”</a:t>
            </a:r>
            <a:r>
              <a:rPr lang="en-GB" sz="2600" dirty="0"/>
              <a:t> </a:t>
            </a:r>
            <a:r>
              <a:rPr lang="en-GB" sz="2600" b="1" i="1" baseline="30000" dirty="0"/>
              <a:t>27</a:t>
            </a:r>
            <a:r>
              <a:rPr lang="en-GB" sz="2600" b="1" i="1" dirty="0"/>
              <a:t> </a:t>
            </a:r>
            <a:r>
              <a:rPr lang="en-GB" sz="2600" i="1" dirty="0"/>
              <a:t>So God created mankind (or humanity) in his own image, in the image of God he created them; male and female he created them.</a:t>
            </a:r>
            <a:r>
              <a:rPr lang="en-GB" sz="2600" dirty="0"/>
              <a:t> </a:t>
            </a:r>
            <a:r>
              <a:rPr lang="en-GB" sz="2600" b="1" i="1" baseline="30000" dirty="0"/>
              <a:t>28</a:t>
            </a:r>
            <a:r>
              <a:rPr lang="en-GB" sz="2600" b="1" i="1" dirty="0"/>
              <a:t> </a:t>
            </a:r>
            <a:r>
              <a:rPr lang="en-GB" sz="2600" i="1" dirty="0"/>
              <a:t>God blessed them and said to them, “Be fruitful and increase in number; fill the earth and subdue it. Rule over the fish in the sea and the birds in the sky and over every living creature that moves on the ground.”</a:t>
            </a:r>
            <a:endParaRPr lang="en-GB" sz="2600" dirty="0"/>
          </a:p>
        </p:txBody>
      </p:sp>
    </p:spTree>
    <p:extLst>
      <p:ext uri="{BB962C8B-B14F-4D97-AF65-F5344CB8AC3E}">
        <p14:creationId xmlns:p14="http://schemas.microsoft.com/office/powerpoint/2010/main" val="1271551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9B74-0723-48C9-97F4-7065D74D8EBC}"/>
              </a:ext>
            </a:extLst>
          </p:cNvPr>
          <p:cNvSpPr>
            <a:spLocks noGrp="1"/>
          </p:cNvSpPr>
          <p:nvPr>
            <p:ph type="title"/>
          </p:nvPr>
        </p:nvSpPr>
        <p:spPr/>
        <p:txBody>
          <a:bodyPr/>
          <a:lstStyle/>
          <a:p>
            <a:r>
              <a:rPr lang="en-GB" dirty="0"/>
              <a:t>GENESIS 1:26-28</a:t>
            </a:r>
          </a:p>
        </p:txBody>
      </p:sp>
      <p:sp>
        <p:nvSpPr>
          <p:cNvPr id="3" name="Content Placeholder 2">
            <a:extLst>
              <a:ext uri="{FF2B5EF4-FFF2-40B4-BE49-F238E27FC236}">
                <a16:creationId xmlns:a16="http://schemas.microsoft.com/office/drawing/2014/main" id="{41A58C98-90C1-4C0E-AA73-E2C6E453E56F}"/>
              </a:ext>
            </a:extLst>
          </p:cNvPr>
          <p:cNvSpPr>
            <a:spLocks noGrp="1"/>
          </p:cNvSpPr>
          <p:nvPr>
            <p:ph idx="1"/>
          </p:nvPr>
        </p:nvSpPr>
        <p:spPr/>
        <p:txBody>
          <a:bodyPr>
            <a:normAutofit/>
          </a:bodyPr>
          <a:lstStyle/>
          <a:p>
            <a:pPr marL="342900" lvl="0" indent="-342900">
              <a:lnSpc>
                <a:spcPct val="107000"/>
              </a:lnSpc>
              <a:buFont typeface="+mj-lt"/>
              <a:buAutoNum type="arabicPeriod"/>
            </a:pPr>
            <a:r>
              <a:rPr lang="en-GB" sz="2800" dirty="0">
                <a:ea typeface="Calibri" panose="020F0502020204030204" pitchFamily="34" charset="0"/>
                <a:cs typeface="Times New Roman" panose="02020603050405020304" pitchFamily="18" charset="0"/>
              </a:rPr>
              <a:t>H</a:t>
            </a:r>
            <a:r>
              <a:rPr lang="en-GB" sz="2800" dirty="0">
                <a:effectLst/>
                <a:ea typeface="Calibri" panose="020F0502020204030204" pitchFamily="34" charset="0"/>
                <a:cs typeface="Times New Roman" panose="02020603050405020304" pitchFamily="18" charset="0"/>
              </a:rPr>
              <a:t>umanity is </a:t>
            </a:r>
            <a:r>
              <a:rPr lang="en-GB" sz="2800" b="1" dirty="0">
                <a:effectLst/>
                <a:ea typeface="Calibri" panose="020F0502020204030204" pitchFamily="34" charset="0"/>
                <a:cs typeface="Times New Roman" panose="02020603050405020304" pitchFamily="18" charset="0"/>
              </a:rPr>
              <a:t>created male and female</a:t>
            </a:r>
            <a:r>
              <a:rPr lang="en-GB" sz="2800" dirty="0">
                <a:effectLst/>
                <a:ea typeface="Calibri" panose="020F0502020204030204" pitchFamily="34" charset="0"/>
                <a:cs typeface="Times New Roman" panose="02020603050405020304" pitchFamily="18" charset="0"/>
              </a:rPr>
              <a:t>. </a:t>
            </a:r>
          </a:p>
          <a:p>
            <a:pPr marL="342900" lvl="0" indent="-342900">
              <a:lnSpc>
                <a:spcPct val="107000"/>
              </a:lnSpc>
              <a:buFont typeface="+mj-lt"/>
              <a:buAutoNum type="arabicPeriod"/>
            </a:pPr>
            <a:r>
              <a:rPr lang="en-GB" sz="2800" dirty="0">
                <a:ea typeface="Calibri" panose="020F0502020204030204" pitchFamily="34" charset="0"/>
                <a:cs typeface="Times New Roman" panose="02020603050405020304" pitchFamily="18" charset="0"/>
              </a:rPr>
              <a:t>M</a:t>
            </a:r>
            <a:r>
              <a:rPr lang="en-GB" sz="2800" dirty="0">
                <a:effectLst/>
                <a:ea typeface="Calibri" panose="020F0502020204030204" pitchFamily="34" charset="0"/>
                <a:cs typeface="Times New Roman" panose="02020603050405020304" pitchFamily="18" charset="0"/>
              </a:rPr>
              <a:t>ale and female are </a:t>
            </a:r>
            <a:r>
              <a:rPr lang="en-GB" sz="2800" b="1" dirty="0">
                <a:effectLst/>
                <a:ea typeface="Calibri" panose="020F0502020204030204" pitchFamily="34" charset="0"/>
                <a:cs typeface="Times New Roman" panose="02020603050405020304" pitchFamily="18" charset="0"/>
              </a:rPr>
              <a:t>created in the image of God</a:t>
            </a:r>
            <a:r>
              <a:rPr lang="en-GB" sz="2800" dirty="0">
                <a:effectLst/>
                <a:ea typeface="Calibri" panose="020F0502020204030204" pitchFamily="34" charset="0"/>
                <a:cs typeface="Times New Roman" panose="02020603050405020304" pitchFamily="18" charset="0"/>
              </a:rPr>
              <a:t>.</a:t>
            </a:r>
          </a:p>
          <a:p>
            <a:pPr marL="342900" lvl="0" indent="-342900">
              <a:lnSpc>
                <a:spcPct val="107000"/>
              </a:lnSpc>
              <a:buFont typeface="+mj-lt"/>
              <a:buAutoNum type="arabicPeriod"/>
            </a:pPr>
            <a:r>
              <a:rPr lang="en-GB" sz="2800" dirty="0">
                <a:effectLst/>
                <a:ea typeface="Calibri" panose="020F0502020204030204" pitchFamily="34" charset="0"/>
                <a:cs typeface="Times New Roman" panose="02020603050405020304" pitchFamily="18" charset="0"/>
              </a:rPr>
              <a:t>Humanity are </a:t>
            </a:r>
            <a:r>
              <a:rPr lang="en-GB" sz="2800" b="1" dirty="0">
                <a:effectLst/>
                <a:ea typeface="Calibri" panose="020F0502020204030204" pitchFamily="34" charset="0"/>
                <a:cs typeface="Times New Roman" panose="02020603050405020304" pitchFamily="18" charset="0"/>
              </a:rPr>
              <a:t>one of numerous binary pairings</a:t>
            </a:r>
            <a:r>
              <a:rPr lang="en-GB" sz="2800" dirty="0">
                <a:effectLst/>
                <a:ea typeface="Calibri" panose="020F0502020204030204" pitchFamily="34" charset="0"/>
                <a:cs typeface="Times New Roman" panose="02020603050405020304" pitchFamily="18" charset="0"/>
              </a:rPr>
              <a:t> - they are to be understood in part by their </a:t>
            </a:r>
            <a:r>
              <a:rPr lang="en-GB" sz="2800" i="1" dirty="0">
                <a:effectLst/>
                <a:ea typeface="Calibri" panose="020F0502020204030204" pitchFamily="34" charset="0"/>
                <a:cs typeface="Times New Roman" panose="02020603050405020304" pitchFamily="18" charset="0"/>
              </a:rPr>
              <a:t>relationship to </a:t>
            </a:r>
            <a:r>
              <a:rPr lang="en-GB" sz="2800" dirty="0">
                <a:effectLst/>
                <a:ea typeface="Calibri" panose="020F0502020204030204" pitchFamily="34" charset="0"/>
                <a:cs typeface="Times New Roman" panose="02020603050405020304" pitchFamily="18" charset="0"/>
              </a:rPr>
              <a:t>and </a:t>
            </a:r>
            <a:r>
              <a:rPr lang="en-GB" sz="2800" i="1" dirty="0">
                <a:effectLst/>
                <a:ea typeface="Calibri" panose="020F0502020204030204" pitchFamily="34" charset="0"/>
                <a:cs typeface="Times New Roman" panose="02020603050405020304" pitchFamily="18" charset="0"/>
              </a:rPr>
              <a:t>distinction from </a:t>
            </a:r>
            <a:r>
              <a:rPr lang="en-GB" sz="2800" dirty="0">
                <a:effectLst/>
                <a:ea typeface="Calibri" panose="020F0502020204030204" pitchFamily="34" charset="0"/>
                <a:cs typeface="Times New Roman" panose="02020603050405020304" pitchFamily="18" charset="0"/>
              </a:rPr>
              <a:t>one another.</a:t>
            </a:r>
          </a:p>
          <a:p>
            <a:pPr marL="342900" lvl="0" indent="-342900">
              <a:lnSpc>
                <a:spcPct val="107000"/>
              </a:lnSpc>
              <a:buFont typeface="+mj-lt"/>
              <a:buAutoNum type="arabicPeriod"/>
            </a:pPr>
            <a:r>
              <a:rPr lang="en-GB" sz="2800" dirty="0">
                <a:effectLst/>
                <a:ea typeface="Calibri" panose="020F0502020204030204" pitchFamily="34" charset="0"/>
                <a:cs typeface="Times New Roman" panose="02020603050405020304" pitchFamily="18" charset="0"/>
              </a:rPr>
              <a:t>Part of God’s </a:t>
            </a:r>
            <a:r>
              <a:rPr lang="en-GB" sz="2800" b="1" dirty="0">
                <a:effectLst/>
                <a:ea typeface="Calibri" panose="020F0502020204030204" pitchFamily="34" charset="0"/>
                <a:cs typeface="Times New Roman" panose="02020603050405020304" pitchFamily="18" charset="0"/>
              </a:rPr>
              <a:t>blessing</a:t>
            </a:r>
            <a:r>
              <a:rPr lang="en-GB" sz="2800" dirty="0">
                <a:effectLst/>
                <a:ea typeface="Calibri" panose="020F0502020204030204" pitchFamily="34" charset="0"/>
                <a:cs typeface="Times New Roman" panose="02020603050405020304" pitchFamily="18" charset="0"/>
              </a:rPr>
              <a:t> of humanity is to be </a:t>
            </a:r>
            <a:r>
              <a:rPr lang="en-GB" sz="2800" b="1" dirty="0">
                <a:effectLst/>
                <a:ea typeface="Calibri" panose="020F0502020204030204" pitchFamily="34" charset="0"/>
                <a:cs typeface="Times New Roman" panose="02020603050405020304" pitchFamily="18" charset="0"/>
              </a:rPr>
              <a:t>fruitful</a:t>
            </a:r>
            <a:r>
              <a:rPr lang="en-GB" sz="2800" dirty="0">
                <a:effectLst/>
                <a:ea typeface="Calibri" panose="020F0502020204030204" pitchFamily="34" charset="0"/>
                <a:cs typeface="Times New Roman" panose="02020603050405020304" pitchFamily="18" charset="0"/>
              </a:rPr>
              <a:t> </a:t>
            </a:r>
            <a:r>
              <a:rPr lang="en-GB" sz="2800" b="1" dirty="0">
                <a:effectLst/>
                <a:ea typeface="Calibri" panose="020F0502020204030204" pitchFamily="34" charset="0"/>
                <a:cs typeface="Times New Roman" panose="02020603050405020304" pitchFamily="18" charset="0"/>
              </a:rPr>
              <a:t>and increase in number</a:t>
            </a:r>
            <a:r>
              <a:rPr lang="en-GB" sz="2800" dirty="0">
                <a:effectLst/>
                <a:ea typeface="Calibri" panose="020F0502020204030204" pitchFamily="34" charset="0"/>
                <a:cs typeface="Times New Roman" panose="02020603050405020304" pitchFamily="18" charset="0"/>
              </a:rPr>
              <a:t>, fill the earth and subdue it.</a:t>
            </a:r>
          </a:p>
          <a:p>
            <a:pPr marL="342900" lvl="0" indent="-342900">
              <a:lnSpc>
                <a:spcPct val="107000"/>
              </a:lnSpc>
              <a:spcAft>
                <a:spcPts val="800"/>
              </a:spcAft>
              <a:buFont typeface="+mj-lt"/>
              <a:buAutoNum type="arabicPeriod"/>
            </a:pPr>
            <a:r>
              <a:rPr lang="en-GB" sz="2800" dirty="0">
                <a:effectLst/>
                <a:ea typeface="Calibri" panose="020F0502020204030204" pitchFamily="34" charset="0"/>
                <a:cs typeface="Times New Roman" panose="02020603050405020304" pitchFamily="18" charset="0"/>
              </a:rPr>
              <a:t>Humanity being created male and female is, in part. for the purpose of </a:t>
            </a:r>
            <a:r>
              <a:rPr lang="en-GB" sz="2800" b="1" dirty="0">
                <a:effectLst/>
                <a:ea typeface="Calibri" panose="020F0502020204030204" pitchFamily="34" charset="0"/>
                <a:cs typeface="Times New Roman" panose="02020603050405020304" pitchFamily="18" charset="0"/>
              </a:rPr>
              <a:t>procreation</a:t>
            </a:r>
            <a:r>
              <a:rPr lang="en-GB" sz="2800"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924809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AE27-D760-4781-BB02-E8B9A1E06ECB}"/>
              </a:ext>
            </a:extLst>
          </p:cNvPr>
          <p:cNvSpPr>
            <a:spLocks noGrp="1"/>
          </p:cNvSpPr>
          <p:nvPr>
            <p:ph type="title"/>
          </p:nvPr>
        </p:nvSpPr>
        <p:spPr>
          <a:xfrm>
            <a:off x="2286000" y="381000"/>
            <a:ext cx="6400800" cy="1143000"/>
          </a:xfrm>
        </p:spPr>
        <p:txBody>
          <a:bodyPr/>
          <a:lstStyle/>
          <a:p>
            <a:r>
              <a:rPr lang="en-GB" dirty="0"/>
              <a:t>GENESIS 2:4-25</a:t>
            </a:r>
          </a:p>
        </p:txBody>
      </p:sp>
      <p:graphicFrame>
        <p:nvGraphicFramePr>
          <p:cNvPr id="4" name="Table 4">
            <a:extLst>
              <a:ext uri="{FF2B5EF4-FFF2-40B4-BE49-F238E27FC236}">
                <a16:creationId xmlns:a16="http://schemas.microsoft.com/office/drawing/2014/main" id="{FA855F77-B06F-41C0-B5D5-12A031319E34}"/>
              </a:ext>
            </a:extLst>
          </p:cNvPr>
          <p:cNvGraphicFramePr>
            <a:graphicFrameLocks noGrp="1"/>
          </p:cNvGraphicFramePr>
          <p:nvPr>
            <p:ph idx="1"/>
            <p:extLst>
              <p:ext uri="{D42A27DB-BD31-4B8C-83A1-F6EECF244321}">
                <p14:modId xmlns:p14="http://schemas.microsoft.com/office/powerpoint/2010/main" val="1049913458"/>
              </p:ext>
            </p:extLst>
          </p:nvPr>
        </p:nvGraphicFramePr>
        <p:xfrm>
          <a:off x="304800" y="1371600"/>
          <a:ext cx="8716772" cy="5440683"/>
        </p:xfrm>
        <a:graphic>
          <a:graphicData uri="http://schemas.openxmlformats.org/drawingml/2006/table">
            <a:tbl>
              <a:tblPr firstRow="1" bandRow="1">
                <a:tableStyleId>{5C22544A-7EE6-4342-B048-85BDC9FD1C3A}</a:tableStyleId>
              </a:tblPr>
              <a:tblGrid>
                <a:gridCol w="1096772">
                  <a:extLst>
                    <a:ext uri="{9D8B030D-6E8A-4147-A177-3AD203B41FA5}">
                      <a16:colId xmlns:a16="http://schemas.microsoft.com/office/drawing/2014/main" val="1632011221"/>
                    </a:ext>
                  </a:extLst>
                </a:gridCol>
                <a:gridCol w="7620000">
                  <a:extLst>
                    <a:ext uri="{9D8B030D-6E8A-4147-A177-3AD203B41FA5}">
                      <a16:colId xmlns:a16="http://schemas.microsoft.com/office/drawing/2014/main" val="3431868053"/>
                    </a:ext>
                  </a:extLst>
                </a:gridCol>
              </a:tblGrid>
              <a:tr h="477253">
                <a:tc>
                  <a:txBody>
                    <a:bodyPr/>
                    <a:lstStyle/>
                    <a:p>
                      <a:r>
                        <a:rPr lang="en-GB" sz="2400" dirty="0">
                          <a:latin typeface="Dosis" panose="02010503020202060003" pitchFamily="50" charset="0"/>
                        </a:rPr>
                        <a:t>Text</a:t>
                      </a:r>
                    </a:p>
                  </a:txBody>
                  <a:tcPr/>
                </a:tc>
                <a:tc>
                  <a:txBody>
                    <a:bodyPr/>
                    <a:lstStyle/>
                    <a:p>
                      <a:r>
                        <a:rPr lang="en-GB" sz="2400" dirty="0">
                          <a:latin typeface="Dosis" panose="02010503020202060003" pitchFamily="50" charset="0"/>
                        </a:rPr>
                        <a:t>Observation</a:t>
                      </a:r>
                    </a:p>
                  </a:txBody>
                  <a:tcPr/>
                </a:tc>
                <a:extLst>
                  <a:ext uri="{0D108BD9-81ED-4DB2-BD59-A6C34878D82A}">
                    <a16:rowId xmlns:a16="http://schemas.microsoft.com/office/drawing/2014/main" val="2180492496"/>
                  </a:ext>
                </a:extLst>
              </a:tr>
              <a:tr h="477253">
                <a:tc>
                  <a:txBody>
                    <a:bodyPr/>
                    <a:lstStyle/>
                    <a:p>
                      <a:r>
                        <a:rPr lang="en-GB" sz="2400" dirty="0">
                          <a:latin typeface="Dosis" panose="02010503020202060003" pitchFamily="50" charset="0"/>
                        </a:rPr>
                        <a:t>2:7</a:t>
                      </a:r>
                    </a:p>
                  </a:txBody>
                  <a:tcPr/>
                </a:tc>
                <a:tc>
                  <a:txBody>
                    <a:bodyPr/>
                    <a:lstStyle/>
                    <a:p>
                      <a:r>
                        <a:rPr lang="en-GB" sz="2400" dirty="0">
                          <a:latin typeface="Dosis" panose="02010503020202060003" pitchFamily="50" charset="0"/>
                        </a:rPr>
                        <a:t>God forms a man.</a:t>
                      </a:r>
                    </a:p>
                  </a:txBody>
                  <a:tcPr/>
                </a:tc>
                <a:extLst>
                  <a:ext uri="{0D108BD9-81ED-4DB2-BD59-A6C34878D82A}">
                    <a16:rowId xmlns:a16="http://schemas.microsoft.com/office/drawing/2014/main" val="4142004904"/>
                  </a:ext>
                </a:extLst>
              </a:tr>
              <a:tr h="477253">
                <a:tc>
                  <a:txBody>
                    <a:bodyPr/>
                    <a:lstStyle/>
                    <a:p>
                      <a:r>
                        <a:rPr lang="en-GB" sz="2400" dirty="0">
                          <a:latin typeface="Dosis" panose="02010503020202060003" pitchFamily="50" charset="0"/>
                        </a:rPr>
                        <a:t>2.15</a:t>
                      </a:r>
                    </a:p>
                  </a:txBody>
                  <a:tcPr/>
                </a:tc>
                <a:tc>
                  <a:txBody>
                    <a:bodyPr/>
                    <a:lstStyle/>
                    <a:p>
                      <a:r>
                        <a:rPr lang="en-GB" sz="2400" dirty="0">
                          <a:latin typeface="Dosis" panose="02010503020202060003" pitchFamily="50" charset="0"/>
                        </a:rPr>
                        <a:t>God puts the man in the garden to work it and care for it.</a:t>
                      </a:r>
                    </a:p>
                  </a:txBody>
                  <a:tcPr/>
                </a:tc>
                <a:extLst>
                  <a:ext uri="{0D108BD9-81ED-4DB2-BD59-A6C34878D82A}">
                    <a16:rowId xmlns:a16="http://schemas.microsoft.com/office/drawing/2014/main" val="1443196445"/>
                  </a:ext>
                </a:extLst>
              </a:tr>
              <a:tr h="859055">
                <a:tc>
                  <a:txBody>
                    <a:bodyPr/>
                    <a:lstStyle/>
                    <a:p>
                      <a:r>
                        <a:rPr lang="en-GB" sz="2400" dirty="0">
                          <a:latin typeface="Dosis" panose="02010503020202060003" pitchFamily="50" charset="0"/>
                        </a:rPr>
                        <a:t>2.18</a:t>
                      </a:r>
                    </a:p>
                  </a:txBody>
                  <a:tcPr/>
                </a:tc>
                <a:tc>
                  <a:txBody>
                    <a:bodyPr/>
                    <a:lstStyle/>
                    <a:p>
                      <a:r>
                        <a:rPr lang="en-GB" sz="2400" dirty="0">
                          <a:latin typeface="Dosis" panose="02010503020202060003" pitchFamily="50" charset="0"/>
                        </a:rPr>
                        <a:t>It is not good for the man to be alone. ‘I will make a suitable helper for him’.</a:t>
                      </a:r>
                    </a:p>
                  </a:txBody>
                  <a:tcPr/>
                </a:tc>
                <a:extLst>
                  <a:ext uri="{0D108BD9-81ED-4DB2-BD59-A6C34878D82A}">
                    <a16:rowId xmlns:a16="http://schemas.microsoft.com/office/drawing/2014/main" val="2174030703"/>
                  </a:ext>
                </a:extLst>
              </a:tr>
              <a:tr h="477253">
                <a:tc>
                  <a:txBody>
                    <a:bodyPr/>
                    <a:lstStyle/>
                    <a:p>
                      <a:r>
                        <a:rPr lang="en-GB" sz="2400" dirty="0">
                          <a:latin typeface="Dosis" panose="02010503020202060003" pitchFamily="50" charset="0"/>
                        </a:rPr>
                        <a:t>2.19-20</a:t>
                      </a:r>
                    </a:p>
                  </a:txBody>
                  <a:tcPr/>
                </a:tc>
                <a:tc>
                  <a:txBody>
                    <a:bodyPr/>
                    <a:lstStyle/>
                    <a:p>
                      <a:r>
                        <a:rPr lang="en-GB" sz="2400" dirty="0">
                          <a:latin typeface="Dosis" panose="02010503020202060003" pitchFamily="50" charset="0"/>
                        </a:rPr>
                        <a:t>God forms the animals but no helper is found for the man.</a:t>
                      </a:r>
                    </a:p>
                  </a:txBody>
                  <a:tcPr/>
                </a:tc>
                <a:extLst>
                  <a:ext uri="{0D108BD9-81ED-4DB2-BD59-A6C34878D82A}">
                    <a16:rowId xmlns:a16="http://schemas.microsoft.com/office/drawing/2014/main" val="3274406612"/>
                  </a:ext>
                </a:extLst>
              </a:tr>
              <a:tr h="477253">
                <a:tc>
                  <a:txBody>
                    <a:bodyPr/>
                    <a:lstStyle/>
                    <a:p>
                      <a:r>
                        <a:rPr lang="en-GB" sz="2400" dirty="0">
                          <a:latin typeface="Dosis" panose="02010503020202060003" pitchFamily="50" charset="0"/>
                        </a:rPr>
                        <a:t>2.21-22</a:t>
                      </a:r>
                    </a:p>
                  </a:txBody>
                  <a:tcPr/>
                </a:tc>
                <a:tc>
                  <a:txBody>
                    <a:bodyPr/>
                    <a:lstStyle/>
                    <a:p>
                      <a:r>
                        <a:rPr lang="en-GB" sz="2400" dirty="0">
                          <a:latin typeface="Dosis" panose="02010503020202060003" pitchFamily="50" charset="0"/>
                        </a:rPr>
                        <a:t>God takes from the man’s side and forms a woman.</a:t>
                      </a:r>
                    </a:p>
                  </a:txBody>
                  <a:tcPr/>
                </a:tc>
                <a:extLst>
                  <a:ext uri="{0D108BD9-81ED-4DB2-BD59-A6C34878D82A}">
                    <a16:rowId xmlns:a16="http://schemas.microsoft.com/office/drawing/2014/main" val="2182286070"/>
                  </a:ext>
                </a:extLst>
              </a:tr>
              <a:tr h="859055">
                <a:tc>
                  <a:txBody>
                    <a:bodyPr/>
                    <a:lstStyle/>
                    <a:p>
                      <a:r>
                        <a:rPr lang="en-GB" sz="2400" dirty="0">
                          <a:latin typeface="Dosis" panose="02010503020202060003" pitchFamily="50" charset="0"/>
                        </a:rPr>
                        <a:t>2.23</a:t>
                      </a:r>
                    </a:p>
                  </a:txBody>
                  <a:tcPr/>
                </a:tc>
                <a:tc>
                  <a:txBody>
                    <a:bodyPr/>
                    <a:lstStyle/>
                    <a:p>
                      <a:r>
                        <a:rPr lang="en-GB" sz="2400" dirty="0">
                          <a:latin typeface="Dosis" panose="02010503020202060003" pitchFamily="50" charset="0"/>
                        </a:rPr>
                        <a:t>She is bone of my bones, flesh of my flesh; she shall be called ‘woman’ for she was taken out of ‘man’.</a:t>
                      </a:r>
                    </a:p>
                  </a:txBody>
                  <a:tcPr/>
                </a:tc>
                <a:extLst>
                  <a:ext uri="{0D108BD9-81ED-4DB2-BD59-A6C34878D82A}">
                    <a16:rowId xmlns:a16="http://schemas.microsoft.com/office/drawing/2014/main" val="3827861840"/>
                  </a:ext>
                </a:extLst>
              </a:tr>
              <a:tr h="859055">
                <a:tc>
                  <a:txBody>
                    <a:bodyPr/>
                    <a:lstStyle/>
                    <a:p>
                      <a:r>
                        <a:rPr lang="en-GB" sz="2400" dirty="0">
                          <a:latin typeface="Dosis" panose="02010503020202060003" pitchFamily="50" charset="0"/>
                        </a:rPr>
                        <a:t>2.24</a:t>
                      </a:r>
                    </a:p>
                  </a:txBody>
                  <a:tcPr/>
                </a:tc>
                <a:tc>
                  <a:txBody>
                    <a:bodyPr/>
                    <a:lstStyle/>
                    <a:p>
                      <a:r>
                        <a:rPr lang="en-GB" sz="2400" dirty="0">
                          <a:latin typeface="Dosis" panose="02010503020202060003" pitchFamily="50" charset="0"/>
                        </a:rPr>
                        <a:t>This is why a man leaves father and mother and is united to his wife and they become one flesh.</a:t>
                      </a:r>
                    </a:p>
                  </a:txBody>
                  <a:tcPr/>
                </a:tc>
                <a:extLst>
                  <a:ext uri="{0D108BD9-81ED-4DB2-BD59-A6C34878D82A}">
                    <a16:rowId xmlns:a16="http://schemas.microsoft.com/office/drawing/2014/main" val="686251966"/>
                  </a:ext>
                </a:extLst>
              </a:tr>
              <a:tr h="477253">
                <a:tc>
                  <a:txBody>
                    <a:bodyPr/>
                    <a:lstStyle/>
                    <a:p>
                      <a:r>
                        <a:rPr lang="en-GB" sz="2400" dirty="0">
                          <a:latin typeface="Dosis" panose="02010503020202060003" pitchFamily="50" charset="0"/>
                        </a:rPr>
                        <a:t>2.25</a:t>
                      </a:r>
                    </a:p>
                  </a:txBody>
                  <a:tcPr/>
                </a:tc>
                <a:tc>
                  <a:txBody>
                    <a:bodyPr/>
                    <a:lstStyle/>
                    <a:p>
                      <a:r>
                        <a:rPr lang="en-GB" sz="2400" dirty="0">
                          <a:latin typeface="Dosis" panose="02010503020202060003" pitchFamily="50" charset="0"/>
                        </a:rPr>
                        <a:t>The man and woman are united, naked, and feel no shame.</a:t>
                      </a:r>
                    </a:p>
                  </a:txBody>
                  <a:tcPr/>
                </a:tc>
                <a:extLst>
                  <a:ext uri="{0D108BD9-81ED-4DB2-BD59-A6C34878D82A}">
                    <a16:rowId xmlns:a16="http://schemas.microsoft.com/office/drawing/2014/main" val="656868767"/>
                  </a:ext>
                </a:extLst>
              </a:tr>
            </a:tbl>
          </a:graphicData>
        </a:graphic>
      </p:graphicFrame>
    </p:spTree>
    <p:extLst>
      <p:ext uri="{BB962C8B-B14F-4D97-AF65-F5344CB8AC3E}">
        <p14:creationId xmlns:p14="http://schemas.microsoft.com/office/powerpoint/2010/main" val="568917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4D587-CE3D-4B5B-A97D-68CFAB171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C154D-91B3-439A-C66B-EE1B845EAE3F}"/>
              </a:ext>
            </a:extLst>
          </p:cNvPr>
          <p:cNvSpPr>
            <a:spLocks noGrp="1"/>
          </p:cNvSpPr>
          <p:nvPr>
            <p:ph type="title"/>
          </p:nvPr>
        </p:nvSpPr>
        <p:spPr/>
        <p:txBody>
          <a:bodyPr/>
          <a:lstStyle/>
          <a:p>
            <a:r>
              <a:rPr lang="en-GB" dirty="0"/>
              <a:t>GENESIS 2:4-25</a:t>
            </a:r>
          </a:p>
        </p:txBody>
      </p:sp>
      <p:sp>
        <p:nvSpPr>
          <p:cNvPr id="3" name="Content Placeholder 2">
            <a:extLst>
              <a:ext uri="{FF2B5EF4-FFF2-40B4-BE49-F238E27FC236}">
                <a16:creationId xmlns:a16="http://schemas.microsoft.com/office/drawing/2014/main" id="{87E1E89B-655B-E307-37C6-2484B170C249}"/>
              </a:ext>
            </a:extLst>
          </p:cNvPr>
          <p:cNvSpPr>
            <a:spLocks noGrp="1"/>
          </p:cNvSpPr>
          <p:nvPr>
            <p:ph idx="1"/>
          </p:nvPr>
        </p:nvSpPr>
        <p:spPr/>
        <p:txBody>
          <a:bodyPr>
            <a:normAutofit fontScale="85000" lnSpcReduction="10000"/>
          </a:bodyPr>
          <a:lstStyle/>
          <a:p>
            <a:pPr marL="342900" lvl="0" indent="-342900">
              <a:lnSpc>
                <a:spcPct val="107000"/>
              </a:lnSpc>
              <a:buFont typeface="+mj-lt"/>
              <a:buAutoNum type="arabicPeriod"/>
            </a:pPr>
            <a:r>
              <a:rPr lang="en-GB" sz="2800" dirty="0">
                <a:ea typeface="Calibri" panose="020F0502020204030204" pitchFamily="34" charset="0"/>
                <a:cs typeface="Times New Roman" panose="02020603050405020304" pitchFamily="18" charset="0"/>
              </a:rPr>
              <a:t>H</a:t>
            </a:r>
            <a:r>
              <a:rPr lang="en-GB" sz="2800" dirty="0">
                <a:effectLst/>
                <a:ea typeface="Calibri" panose="020F0502020204030204" pitchFamily="34" charset="0"/>
                <a:cs typeface="Times New Roman" panose="02020603050405020304" pitchFamily="18" charset="0"/>
              </a:rPr>
              <a:t>umanity is </a:t>
            </a:r>
            <a:r>
              <a:rPr lang="en-GB" sz="2800" b="1" dirty="0">
                <a:effectLst/>
                <a:ea typeface="Calibri" panose="020F0502020204030204" pitchFamily="34" charset="0"/>
                <a:cs typeface="Times New Roman" panose="02020603050405020304" pitchFamily="18" charset="0"/>
              </a:rPr>
              <a:t>created male and female</a:t>
            </a:r>
            <a:r>
              <a:rPr lang="en-GB" sz="2800" dirty="0">
                <a:effectLst/>
                <a:ea typeface="Calibri" panose="020F0502020204030204" pitchFamily="34" charset="0"/>
                <a:cs typeface="Times New Roman" panose="02020603050405020304" pitchFamily="18" charset="0"/>
              </a:rPr>
              <a:t>. </a:t>
            </a:r>
          </a:p>
          <a:p>
            <a:pPr marL="342900" lvl="0" indent="-342900">
              <a:lnSpc>
                <a:spcPct val="107000"/>
              </a:lnSpc>
              <a:buFont typeface="+mj-lt"/>
              <a:buAutoNum type="arabicPeriod"/>
            </a:pPr>
            <a:r>
              <a:rPr lang="en-GB" sz="2800" dirty="0">
                <a:effectLst/>
                <a:ea typeface="Calibri" panose="020F0502020204030204" pitchFamily="34" charset="0"/>
                <a:cs typeface="Times New Roman" panose="02020603050405020304" pitchFamily="18" charset="0"/>
              </a:rPr>
              <a:t>Male and female are the </a:t>
            </a:r>
            <a:r>
              <a:rPr lang="en-GB" sz="2800" b="1" dirty="0">
                <a:effectLst/>
                <a:ea typeface="Calibri" panose="020F0502020204030204" pitchFamily="34" charset="0"/>
                <a:cs typeface="Times New Roman" panose="02020603050405020304" pitchFamily="18" charset="0"/>
              </a:rPr>
              <a:t>only comparable pairing </a:t>
            </a:r>
            <a:r>
              <a:rPr lang="en-GB" sz="2800" dirty="0">
                <a:effectLst/>
                <a:ea typeface="Calibri" panose="020F0502020204030204" pitchFamily="34" charset="0"/>
                <a:cs typeface="Times New Roman" panose="02020603050405020304" pitchFamily="18" charset="0"/>
              </a:rPr>
              <a:t>- they are to be understood in part by their </a:t>
            </a:r>
            <a:r>
              <a:rPr lang="en-GB" sz="2800" i="1" dirty="0">
                <a:effectLst/>
                <a:ea typeface="Calibri" panose="020F0502020204030204" pitchFamily="34" charset="0"/>
                <a:cs typeface="Times New Roman" panose="02020603050405020304" pitchFamily="18" charset="0"/>
              </a:rPr>
              <a:t>relationship to </a:t>
            </a:r>
            <a:r>
              <a:rPr lang="en-GB" sz="2800" dirty="0">
                <a:effectLst/>
                <a:ea typeface="Calibri" panose="020F0502020204030204" pitchFamily="34" charset="0"/>
                <a:cs typeface="Times New Roman" panose="02020603050405020304" pitchFamily="18" charset="0"/>
              </a:rPr>
              <a:t>and </a:t>
            </a:r>
            <a:r>
              <a:rPr lang="en-GB" sz="2800" i="1" dirty="0">
                <a:effectLst/>
                <a:ea typeface="Calibri" panose="020F0502020204030204" pitchFamily="34" charset="0"/>
                <a:cs typeface="Times New Roman" panose="02020603050405020304" pitchFamily="18" charset="0"/>
              </a:rPr>
              <a:t>distinction from </a:t>
            </a:r>
            <a:r>
              <a:rPr lang="en-GB" sz="2800" dirty="0">
                <a:effectLst/>
                <a:ea typeface="Calibri" panose="020F0502020204030204" pitchFamily="34" charset="0"/>
                <a:cs typeface="Times New Roman" panose="02020603050405020304" pitchFamily="18" charset="0"/>
              </a:rPr>
              <a:t>one another. She is his corresponding strength. He recognises her as the same yet different.</a:t>
            </a:r>
          </a:p>
          <a:p>
            <a:pPr marL="342900" lvl="0" indent="-342900">
              <a:lnSpc>
                <a:spcPct val="107000"/>
              </a:lnSpc>
              <a:buFont typeface="+mj-lt"/>
              <a:buAutoNum type="arabicPeriod"/>
            </a:pPr>
            <a:r>
              <a:rPr lang="en-GB" sz="2800" dirty="0">
                <a:effectLst/>
                <a:ea typeface="Calibri" panose="020F0502020204030204" pitchFamily="34" charset="0"/>
                <a:cs typeface="Times New Roman" panose="02020603050405020304" pitchFamily="18" charset="0"/>
              </a:rPr>
              <a:t>This gender complementarity (same yet different) is the reason why the man leaves his father and mother and joins with his wife.</a:t>
            </a:r>
          </a:p>
          <a:p>
            <a:pPr marL="342900" lvl="0" indent="-342900">
              <a:lnSpc>
                <a:spcPct val="107000"/>
              </a:lnSpc>
              <a:buFont typeface="+mj-lt"/>
              <a:buAutoNum type="arabicPeriod"/>
            </a:pPr>
            <a:r>
              <a:rPr lang="en-GB" sz="2800" dirty="0">
                <a:effectLst/>
                <a:ea typeface="Calibri" panose="020F0502020204030204" pitchFamily="34" charset="0"/>
                <a:cs typeface="Times New Roman" panose="02020603050405020304" pitchFamily="18" charset="0"/>
              </a:rPr>
              <a:t>It is not good for the man to be alone a) no one to fill the earth with, b) no one to work the garden with, c) for companionship. </a:t>
            </a:r>
          </a:p>
          <a:p>
            <a:pPr marL="342900" lvl="0" indent="-342900">
              <a:lnSpc>
                <a:spcPct val="107000"/>
              </a:lnSpc>
              <a:spcAft>
                <a:spcPts val="800"/>
              </a:spcAft>
              <a:buFont typeface="+mj-lt"/>
              <a:buAutoNum type="arabicPeriod"/>
            </a:pPr>
            <a:r>
              <a:rPr lang="en-GB" sz="2800" dirty="0">
                <a:effectLst/>
                <a:ea typeface="Calibri" panose="020F0502020204030204" pitchFamily="34" charset="0"/>
                <a:cs typeface="Times New Roman" panose="02020603050405020304" pitchFamily="18" charset="0"/>
              </a:rPr>
              <a:t>Humanity being created male and female is, in part. for the purpose of </a:t>
            </a:r>
            <a:r>
              <a:rPr lang="en-GB" sz="2800" b="1" dirty="0">
                <a:effectLst/>
                <a:ea typeface="Calibri" panose="020F0502020204030204" pitchFamily="34" charset="0"/>
                <a:cs typeface="Times New Roman" panose="02020603050405020304" pitchFamily="18" charset="0"/>
              </a:rPr>
              <a:t>procreation</a:t>
            </a:r>
            <a:r>
              <a:rPr lang="en-GB" sz="2800"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610724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B580-61A6-4B9A-A5F7-DBF39D997B42}"/>
              </a:ext>
            </a:extLst>
          </p:cNvPr>
          <p:cNvSpPr>
            <a:spLocks noGrp="1"/>
          </p:cNvSpPr>
          <p:nvPr>
            <p:ph type="title"/>
          </p:nvPr>
        </p:nvSpPr>
        <p:spPr/>
        <p:txBody>
          <a:bodyPr/>
          <a:lstStyle/>
          <a:p>
            <a:r>
              <a:rPr lang="en-GB" dirty="0"/>
              <a:t>YHWH AND ISRAEL</a:t>
            </a:r>
          </a:p>
        </p:txBody>
      </p:sp>
      <p:sp>
        <p:nvSpPr>
          <p:cNvPr id="3" name="Content Placeholder 2">
            <a:extLst>
              <a:ext uri="{FF2B5EF4-FFF2-40B4-BE49-F238E27FC236}">
                <a16:creationId xmlns:a16="http://schemas.microsoft.com/office/drawing/2014/main" id="{E29A9E41-BE36-4632-842E-9C77047D86A8}"/>
              </a:ext>
            </a:extLst>
          </p:cNvPr>
          <p:cNvSpPr>
            <a:spLocks noGrp="1"/>
          </p:cNvSpPr>
          <p:nvPr>
            <p:ph idx="1"/>
          </p:nvPr>
        </p:nvSpPr>
        <p:spPr/>
        <p:txBody>
          <a:bodyPr>
            <a:normAutofit lnSpcReduction="10000"/>
          </a:bodyPr>
          <a:lstStyle/>
          <a:p>
            <a:r>
              <a:rPr lang="en-GB" dirty="0"/>
              <a:t>The marriage of the man and woman in Genesis 2 is prototypical but it is not the only picture of marriage nor the destination of marriage.</a:t>
            </a:r>
          </a:p>
          <a:p>
            <a:r>
              <a:rPr lang="en-GB" dirty="0"/>
              <a:t>Ezekiel 16 and Hosea 2 show that marriage is a picture of YHWH’s relationship with his people Israel.</a:t>
            </a:r>
          </a:p>
          <a:p>
            <a:r>
              <a:rPr lang="en-GB" dirty="0"/>
              <a:t>Covenantal commitment, life-long faithfulness, and union all speak of God’s faithfulness to his people.</a:t>
            </a:r>
          </a:p>
          <a:p>
            <a:endParaRPr lang="en-GB" dirty="0"/>
          </a:p>
        </p:txBody>
      </p:sp>
    </p:spTree>
    <p:extLst>
      <p:ext uri="{BB962C8B-B14F-4D97-AF65-F5344CB8AC3E}">
        <p14:creationId xmlns:p14="http://schemas.microsoft.com/office/powerpoint/2010/main" val="2904729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80b19a23ae_0_75"/>
          <p:cNvSpPr txBox="1">
            <a:spLocks noGrp="1"/>
          </p:cNvSpPr>
          <p:nvPr>
            <p:ph type="title"/>
          </p:nvPr>
        </p:nvSpPr>
        <p:spPr>
          <a:xfrm>
            <a:off x="2743200" y="457200"/>
            <a:ext cx="6400800" cy="1143000"/>
          </a:xfrm>
          <a:prstGeom prst="rect">
            <a:avLst/>
          </a:prstGeom>
        </p:spPr>
        <p:txBody>
          <a:bodyPr spcFirstLastPara="1" vert="horz" wrap="square" lIns="68569" tIns="34275" rIns="68569" bIns="34275" rtlCol="0" anchor="ctr" anchorCtr="0">
            <a:normAutofit/>
          </a:bodyPr>
          <a:lstStyle/>
          <a:p>
            <a:pPr algn="ctr">
              <a:spcBef>
                <a:spcPts val="0"/>
              </a:spcBef>
            </a:pPr>
            <a:r>
              <a:rPr lang="en-GB" dirty="0"/>
              <a:t>PURPOSE OF MARRIAGE</a:t>
            </a:r>
            <a:endParaRPr dirty="0"/>
          </a:p>
        </p:txBody>
      </p:sp>
      <p:sp>
        <p:nvSpPr>
          <p:cNvPr id="150" name="Google Shape;150;g280b19a23ae_0_75"/>
          <p:cNvSpPr txBox="1">
            <a:spLocks noGrp="1"/>
          </p:cNvSpPr>
          <p:nvPr>
            <p:ph idx="1"/>
          </p:nvPr>
        </p:nvSpPr>
        <p:spPr>
          <a:prstGeom prst="rect">
            <a:avLst/>
          </a:prstGeom>
        </p:spPr>
        <p:txBody>
          <a:bodyPr spcFirstLastPara="1" vert="horz" wrap="square" lIns="68569" tIns="34275" rIns="68569" bIns="34275" rtlCol="0" anchor="t" anchorCtr="0">
            <a:normAutofit fontScale="85000" lnSpcReduction="10000"/>
          </a:bodyPr>
          <a:lstStyle/>
          <a:p>
            <a:pPr indent="-257175">
              <a:spcBef>
                <a:spcPts val="750"/>
              </a:spcBef>
              <a:buSzPts val="1800"/>
            </a:pPr>
            <a:r>
              <a:rPr lang="en-GB" dirty="0"/>
              <a:t>Displays faithfulness and committedness which reflects God and his people (see Ezek 16, Hosea 1-2). </a:t>
            </a:r>
            <a:endParaRPr dirty="0"/>
          </a:p>
          <a:p>
            <a:pPr indent="-257175">
              <a:spcBef>
                <a:spcPts val="0"/>
              </a:spcBef>
              <a:buSzPts val="1800"/>
            </a:pPr>
            <a:r>
              <a:rPr lang="en-GB" dirty="0"/>
              <a:t>The one flesh union between a man and a woman foreshadows a mystery which is revealed in Christ that he is one with his church (Eph 5:32). Just as the husband and wife are one flesh and form one body, so Christ and the church are united and form one body.</a:t>
            </a:r>
            <a:endParaRPr dirty="0"/>
          </a:p>
          <a:p>
            <a:pPr indent="-257175">
              <a:spcBef>
                <a:spcPts val="0"/>
              </a:spcBef>
              <a:buSzPts val="1800"/>
            </a:pPr>
            <a:r>
              <a:rPr lang="en-GB" dirty="0"/>
              <a:t>Procreative potentiality - marriage is to be open to seeking procreation (this is painful as we know this is not always possible). It is a means by which humanity engages in the divine act of creation.</a:t>
            </a:r>
            <a:endParaRPr dirty="0"/>
          </a:p>
        </p:txBody>
      </p:sp>
      <p:sp>
        <p:nvSpPr>
          <p:cNvPr id="2" name="AutoShape 2" descr="What Hand is Your Wedding Ring Finger On &amp; Where to Wear an Engagement Ring  - hitched.co.uk">
            <a:extLst>
              <a:ext uri="{FF2B5EF4-FFF2-40B4-BE49-F238E27FC236}">
                <a16:creationId xmlns:a16="http://schemas.microsoft.com/office/drawing/2014/main" id="{EAC1276E-1B3E-8DF5-C998-901667DED94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076" name="Picture 4" descr="Why Do We Wear Engagement Rings Only on 4th Finger of The Left Hand? -  News18">
            <a:extLst>
              <a:ext uri="{FF2B5EF4-FFF2-40B4-BE49-F238E27FC236}">
                <a16:creationId xmlns:a16="http://schemas.microsoft.com/office/drawing/2014/main" id="{8BC33690-7358-A218-7112-0FA0DD62F4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190500"/>
            <a:ext cx="2082800" cy="156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80b19a23ae_0_20"/>
          <p:cNvSpPr txBox="1">
            <a:spLocks noGrp="1"/>
          </p:cNvSpPr>
          <p:nvPr>
            <p:ph type="title"/>
          </p:nvPr>
        </p:nvSpPr>
        <p:spPr>
          <a:xfrm>
            <a:off x="1828800" y="381000"/>
            <a:ext cx="7010400" cy="1143000"/>
          </a:xfrm>
          <a:prstGeom prst="rect">
            <a:avLst/>
          </a:prstGeom>
        </p:spPr>
        <p:txBody>
          <a:bodyPr spcFirstLastPara="1" vert="horz" wrap="square" lIns="68569" tIns="34275" rIns="68569" bIns="34275" rtlCol="0" anchor="ctr" anchorCtr="0">
            <a:normAutofit fontScale="90000"/>
          </a:bodyPr>
          <a:lstStyle/>
          <a:p>
            <a:pPr>
              <a:spcBef>
                <a:spcPts val="0"/>
              </a:spcBef>
            </a:pPr>
            <a:r>
              <a:rPr lang="en-GB" dirty="0"/>
              <a:t>NOT EVERY MARRIAGE  IS A GOOD ONE</a:t>
            </a:r>
            <a:endParaRPr dirty="0"/>
          </a:p>
        </p:txBody>
      </p:sp>
      <p:sp>
        <p:nvSpPr>
          <p:cNvPr id="156" name="Google Shape;156;g280b19a23ae_0_20"/>
          <p:cNvSpPr txBox="1">
            <a:spLocks noGrp="1"/>
          </p:cNvSpPr>
          <p:nvPr>
            <p:ph idx="1"/>
          </p:nvPr>
        </p:nvSpPr>
        <p:spPr>
          <a:prstGeom prst="rect">
            <a:avLst/>
          </a:prstGeom>
        </p:spPr>
        <p:txBody>
          <a:bodyPr spcFirstLastPara="1" vert="horz" wrap="square" lIns="68569" tIns="34275" rIns="68569" bIns="34275" rtlCol="0" anchor="t" anchorCtr="0">
            <a:normAutofit fontScale="85000" lnSpcReduction="20000"/>
          </a:bodyPr>
          <a:lstStyle/>
          <a:p>
            <a:pPr indent="-257175">
              <a:spcBef>
                <a:spcPts val="750"/>
              </a:spcBef>
              <a:buSzPts val="1800"/>
            </a:pPr>
            <a:r>
              <a:rPr lang="en-GB" dirty="0"/>
              <a:t>Not every reference to marriage in scripture is the ideal, far from it.</a:t>
            </a:r>
            <a:endParaRPr dirty="0"/>
          </a:p>
          <a:p>
            <a:pPr indent="-257175">
              <a:spcBef>
                <a:spcPts val="0"/>
              </a:spcBef>
              <a:buSzPts val="1800"/>
            </a:pPr>
            <a:r>
              <a:rPr lang="en-GB" dirty="0"/>
              <a:t>Women captured in war and taken as wives (Deut 21:10-14)</a:t>
            </a:r>
            <a:endParaRPr dirty="0"/>
          </a:p>
          <a:p>
            <a:pPr indent="-257175">
              <a:spcBef>
                <a:spcPts val="0"/>
              </a:spcBef>
              <a:buSzPts val="1800"/>
            </a:pPr>
            <a:r>
              <a:rPr lang="en-GB" dirty="0"/>
              <a:t>Taking a concubine to have a child due to your wife being infertile (Gen 16:1-2).</a:t>
            </a:r>
            <a:endParaRPr dirty="0"/>
          </a:p>
          <a:p>
            <a:pPr indent="-257175">
              <a:spcBef>
                <a:spcPts val="0"/>
              </a:spcBef>
              <a:buSzPts val="1800"/>
            </a:pPr>
            <a:r>
              <a:rPr lang="en-GB" dirty="0"/>
              <a:t>Killing men and women except virgins and kidnapping the virgins to have as wives (Judges 21).</a:t>
            </a:r>
            <a:endParaRPr dirty="0"/>
          </a:p>
          <a:p>
            <a:pPr indent="-257175">
              <a:spcBef>
                <a:spcPts val="0"/>
              </a:spcBef>
              <a:buSzPts val="1800"/>
            </a:pPr>
            <a:r>
              <a:rPr lang="en-GB" dirty="0"/>
              <a:t>Taking other wives if one can afford it (Solomon takes 700 1 Kings 11:3).</a:t>
            </a:r>
            <a:endParaRPr dirty="0"/>
          </a:p>
          <a:p>
            <a:pPr indent="-257175">
              <a:spcBef>
                <a:spcPts val="0"/>
              </a:spcBef>
              <a:buSzPts val="1800"/>
            </a:pPr>
            <a:r>
              <a:rPr lang="en-GB" dirty="0"/>
              <a:t>This is to say nothing of the cases of sexual abuse such as David’s rape of Bathsheba and murdering of her husband (2 Samuel 11).</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62BD-13FF-4437-AB81-CAB93BBA1E81}"/>
              </a:ext>
            </a:extLst>
          </p:cNvPr>
          <p:cNvSpPr>
            <a:spLocks noGrp="1"/>
          </p:cNvSpPr>
          <p:nvPr>
            <p:ph type="title"/>
          </p:nvPr>
        </p:nvSpPr>
        <p:spPr/>
        <p:txBody>
          <a:bodyPr/>
          <a:lstStyle/>
          <a:p>
            <a:r>
              <a:rPr lang="en-GB" dirty="0"/>
              <a:t>MATTHEW 19:4-6</a:t>
            </a:r>
          </a:p>
        </p:txBody>
      </p:sp>
      <p:sp>
        <p:nvSpPr>
          <p:cNvPr id="3" name="Content Placeholder 2">
            <a:extLst>
              <a:ext uri="{FF2B5EF4-FFF2-40B4-BE49-F238E27FC236}">
                <a16:creationId xmlns:a16="http://schemas.microsoft.com/office/drawing/2014/main" id="{181DB238-7E3A-4A75-9779-A1E0F50CF845}"/>
              </a:ext>
            </a:extLst>
          </p:cNvPr>
          <p:cNvSpPr>
            <a:spLocks noGrp="1"/>
          </p:cNvSpPr>
          <p:nvPr>
            <p:ph idx="1"/>
          </p:nvPr>
        </p:nvSpPr>
        <p:spPr/>
        <p:txBody>
          <a:bodyPr/>
          <a:lstStyle/>
          <a:p>
            <a:pPr marL="0" indent="0">
              <a:buNone/>
            </a:pPr>
            <a:r>
              <a:rPr lang="en-GB" b="1" i="1" dirty="0"/>
              <a:t>4 </a:t>
            </a:r>
            <a:r>
              <a:rPr lang="en-GB" i="1" dirty="0"/>
              <a:t>“Haven’t you read,” he replied, “that at the beginning the Creator ‘made them male and female,’ </a:t>
            </a:r>
            <a:r>
              <a:rPr lang="en-GB" b="1" i="1" dirty="0"/>
              <a:t>5 </a:t>
            </a:r>
            <a:r>
              <a:rPr lang="en-GB" i="1" dirty="0"/>
              <a:t>and said, ‘For this reason a man will leave his father and mother and be united to his wife, and the two will become one flesh’? </a:t>
            </a:r>
            <a:r>
              <a:rPr lang="en-GB" b="1" i="1" dirty="0"/>
              <a:t>6 </a:t>
            </a:r>
            <a:r>
              <a:rPr lang="en-GB" i="1" dirty="0"/>
              <a:t>So they are no longer two, but one flesh. Therefore what God has joined together, let no one separate.”</a:t>
            </a:r>
            <a:endParaRPr lang="en-GB" dirty="0"/>
          </a:p>
          <a:p>
            <a:endParaRPr lang="en-GB" dirty="0"/>
          </a:p>
        </p:txBody>
      </p:sp>
    </p:spTree>
    <p:extLst>
      <p:ext uri="{BB962C8B-B14F-4D97-AF65-F5344CB8AC3E}">
        <p14:creationId xmlns:p14="http://schemas.microsoft.com/office/powerpoint/2010/main" val="400662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8D55C-F8F6-48B5-8AF6-6F1B501DFB61}"/>
              </a:ext>
            </a:extLst>
          </p:cNvPr>
          <p:cNvSpPr>
            <a:spLocks noGrp="1"/>
          </p:cNvSpPr>
          <p:nvPr>
            <p:ph type="title"/>
          </p:nvPr>
        </p:nvSpPr>
        <p:spPr/>
        <p:txBody>
          <a:bodyPr/>
          <a:lstStyle/>
          <a:p>
            <a:r>
              <a:rPr lang="en-GB" dirty="0"/>
              <a:t>PLAN FOR THE DAY</a:t>
            </a:r>
          </a:p>
        </p:txBody>
      </p:sp>
      <p:sp>
        <p:nvSpPr>
          <p:cNvPr id="3" name="Content Placeholder 2">
            <a:extLst>
              <a:ext uri="{FF2B5EF4-FFF2-40B4-BE49-F238E27FC236}">
                <a16:creationId xmlns:a16="http://schemas.microsoft.com/office/drawing/2014/main" id="{FFC34331-90BD-4BAB-824D-0A9ABCB0CF1D}"/>
              </a:ext>
            </a:extLst>
          </p:cNvPr>
          <p:cNvSpPr>
            <a:spLocks noGrp="1"/>
          </p:cNvSpPr>
          <p:nvPr>
            <p:ph idx="1"/>
          </p:nvPr>
        </p:nvSpPr>
        <p:spPr/>
        <p:txBody>
          <a:bodyPr>
            <a:normAutofit/>
          </a:bodyPr>
          <a:lstStyle/>
          <a:p>
            <a:r>
              <a:rPr lang="en-GB" dirty="0"/>
              <a:t>Map where the debate around sexuality has got to.</a:t>
            </a:r>
          </a:p>
          <a:p>
            <a:r>
              <a:rPr lang="en-GB" dirty="0"/>
              <a:t>Give a framework for what we need to look at when we think about sexuality and relationships.</a:t>
            </a:r>
          </a:p>
          <a:p>
            <a:r>
              <a:rPr lang="en-GB" dirty="0"/>
              <a:t>Look at the key scriptures in this conversation and how people understand these.</a:t>
            </a:r>
          </a:p>
          <a:p>
            <a:r>
              <a:rPr lang="en-GB" dirty="0"/>
              <a:t>Time in breakout groups to discuss the material and for Q&amp;A.</a:t>
            </a:r>
          </a:p>
        </p:txBody>
      </p:sp>
    </p:spTree>
    <p:extLst>
      <p:ext uri="{BB962C8B-B14F-4D97-AF65-F5344CB8AC3E}">
        <p14:creationId xmlns:p14="http://schemas.microsoft.com/office/powerpoint/2010/main" val="550436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AFBCE-E206-4A52-BFE2-AB2109725E80}"/>
              </a:ext>
            </a:extLst>
          </p:cNvPr>
          <p:cNvSpPr>
            <a:spLocks noGrp="1"/>
          </p:cNvSpPr>
          <p:nvPr>
            <p:ph type="title"/>
          </p:nvPr>
        </p:nvSpPr>
        <p:spPr/>
        <p:txBody>
          <a:bodyPr/>
          <a:lstStyle/>
          <a:p>
            <a:r>
              <a:rPr lang="en-GB" dirty="0"/>
              <a:t>MATTHEW 19:4-6</a:t>
            </a:r>
          </a:p>
        </p:txBody>
      </p:sp>
      <p:sp>
        <p:nvSpPr>
          <p:cNvPr id="3" name="Content Placeholder 2">
            <a:extLst>
              <a:ext uri="{FF2B5EF4-FFF2-40B4-BE49-F238E27FC236}">
                <a16:creationId xmlns:a16="http://schemas.microsoft.com/office/drawing/2014/main" id="{E0BAFAF0-764C-40AE-8C00-C629C8647ABA}"/>
              </a:ext>
            </a:extLst>
          </p:cNvPr>
          <p:cNvSpPr>
            <a:spLocks noGrp="1"/>
          </p:cNvSpPr>
          <p:nvPr>
            <p:ph idx="1"/>
          </p:nvPr>
        </p:nvSpPr>
        <p:spPr/>
        <p:txBody>
          <a:bodyPr>
            <a:normAutofit fontScale="92500"/>
          </a:bodyPr>
          <a:lstStyle/>
          <a:p>
            <a:pPr marL="0" lvl="0" indent="0">
              <a:buNone/>
            </a:pPr>
            <a:r>
              <a:rPr lang="en-GB" dirty="0"/>
              <a:t>1. </a:t>
            </a:r>
            <a:r>
              <a:rPr lang="en-GB" b="1" dirty="0"/>
              <a:t>Jesus affirms the sexual binary of Genesis 1</a:t>
            </a:r>
            <a:r>
              <a:rPr lang="en-GB" dirty="0"/>
              <a:t> – God created humanity male and female. </a:t>
            </a:r>
          </a:p>
          <a:p>
            <a:pPr marL="0" indent="0">
              <a:buNone/>
            </a:pPr>
            <a:r>
              <a:rPr lang="en-GB" dirty="0"/>
              <a:t>2. Jesus makes </a:t>
            </a:r>
            <a:r>
              <a:rPr lang="en-GB" b="1" dirty="0"/>
              <a:t>explicit the reason</a:t>
            </a:r>
            <a:r>
              <a:rPr lang="en-GB" dirty="0"/>
              <a:t> why a man leaves his father and mother and is united to his wife, it is because of their </a:t>
            </a:r>
            <a:r>
              <a:rPr lang="en-GB" b="1" dirty="0"/>
              <a:t>sexual differentiation.</a:t>
            </a:r>
            <a:r>
              <a:rPr lang="en-GB" dirty="0"/>
              <a:t> God joins the two together in marriage and they become one-flesh.</a:t>
            </a:r>
          </a:p>
          <a:p>
            <a:pPr marL="0" lvl="0" indent="0">
              <a:buNone/>
            </a:pPr>
            <a:r>
              <a:rPr lang="en-GB" dirty="0"/>
              <a:t>3.  Jesus emphasises that marriage is meant </a:t>
            </a:r>
            <a:r>
              <a:rPr lang="en-GB" b="1" dirty="0"/>
              <a:t>to be the life-long, one-flesh union of two sexually different persons, the man and the woman</a:t>
            </a:r>
            <a:r>
              <a:rPr lang="en-GB" dirty="0"/>
              <a:t>.</a:t>
            </a:r>
          </a:p>
          <a:p>
            <a:endParaRPr lang="en-GB" dirty="0"/>
          </a:p>
        </p:txBody>
      </p:sp>
    </p:spTree>
    <p:extLst>
      <p:ext uri="{BB962C8B-B14F-4D97-AF65-F5344CB8AC3E}">
        <p14:creationId xmlns:p14="http://schemas.microsoft.com/office/powerpoint/2010/main" val="2921197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6588-BF1B-410E-ACB5-CDA1B2A073A3}"/>
              </a:ext>
            </a:extLst>
          </p:cNvPr>
          <p:cNvSpPr>
            <a:spLocks noGrp="1"/>
          </p:cNvSpPr>
          <p:nvPr>
            <p:ph type="title"/>
          </p:nvPr>
        </p:nvSpPr>
        <p:spPr/>
        <p:txBody>
          <a:bodyPr>
            <a:normAutofit/>
          </a:bodyPr>
          <a:lstStyle/>
          <a:p>
            <a:r>
              <a:rPr lang="en-GB" sz="4800" dirty="0"/>
              <a:t>1 CORINTHIANS 6:15-20</a:t>
            </a:r>
          </a:p>
        </p:txBody>
      </p:sp>
      <p:sp>
        <p:nvSpPr>
          <p:cNvPr id="3" name="Content Placeholder 2">
            <a:extLst>
              <a:ext uri="{FF2B5EF4-FFF2-40B4-BE49-F238E27FC236}">
                <a16:creationId xmlns:a16="http://schemas.microsoft.com/office/drawing/2014/main" id="{BBC8DE44-959C-4082-ADC6-DFF603A87635}"/>
              </a:ext>
            </a:extLst>
          </p:cNvPr>
          <p:cNvSpPr>
            <a:spLocks noGrp="1"/>
          </p:cNvSpPr>
          <p:nvPr>
            <p:ph idx="1"/>
          </p:nvPr>
        </p:nvSpPr>
        <p:spPr/>
        <p:txBody>
          <a:bodyPr>
            <a:noAutofit/>
          </a:bodyPr>
          <a:lstStyle/>
          <a:p>
            <a:pPr marL="0" indent="0">
              <a:buNone/>
            </a:pPr>
            <a:r>
              <a:rPr lang="en-GB" sz="2600" b="1" i="1" baseline="30000" dirty="0"/>
              <a:t>15</a:t>
            </a:r>
            <a:r>
              <a:rPr lang="en-GB" sz="2600" i="1" dirty="0"/>
              <a:t>Do you not know that your bodies are members of Christ himself? Shall I then take the members of Christ and unite them with a prostitute? Never! </a:t>
            </a:r>
            <a:r>
              <a:rPr lang="en-GB" sz="2600" b="1" i="1" baseline="30000" dirty="0"/>
              <a:t>16</a:t>
            </a:r>
            <a:r>
              <a:rPr lang="en-GB" sz="2600" b="1" i="1" dirty="0"/>
              <a:t>Do you not know that he who unites himself with a prostitute is one with her in body? For it is said, “The two will become one flesh.” </a:t>
            </a:r>
            <a:r>
              <a:rPr lang="en-GB" sz="2600" b="1" i="1" baseline="30000" dirty="0"/>
              <a:t>17</a:t>
            </a:r>
            <a:r>
              <a:rPr lang="en-GB" sz="2600" i="1" dirty="0"/>
              <a:t>But whoever is united with the Lord is one with him in spirit. </a:t>
            </a:r>
            <a:r>
              <a:rPr lang="en-GB" sz="2600" b="1" i="1" baseline="30000" dirty="0"/>
              <a:t>18 </a:t>
            </a:r>
            <a:r>
              <a:rPr lang="en-GB" sz="2600" i="1" dirty="0"/>
              <a:t>Flee from sexual immorality. All other sins a person commits are outside the body, but whoever sins sexually, sins against their own body. </a:t>
            </a:r>
            <a:r>
              <a:rPr lang="el-GR" sz="2600" b="1" i="1" baseline="30000" dirty="0"/>
              <a:t>1</a:t>
            </a:r>
            <a:r>
              <a:rPr lang="en-GB" sz="2600" b="1" i="1" baseline="30000" dirty="0"/>
              <a:t>9 </a:t>
            </a:r>
            <a:r>
              <a:rPr lang="en-GB" sz="2600" i="1" dirty="0"/>
              <a:t>Do you not know that your bodies are temples of the Holy Spirit, who is in you, whom you have received from God? You are not your own; </a:t>
            </a:r>
            <a:r>
              <a:rPr lang="en-GB" sz="2600" b="1" i="1" baseline="30000" dirty="0"/>
              <a:t>20 </a:t>
            </a:r>
            <a:r>
              <a:rPr lang="en-GB" sz="2600" i="1" dirty="0"/>
              <a:t>you were bought at a price. Therefore honor God with your bodies.</a:t>
            </a:r>
          </a:p>
          <a:p>
            <a:pPr marL="0" indent="0">
              <a:buNone/>
            </a:pPr>
            <a:endParaRPr lang="en-GB" sz="2400" dirty="0"/>
          </a:p>
        </p:txBody>
      </p:sp>
    </p:spTree>
    <p:extLst>
      <p:ext uri="{BB962C8B-B14F-4D97-AF65-F5344CB8AC3E}">
        <p14:creationId xmlns:p14="http://schemas.microsoft.com/office/powerpoint/2010/main" val="3480168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0B89-1D19-4C61-BD98-09275065CB74}"/>
              </a:ext>
            </a:extLst>
          </p:cNvPr>
          <p:cNvSpPr>
            <a:spLocks noGrp="1"/>
          </p:cNvSpPr>
          <p:nvPr>
            <p:ph type="title"/>
          </p:nvPr>
        </p:nvSpPr>
        <p:spPr/>
        <p:txBody>
          <a:bodyPr>
            <a:normAutofit/>
          </a:bodyPr>
          <a:lstStyle/>
          <a:p>
            <a:r>
              <a:rPr lang="en-GB" dirty="0"/>
              <a:t>1 CORINTHIANS 6:15-20</a:t>
            </a:r>
          </a:p>
        </p:txBody>
      </p:sp>
      <p:sp>
        <p:nvSpPr>
          <p:cNvPr id="3" name="Content Placeholder 2">
            <a:extLst>
              <a:ext uri="{FF2B5EF4-FFF2-40B4-BE49-F238E27FC236}">
                <a16:creationId xmlns:a16="http://schemas.microsoft.com/office/drawing/2014/main" id="{6DFD31FA-08B4-4A85-AD59-6FCBC37624F6}"/>
              </a:ext>
            </a:extLst>
          </p:cNvPr>
          <p:cNvSpPr>
            <a:spLocks noGrp="1"/>
          </p:cNvSpPr>
          <p:nvPr>
            <p:ph idx="1"/>
          </p:nvPr>
        </p:nvSpPr>
        <p:spPr/>
        <p:txBody>
          <a:bodyPr>
            <a:noAutofit/>
          </a:bodyPr>
          <a:lstStyle/>
          <a:p>
            <a:r>
              <a:rPr lang="en-GB" sz="2800" dirty="0"/>
              <a:t>Paul links </a:t>
            </a:r>
            <a:r>
              <a:rPr lang="en-GB" sz="2800" b="1" dirty="0"/>
              <a:t>sexual intimacy with the one-flesh union of marriage</a:t>
            </a:r>
            <a:r>
              <a:rPr lang="en-GB" sz="2800" dirty="0"/>
              <a:t>. </a:t>
            </a:r>
          </a:p>
          <a:p>
            <a:pPr lvl="1"/>
            <a:r>
              <a:rPr lang="en-GB" dirty="0"/>
              <a:t>Paul does not necessarily mean that when two people have sex, they become married, but rather having sex is something that is a characteristic of a one-flesh union. </a:t>
            </a:r>
          </a:p>
          <a:p>
            <a:pPr lvl="1"/>
            <a:r>
              <a:rPr lang="en-GB" dirty="0"/>
              <a:t>In this example, a man should not have sex with a prostitute because he is not, and has no intention of being, in a one-flesh union with her.</a:t>
            </a:r>
          </a:p>
        </p:txBody>
      </p:sp>
    </p:spTree>
    <p:extLst>
      <p:ext uri="{BB962C8B-B14F-4D97-AF65-F5344CB8AC3E}">
        <p14:creationId xmlns:p14="http://schemas.microsoft.com/office/powerpoint/2010/main" val="3972110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E3FEE-5CE4-42F2-B281-132489279CE7}"/>
              </a:ext>
            </a:extLst>
          </p:cNvPr>
          <p:cNvSpPr>
            <a:spLocks noGrp="1"/>
          </p:cNvSpPr>
          <p:nvPr>
            <p:ph type="title"/>
          </p:nvPr>
        </p:nvSpPr>
        <p:spPr/>
        <p:txBody>
          <a:bodyPr/>
          <a:lstStyle/>
          <a:p>
            <a:r>
              <a:rPr lang="en-GB" dirty="0"/>
              <a:t>EPHESIANS 5:29-32</a:t>
            </a:r>
          </a:p>
        </p:txBody>
      </p:sp>
      <p:sp>
        <p:nvSpPr>
          <p:cNvPr id="3" name="Content Placeholder 2">
            <a:extLst>
              <a:ext uri="{FF2B5EF4-FFF2-40B4-BE49-F238E27FC236}">
                <a16:creationId xmlns:a16="http://schemas.microsoft.com/office/drawing/2014/main" id="{ABB93FF0-666B-4DAB-80CD-FD1FFEA85C8A}"/>
              </a:ext>
            </a:extLst>
          </p:cNvPr>
          <p:cNvSpPr>
            <a:spLocks noGrp="1"/>
          </p:cNvSpPr>
          <p:nvPr>
            <p:ph idx="1"/>
          </p:nvPr>
        </p:nvSpPr>
        <p:spPr/>
        <p:txBody>
          <a:bodyPr/>
          <a:lstStyle/>
          <a:p>
            <a:pPr marL="0" indent="0">
              <a:buNone/>
            </a:pPr>
            <a:r>
              <a:rPr lang="en-GB" b="1" i="1" baseline="30000" dirty="0">
                <a:solidFill>
                  <a:srgbClr val="000000"/>
                </a:solidFill>
              </a:rPr>
              <a:t>2</a:t>
            </a:r>
            <a:r>
              <a:rPr lang="en-GB" b="1" i="1" baseline="30000" dirty="0">
                <a:solidFill>
                  <a:srgbClr val="000000"/>
                </a:solidFill>
                <a:effectLst/>
              </a:rPr>
              <a:t>9 </a:t>
            </a:r>
            <a:r>
              <a:rPr lang="en-GB" b="0" i="1" dirty="0">
                <a:solidFill>
                  <a:srgbClr val="000000"/>
                </a:solidFill>
                <a:effectLst/>
              </a:rPr>
              <a:t>After all, no one ever hated their own body, but they feed and care for their body, just as Christ does the church— </a:t>
            </a:r>
            <a:r>
              <a:rPr lang="en-GB" b="1" i="1" baseline="30000" dirty="0">
                <a:solidFill>
                  <a:srgbClr val="000000"/>
                </a:solidFill>
                <a:effectLst/>
              </a:rPr>
              <a:t>30 </a:t>
            </a:r>
            <a:r>
              <a:rPr lang="en-GB" b="0" i="1" dirty="0">
                <a:solidFill>
                  <a:srgbClr val="000000"/>
                </a:solidFill>
                <a:effectLst/>
              </a:rPr>
              <a:t>for we are members of his body. </a:t>
            </a:r>
            <a:r>
              <a:rPr lang="en-GB" b="1" i="1" baseline="30000" dirty="0">
                <a:solidFill>
                  <a:srgbClr val="000000"/>
                </a:solidFill>
                <a:effectLst/>
              </a:rPr>
              <a:t>31 </a:t>
            </a:r>
            <a:r>
              <a:rPr lang="en-GB" b="0" i="1" dirty="0">
                <a:solidFill>
                  <a:srgbClr val="000000"/>
                </a:solidFill>
                <a:effectLst/>
              </a:rPr>
              <a:t>“For this reason a man will leave his father and mother and be united to his wife, and the two will become one flesh.” </a:t>
            </a:r>
            <a:r>
              <a:rPr lang="en-GB" b="1" i="1" baseline="30000" dirty="0">
                <a:solidFill>
                  <a:srgbClr val="000000"/>
                </a:solidFill>
                <a:effectLst/>
              </a:rPr>
              <a:t>32 </a:t>
            </a:r>
            <a:r>
              <a:rPr lang="en-GB" b="0" i="1" dirty="0">
                <a:solidFill>
                  <a:srgbClr val="000000"/>
                </a:solidFill>
                <a:effectLst/>
              </a:rPr>
              <a:t>This is a profound mystery—but I am talking about Christ and the church.</a:t>
            </a:r>
            <a:endParaRPr lang="en-GB" i="1" dirty="0"/>
          </a:p>
        </p:txBody>
      </p:sp>
    </p:spTree>
    <p:extLst>
      <p:ext uri="{BB962C8B-B14F-4D97-AF65-F5344CB8AC3E}">
        <p14:creationId xmlns:p14="http://schemas.microsoft.com/office/powerpoint/2010/main" val="789170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E7E23-3150-49A9-8B77-C03542A0F9B1}"/>
              </a:ext>
            </a:extLst>
          </p:cNvPr>
          <p:cNvSpPr>
            <a:spLocks noGrp="1"/>
          </p:cNvSpPr>
          <p:nvPr>
            <p:ph type="title"/>
          </p:nvPr>
        </p:nvSpPr>
        <p:spPr/>
        <p:txBody>
          <a:bodyPr>
            <a:normAutofit fontScale="90000"/>
          </a:bodyPr>
          <a:lstStyle/>
          <a:p>
            <a:r>
              <a:rPr lang="en-GB" dirty="0"/>
              <a:t>TRAJECOTRY - MARRIAGE AND SINGLENESS IN THE OT</a:t>
            </a:r>
          </a:p>
        </p:txBody>
      </p:sp>
      <p:sp>
        <p:nvSpPr>
          <p:cNvPr id="3" name="Content Placeholder 2">
            <a:extLst>
              <a:ext uri="{FF2B5EF4-FFF2-40B4-BE49-F238E27FC236}">
                <a16:creationId xmlns:a16="http://schemas.microsoft.com/office/drawing/2014/main" id="{665BC0ED-3440-41FF-B3B8-6D38E9092F6A}"/>
              </a:ext>
            </a:extLst>
          </p:cNvPr>
          <p:cNvSpPr>
            <a:spLocks noGrp="1"/>
          </p:cNvSpPr>
          <p:nvPr>
            <p:ph idx="1"/>
          </p:nvPr>
        </p:nvSpPr>
        <p:spPr/>
        <p:txBody>
          <a:bodyPr>
            <a:normAutofit fontScale="92500" lnSpcReduction="20000"/>
          </a:bodyPr>
          <a:lstStyle/>
          <a:p>
            <a:r>
              <a:rPr lang="en-GB" dirty="0"/>
              <a:t>The OT presents us with a picture where marriage and procreation are paramount and almost universally pursued.</a:t>
            </a:r>
          </a:p>
          <a:p>
            <a:r>
              <a:rPr lang="en-GB" dirty="0"/>
              <a:t>People </a:t>
            </a:r>
            <a:r>
              <a:rPr lang="en-GB" i="1" dirty="0"/>
              <a:t>engaged in </a:t>
            </a:r>
            <a:r>
              <a:rPr lang="en-GB" dirty="0"/>
              <a:t>relationships and sexually intimacy rather than </a:t>
            </a:r>
            <a:r>
              <a:rPr lang="en-GB" i="1" dirty="0"/>
              <a:t>refraining from </a:t>
            </a:r>
            <a:r>
              <a:rPr lang="en-GB" dirty="0"/>
              <a:t>them.</a:t>
            </a:r>
          </a:p>
          <a:p>
            <a:r>
              <a:rPr lang="en-GB" dirty="0"/>
              <a:t>Marriage and procreation were understood as part of God’s blessing (Deuteronomy 7:11-14 and 28:1-11). </a:t>
            </a:r>
          </a:p>
          <a:p>
            <a:r>
              <a:rPr lang="en-GB" dirty="0"/>
              <a:t>Procreation was tied to the command of Genesis 1:28 but also inheritance, living beyond death and security in old age.</a:t>
            </a:r>
          </a:p>
          <a:p>
            <a:r>
              <a:rPr lang="en-GB" dirty="0"/>
              <a:t>Singleness was not an option in any real sense.</a:t>
            </a:r>
          </a:p>
        </p:txBody>
      </p:sp>
    </p:spTree>
    <p:extLst>
      <p:ext uri="{BB962C8B-B14F-4D97-AF65-F5344CB8AC3E}">
        <p14:creationId xmlns:p14="http://schemas.microsoft.com/office/powerpoint/2010/main" val="1583681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E7E23-3150-49A9-8B77-C03542A0F9B1}"/>
              </a:ext>
            </a:extLst>
          </p:cNvPr>
          <p:cNvSpPr>
            <a:spLocks noGrp="1"/>
          </p:cNvSpPr>
          <p:nvPr>
            <p:ph type="title"/>
          </p:nvPr>
        </p:nvSpPr>
        <p:spPr/>
        <p:txBody>
          <a:bodyPr>
            <a:normAutofit fontScale="90000"/>
          </a:bodyPr>
          <a:lstStyle/>
          <a:p>
            <a:r>
              <a:rPr lang="en-GB" dirty="0"/>
              <a:t>MARRIAGE AND SINGLENESS IN THE NT</a:t>
            </a:r>
          </a:p>
        </p:txBody>
      </p:sp>
      <p:sp>
        <p:nvSpPr>
          <p:cNvPr id="3" name="Content Placeholder 2">
            <a:extLst>
              <a:ext uri="{FF2B5EF4-FFF2-40B4-BE49-F238E27FC236}">
                <a16:creationId xmlns:a16="http://schemas.microsoft.com/office/drawing/2014/main" id="{665BC0ED-3440-41FF-B3B8-6D38E9092F6A}"/>
              </a:ext>
            </a:extLst>
          </p:cNvPr>
          <p:cNvSpPr>
            <a:spLocks noGrp="1"/>
          </p:cNvSpPr>
          <p:nvPr>
            <p:ph idx="1"/>
          </p:nvPr>
        </p:nvSpPr>
        <p:spPr/>
        <p:txBody>
          <a:bodyPr>
            <a:normAutofit fontScale="92500" lnSpcReduction="10000"/>
          </a:bodyPr>
          <a:lstStyle/>
          <a:p>
            <a:r>
              <a:rPr lang="en-GB" dirty="0"/>
              <a:t>The NT and this picture is radically altered. Jesus, Paul and John the Baptist are all portrayed as single and childless.</a:t>
            </a:r>
          </a:p>
          <a:p>
            <a:r>
              <a:rPr lang="en-GB" dirty="0"/>
              <a:t>Jesus prioritises the spiritual family over the biological (Mark 3:20-35). The foundational building block of society is shifted.</a:t>
            </a:r>
          </a:p>
          <a:p>
            <a:r>
              <a:rPr lang="en-GB" dirty="0"/>
              <a:t>Jesus’ relativizes marriage and procreation (Luke 20:27-40). Both will cease in the age to come.</a:t>
            </a:r>
          </a:p>
          <a:p>
            <a:r>
              <a:rPr lang="en-GB" dirty="0"/>
              <a:t>Command is now ‘make disciples’ – these are the image bearers who will fill the earth.</a:t>
            </a:r>
          </a:p>
        </p:txBody>
      </p:sp>
    </p:spTree>
    <p:extLst>
      <p:ext uri="{BB962C8B-B14F-4D97-AF65-F5344CB8AC3E}">
        <p14:creationId xmlns:p14="http://schemas.microsoft.com/office/powerpoint/2010/main" val="2458114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E7E23-3150-49A9-8B77-C03542A0F9B1}"/>
              </a:ext>
            </a:extLst>
          </p:cNvPr>
          <p:cNvSpPr>
            <a:spLocks noGrp="1"/>
          </p:cNvSpPr>
          <p:nvPr>
            <p:ph type="title"/>
          </p:nvPr>
        </p:nvSpPr>
        <p:spPr/>
        <p:txBody>
          <a:bodyPr>
            <a:normAutofit fontScale="90000"/>
          </a:bodyPr>
          <a:lstStyle/>
          <a:p>
            <a:r>
              <a:rPr lang="en-GB" dirty="0"/>
              <a:t>MARRIAGE AND SINGLENESS</a:t>
            </a:r>
          </a:p>
        </p:txBody>
      </p:sp>
      <p:sp>
        <p:nvSpPr>
          <p:cNvPr id="3" name="Content Placeholder 2">
            <a:extLst>
              <a:ext uri="{FF2B5EF4-FFF2-40B4-BE49-F238E27FC236}">
                <a16:creationId xmlns:a16="http://schemas.microsoft.com/office/drawing/2014/main" id="{665BC0ED-3440-41FF-B3B8-6D38E9092F6A}"/>
              </a:ext>
            </a:extLst>
          </p:cNvPr>
          <p:cNvSpPr>
            <a:spLocks noGrp="1"/>
          </p:cNvSpPr>
          <p:nvPr>
            <p:ph idx="1"/>
          </p:nvPr>
        </p:nvSpPr>
        <p:spPr/>
        <p:txBody>
          <a:bodyPr>
            <a:normAutofit lnSpcReduction="10000"/>
          </a:bodyPr>
          <a:lstStyle/>
          <a:p>
            <a:r>
              <a:rPr lang="en-GB" dirty="0"/>
              <a:t>Jesus introduces eunuchs for the sake of the Kingdom (Matthew 19:12). Those who can refrain from marriage and sexual intimacy for the sake of the kingdom should.</a:t>
            </a:r>
          </a:p>
          <a:p>
            <a:r>
              <a:rPr lang="en-GB" dirty="0"/>
              <a:t>Paul embodies this and encourages others too (1 Corinthians 7). Those who are single, unmarried, divorced or widowed should remain as they are for the sake of devotion to the lord (7:35), concern for his affair (7:34).</a:t>
            </a:r>
          </a:p>
        </p:txBody>
      </p:sp>
    </p:spTree>
    <p:extLst>
      <p:ext uri="{BB962C8B-B14F-4D97-AF65-F5344CB8AC3E}">
        <p14:creationId xmlns:p14="http://schemas.microsoft.com/office/powerpoint/2010/main" val="1986043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E7E23-3150-49A9-8B77-C03542A0F9B1}"/>
              </a:ext>
            </a:extLst>
          </p:cNvPr>
          <p:cNvSpPr>
            <a:spLocks noGrp="1"/>
          </p:cNvSpPr>
          <p:nvPr>
            <p:ph type="title"/>
          </p:nvPr>
        </p:nvSpPr>
        <p:spPr/>
        <p:txBody>
          <a:bodyPr>
            <a:normAutofit fontScale="90000"/>
          </a:bodyPr>
          <a:lstStyle/>
          <a:p>
            <a:r>
              <a:rPr lang="en-GB" dirty="0"/>
              <a:t>MARRIAGE AND SINGLENESS</a:t>
            </a:r>
          </a:p>
        </p:txBody>
      </p:sp>
      <p:sp>
        <p:nvSpPr>
          <p:cNvPr id="3" name="Content Placeholder 2">
            <a:extLst>
              <a:ext uri="{FF2B5EF4-FFF2-40B4-BE49-F238E27FC236}">
                <a16:creationId xmlns:a16="http://schemas.microsoft.com/office/drawing/2014/main" id="{665BC0ED-3440-41FF-B3B8-6D38E9092F6A}"/>
              </a:ext>
            </a:extLst>
          </p:cNvPr>
          <p:cNvSpPr>
            <a:spLocks noGrp="1"/>
          </p:cNvSpPr>
          <p:nvPr>
            <p:ph idx="1"/>
          </p:nvPr>
        </p:nvSpPr>
        <p:spPr/>
        <p:txBody>
          <a:bodyPr>
            <a:normAutofit/>
          </a:bodyPr>
          <a:lstStyle/>
          <a:p>
            <a:r>
              <a:rPr lang="en-GB" dirty="0"/>
              <a:t>We are all heading towards both devoted singleness and devoted marriage.</a:t>
            </a:r>
          </a:p>
          <a:p>
            <a:r>
              <a:rPr lang="en-GB" dirty="0"/>
              <a:t>We are all heading towards being single yet devoted to Christ – this is what all singleness should point to now.</a:t>
            </a:r>
          </a:p>
          <a:p>
            <a:r>
              <a:rPr lang="en-GB" dirty="0"/>
              <a:t>We are all heading toward being married to Christ, as his bride, the church – this is what all marriage should point to.</a:t>
            </a:r>
          </a:p>
          <a:p>
            <a:endParaRPr lang="en-GB" dirty="0"/>
          </a:p>
        </p:txBody>
      </p:sp>
    </p:spTree>
    <p:extLst>
      <p:ext uri="{BB962C8B-B14F-4D97-AF65-F5344CB8AC3E}">
        <p14:creationId xmlns:p14="http://schemas.microsoft.com/office/powerpoint/2010/main" val="1147161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795C1-834A-4039-BC56-F83C38CCC01D}"/>
              </a:ext>
            </a:extLst>
          </p:cNvPr>
          <p:cNvSpPr>
            <a:spLocks noGrp="1"/>
          </p:cNvSpPr>
          <p:nvPr>
            <p:ph type="title"/>
          </p:nvPr>
        </p:nvSpPr>
        <p:spPr/>
        <p:txBody>
          <a:bodyPr/>
          <a:lstStyle/>
          <a:p>
            <a:r>
              <a:rPr lang="en-GB" dirty="0"/>
              <a:t>HISTORICAL PICTURE</a:t>
            </a:r>
          </a:p>
        </p:txBody>
      </p:sp>
      <p:sp>
        <p:nvSpPr>
          <p:cNvPr id="3" name="Content Placeholder 2">
            <a:extLst>
              <a:ext uri="{FF2B5EF4-FFF2-40B4-BE49-F238E27FC236}">
                <a16:creationId xmlns:a16="http://schemas.microsoft.com/office/drawing/2014/main" id="{0FF75B50-9CA3-4BF9-8EC6-467E483D9A24}"/>
              </a:ext>
            </a:extLst>
          </p:cNvPr>
          <p:cNvSpPr>
            <a:spLocks noGrp="1"/>
          </p:cNvSpPr>
          <p:nvPr>
            <p:ph idx="1"/>
          </p:nvPr>
        </p:nvSpPr>
        <p:spPr/>
        <p:txBody>
          <a:bodyPr>
            <a:normAutofit fontScale="92500" lnSpcReduction="20000"/>
          </a:bodyPr>
          <a:lstStyle/>
          <a:p>
            <a:pPr lvl="0"/>
            <a:r>
              <a:rPr lang="en-GB" dirty="0"/>
              <a:t>Broadly, marriage has remained the dominant form of relational patterning in the church.</a:t>
            </a:r>
          </a:p>
          <a:p>
            <a:pPr lvl="0"/>
            <a:r>
              <a:rPr lang="en-GB" dirty="0"/>
              <a:t>Singleness has entered the scene but it has often been understood as reserved for the ‘called’ or the ‘gifted’.</a:t>
            </a:r>
          </a:p>
          <a:p>
            <a:pPr lvl="0"/>
            <a:r>
              <a:rPr lang="en-GB" dirty="0"/>
              <a:t>Or it has been hyper-spiritualised and been enforced as superior.</a:t>
            </a:r>
          </a:p>
          <a:p>
            <a:r>
              <a:rPr lang="en-GB" dirty="0"/>
              <a:t>Sexual intimacy is to be reserved for the marital relationship.</a:t>
            </a:r>
          </a:p>
          <a:p>
            <a:pPr lvl="0"/>
            <a:r>
              <a:rPr lang="en-GB" dirty="0"/>
              <a:t>Same-sex relationships have been prohibited until very recently.</a:t>
            </a:r>
          </a:p>
          <a:p>
            <a:endParaRPr lang="en-GB" dirty="0"/>
          </a:p>
        </p:txBody>
      </p:sp>
    </p:spTree>
    <p:extLst>
      <p:ext uri="{BB962C8B-B14F-4D97-AF65-F5344CB8AC3E}">
        <p14:creationId xmlns:p14="http://schemas.microsoft.com/office/powerpoint/2010/main" val="1401754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BCDD-2C48-4D14-8DA7-F89FC1638C1F}"/>
              </a:ext>
            </a:extLst>
          </p:cNvPr>
          <p:cNvSpPr>
            <a:spLocks noGrp="1"/>
          </p:cNvSpPr>
          <p:nvPr>
            <p:ph type="title"/>
          </p:nvPr>
        </p:nvSpPr>
        <p:spPr/>
        <p:txBody>
          <a:bodyPr/>
          <a:lstStyle/>
          <a:p>
            <a:r>
              <a:rPr lang="en-GB" dirty="0"/>
              <a:t>DISCUSSION TIME </a:t>
            </a:r>
          </a:p>
        </p:txBody>
      </p:sp>
      <p:sp>
        <p:nvSpPr>
          <p:cNvPr id="3" name="Content Placeholder 2">
            <a:extLst>
              <a:ext uri="{FF2B5EF4-FFF2-40B4-BE49-F238E27FC236}">
                <a16:creationId xmlns:a16="http://schemas.microsoft.com/office/drawing/2014/main" id="{82207198-4B19-4E23-B104-1347B765CE09}"/>
              </a:ext>
            </a:extLst>
          </p:cNvPr>
          <p:cNvSpPr>
            <a:spLocks noGrp="1"/>
          </p:cNvSpPr>
          <p:nvPr>
            <p:ph idx="1"/>
          </p:nvPr>
        </p:nvSpPr>
        <p:spPr/>
        <p:txBody>
          <a:bodyPr>
            <a:normAutofit/>
          </a:bodyPr>
          <a:lstStyle/>
          <a:p>
            <a:r>
              <a:rPr lang="en-GB" dirty="0"/>
              <a:t>What are the strengths and weaknesses of this reading?</a:t>
            </a:r>
          </a:p>
          <a:p>
            <a:r>
              <a:rPr lang="en-GB" dirty="0"/>
              <a:t>What questions does this raise for you?</a:t>
            </a:r>
          </a:p>
        </p:txBody>
      </p:sp>
    </p:spTree>
    <p:extLst>
      <p:ext uri="{BB962C8B-B14F-4D97-AF65-F5344CB8AC3E}">
        <p14:creationId xmlns:p14="http://schemas.microsoft.com/office/powerpoint/2010/main" val="426005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A4D8-E928-4411-8721-5C768960EB9E}"/>
              </a:ext>
            </a:extLst>
          </p:cNvPr>
          <p:cNvSpPr>
            <a:spLocks noGrp="1"/>
          </p:cNvSpPr>
          <p:nvPr>
            <p:ph type="title"/>
          </p:nvPr>
        </p:nvSpPr>
        <p:spPr/>
        <p:txBody>
          <a:bodyPr/>
          <a:lstStyle/>
          <a:p>
            <a:r>
              <a:rPr lang="en-GB" dirty="0"/>
              <a:t>SCHEDULE</a:t>
            </a:r>
          </a:p>
        </p:txBody>
      </p:sp>
      <p:sp>
        <p:nvSpPr>
          <p:cNvPr id="3" name="Content Placeholder 2">
            <a:extLst>
              <a:ext uri="{FF2B5EF4-FFF2-40B4-BE49-F238E27FC236}">
                <a16:creationId xmlns:a16="http://schemas.microsoft.com/office/drawing/2014/main" id="{80199BC7-CAFE-455D-A6C4-B3D6A089A880}"/>
              </a:ext>
            </a:extLst>
          </p:cNvPr>
          <p:cNvSpPr>
            <a:spLocks noGrp="1"/>
          </p:cNvSpPr>
          <p:nvPr>
            <p:ph idx="1"/>
          </p:nvPr>
        </p:nvSpPr>
        <p:spPr/>
        <p:txBody>
          <a:bodyPr>
            <a:normAutofit lnSpcReduction="10000"/>
          </a:bodyPr>
          <a:lstStyle/>
          <a:p>
            <a:r>
              <a:rPr lang="en-GB" dirty="0"/>
              <a:t>10.00-11.15am – Session One</a:t>
            </a:r>
          </a:p>
          <a:p>
            <a:r>
              <a:rPr lang="en-GB" dirty="0"/>
              <a:t>11.15-11.30am – Break</a:t>
            </a:r>
          </a:p>
          <a:p>
            <a:r>
              <a:rPr lang="en-GB" dirty="0"/>
              <a:t>11.30am-12.45pm – Session Two</a:t>
            </a:r>
          </a:p>
          <a:p>
            <a:r>
              <a:rPr lang="en-GB" dirty="0"/>
              <a:t>12.45-1.30pm – Lunch</a:t>
            </a:r>
          </a:p>
          <a:p>
            <a:r>
              <a:rPr lang="en-GB" dirty="0"/>
              <a:t>1.30pm-2.30pm – Session Three</a:t>
            </a:r>
          </a:p>
          <a:p>
            <a:r>
              <a:rPr lang="en-GB" dirty="0"/>
              <a:t>2.30pm-2.45pm – Break</a:t>
            </a:r>
          </a:p>
          <a:p>
            <a:r>
              <a:rPr lang="en-GB" dirty="0"/>
              <a:t>2.45pm-4.00pm - Session Four</a:t>
            </a:r>
          </a:p>
          <a:p>
            <a:r>
              <a:rPr lang="en-GB" dirty="0"/>
              <a:t>4.00pm - End</a:t>
            </a:r>
          </a:p>
        </p:txBody>
      </p:sp>
    </p:spTree>
    <p:extLst>
      <p:ext uri="{BB962C8B-B14F-4D97-AF65-F5344CB8AC3E}">
        <p14:creationId xmlns:p14="http://schemas.microsoft.com/office/powerpoint/2010/main" val="508308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21A7-CE08-B786-EF9A-4271F97E5A13}"/>
              </a:ext>
            </a:extLst>
          </p:cNvPr>
          <p:cNvSpPr>
            <a:spLocks noGrp="1"/>
          </p:cNvSpPr>
          <p:nvPr>
            <p:ph type="title"/>
          </p:nvPr>
        </p:nvSpPr>
        <p:spPr/>
        <p:txBody>
          <a:bodyPr>
            <a:normAutofit fontScale="90000"/>
          </a:bodyPr>
          <a:lstStyle/>
          <a:p>
            <a:r>
              <a:rPr lang="en-GB" dirty="0"/>
              <a:t>REVISIONIST VIEW OF MARRIAGE - BROWNSON</a:t>
            </a:r>
          </a:p>
        </p:txBody>
      </p:sp>
      <p:sp>
        <p:nvSpPr>
          <p:cNvPr id="3" name="Content Placeholder 2">
            <a:extLst>
              <a:ext uri="{FF2B5EF4-FFF2-40B4-BE49-F238E27FC236}">
                <a16:creationId xmlns:a16="http://schemas.microsoft.com/office/drawing/2014/main" id="{6B38F45A-98D3-8817-6E6E-35EEDB7769E0}"/>
              </a:ext>
            </a:extLst>
          </p:cNvPr>
          <p:cNvSpPr>
            <a:spLocks noGrp="1"/>
          </p:cNvSpPr>
          <p:nvPr>
            <p:ph idx="1"/>
          </p:nvPr>
        </p:nvSpPr>
        <p:spPr/>
        <p:txBody>
          <a:bodyPr>
            <a:normAutofit lnSpcReduction="10000"/>
          </a:bodyPr>
          <a:lstStyle/>
          <a:p>
            <a:r>
              <a:rPr lang="en-GB" dirty="0"/>
              <a:t>James Brownson questions the nature and necessity of gender complementarity in Genesis 1 and 2.</a:t>
            </a:r>
          </a:p>
          <a:p>
            <a:r>
              <a:rPr lang="en-GB" dirty="0"/>
              <a:t>He argues the man is not looking for someone different to him, but someone like him be his partner. This is why the animals don’t suffice (</a:t>
            </a:r>
            <a:r>
              <a:rPr lang="en-GB" i="1" dirty="0"/>
              <a:t>Bible, Gender, Sexuality</a:t>
            </a:r>
            <a:r>
              <a:rPr lang="en-GB" dirty="0"/>
              <a:t>. p.30).</a:t>
            </a:r>
          </a:p>
          <a:p>
            <a:r>
              <a:rPr lang="en-GB" sz="3200" dirty="0">
                <a:latin typeface="Dosis" panose="02010503020202060003" pitchFamily="50" charset="0"/>
              </a:rPr>
              <a:t>She is bone of my bones, flesh of my flesh – emphasises sameness.</a:t>
            </a:r>
          </a:p>
        </p:txBody>
      </p:sp>
    </p:spTree>
    <p:extLst>
      <p:ext uri="{BB962C8B-B14F-4D97-AF65-F5344CB8AC3E}">
        <p14:creationId xmlns:p14="http://schemas.microsoft.com/office/powerpoint/2010/main" val="303667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2422C-65C7-2C89-9686-C8C860317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63B0B-4FAA-8AB6-7728-AC29E0F368D8}"/>
              </a:ext>
            </a:extLst>
          </p:cNvPr>
          <p:cNvSpPr>
            <a:spLocks noGrp="1"/>
          </p:cNvSpPr>
          <p:nvPr>
            <p:ph type="title"/>
          </p:nvPr>
        </p:nvSpPr>
        <p:spPr/>
        <p:txBody>
          <a:bodyPr>
            <a:normAutofit fontScale="90000"/>
          </a:bodyPr>
          <a:lstStyle/>
          <a:p>
            <a:r>
              <a:rPr lang="en-GB" dirty="0"/>
              <a:t>REVISIONIST VIEW OF MARRIAGE - BROWNSON</a:t>
            </a:r>
          </a:p>
        </p:txBody>
      </p:sp>
      <p:sp>
        <p:nvSpPr>
          <p:cNvPr id="3" name="Content Placeholder 2">
            <a:extLst>
              <a:ext uri="{FF2B5EF4-FFF2-40B4-BE49-F238E27FC236}">
                <a16:creationId xmlns:a16="http://schemas.microsoft.com/office/drawing/2014/main" id="{2274875A-FC17-B30C-1EB2-39A54B7A8789}"/>
              </a:ext>
            </a:extLst>
          </p:cNvPr>
          <p:cNvSpPr>
            <a:spLocks noGrp="1"/>
          </p:cNvSpPr>
          <p:nvPr>
            <p:ph idx="1"/>
          </p:nvPr>
        </p:nvSpPr>
        <p:spPr/>
        <p:txBody>
          <a:bodyPr>
            <a:normAutofit fontScale="92500" lnSpcReduction="10000"/>
          </a:bodyPr>
          <a:lstStyle/>
          <a:p>
            <a:r>
              <a:rPr lang="en-GB" dirty="0"/>
              <a:t>The problem was the man being alone – the solution is companionship or shared kinship. </a:t>
            </a:r>
          </a:p>
          <a:p>
            <a:r>
              <a:rPr lang="en-GB" dirty="0"/>
              <a:t>What is emphasised in Genesis 2 is the coming together of a new kinship unit, of two persons who are the same as each other, namely two humans.</a:t>
            </a:r>
          </a:p>
          <a:p>
            <a:r>
              <a:rPr lang="en-GB" sz="3200" dirty="0">
                <a:latin typeface="Dosis" panose="02010503020202060003" pitchFamily="50" charset="0"/>
              </a:rPr>
              <a:t>The </a:t>
            </a:r>
            <a:r>
              <a:rPr lang="en-GB" dirty="0"/>
              <a:t>one-flesh union is about a new kinship unit not a sexually complementary pairing.</a:t>
            </a:r>
          </a:p>
          <a:p>
            <a:r>
              <a:rPr lang="en-GB" sz="3200" dirty="0">
                <a:latin typeface="Dosis" panose="02010503020202060003" pitchFamily="50" charset="0"/>
              </a:rPr>
              <a:t>When Jesus speaks of this in Mark 10 and Matthew 19 he is talking about</a:t>
            </a:r>
            <a:r>
              <a:rPr lang="en-GB" dirty="0"/>
              <a:t> the permanence of the kinship unit.</a:t>
            </a:r>
            <a:endParaRPr lang="en-GB" sz="3200" dirty="0">
              <a:latin typeface="Dosis" panose="02010503020202060003" pitchFamily="50" charset="0"/>
            </a:endParaRPr>
          </a:p>
          <a:p>
            <a:endParaRPr lang="en-GB" dirty="0"/>
          </a:p>
          <a:p>
            <a:endParaRPr lang="en-GB" dirty="0"/>
          </a:p>
        </p:txBody>
      </p:sp>
    </p:spTree>
    <p:extLst>
      <p:ext uri="{BB962C8B-B14F-4D97-AF65-F5344CB8AC3E}">
        <p14:creationId xmlns:p14="http://schemas.microsoft.com/office/powerpoint/2010/main" val="708296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659B3-5EED-FD4C-049E-DA1A507B8F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F8F04-D9D8-B16E-A180-9059ABD96FB1}"/>
              </a:ext>
            </a:extLst>
          </p:cNvPr>
          <p:cNvSpPr>
            <a:spLocks noGrp="1"/>
          </p:cNvSpPr>
          <p:nvPr>
            <p:ph type="title"/>
          </p:nvPr>
        </p:nvSpPr>
        <p:spPr/>
        <p:txBody>
          <a:bodyPr>
            <a:normAutofit fontScale="90000"/>
          </a:bodyPr>
          <a:lstStyle/>
          <a:p>
            <a:r>
              <a:rPr lang="en-GB" dirty="0"/>
              <a:t>REVISIONIST VIEW OF MARRIAGE - QUESTIONS</a:t>
            </a:r>
          </a:p>
        </p:txBody>
      </p:sp>
      <p:sp>
        <p:nvSpPr>
          <p:cNvPr id="3" name="Content Placeholder 2">
            <a:extLst>
              <a:ext uri="{FF2B5EF4-FFF2-40B4-BE49-F238E27FC236}">
                <a16:creationId xmlns:a16="http://schemas.microsoft.com/office/drawing/2014/main" id="{A98E4017-8A0E-AA1B-BDA8-6F86A3273F87}"/>
              </a:ext>
            </a:extLst>
          </p:cNvPr>
          <p:cNvSpPr>
            <a:spLocks noGrp="1"/>
          </p:cNvSpPr>
          <p:nvPr>
            <p:ph idx="1"/>
          </p:nvPr>
        </p:nvSpPr>
        <p:spPr>
          <a:xfrm>
            <a:off x="457200" y="1752600"/>
            <a:ext cx="8229600" cy="4800600"/>
          </a:xfrm>
        </p:spPr>
        <p:txBody>
          <a:bodyPr>
            <a:normAutofit fontScale="85000" lnSpcReduction="20000"/>
          </a:bodyPr>
          <a:lstStyle/>
          <a:p>
            <a:r>
              <a:rPr lang="en-GB" dirty="0"/>
              <a:t>What of ‘</a:t>
            </a:r>
            <a:r>
              <a:rPr lang="en-GB" sz="3200" dirty="0">
                <a:latin typeface="Dosis" panose="02010503020202060003" pitchFamily="50" charset="0"/>
              </a:rPr>
              <a:t>she shall be called ‘woman’ for she was taken out of ‘man’</a:t>
            </a:r>
            <a:r>
              <a:rPr lang="en-GB" dirty="0"/>
              <a:t>’ -</a:t>
            </a:r>
            <a:r>
              <a:rPr lang="en-GB" sz="3200" dirty="0">
                <a:latin typeface="Dosis" panose="02010503020202060003" pitchFamily="50" charset="0"/>
              </a:rPr>
              <a:t> Does this not denote necessary difference?</a:t>
            </a:r>
          </a:p>
          <a:p>
            <a:r>
              <a:rPr lang="en-GB" sz="3200" dirty="0">
                <a:latin typeface="Dosis" panose="02010503020202060003" pitchFamily="50" charset="0"/>
              </a:rPr>
              <a:t>The gender complementarity is necessary for procreation and the fulfilling of Genesis 1.28. Thus, it becomes </a:t>
            </a:r>
            <a:r>
              <a:rPr lang="en-GB" i="1" dirty="0"/>
              <a:t>one </a:t>
            </a:r>
            <a:r>
              <a:rPr lang="en-GB" dirty="0"/>
              <a:t>tenant of what marriage is</a:t>
            </a:r>
            <a:r>
              <a:rPr lang="en-GB" i="1" dirty="0"/>
              <a:t>. </a:t>
            </a:r>
            <a:r>
              <a:rPr lang="en-GB" dirty="0"/>
              <a:t>A shared kinship unit would not enough.</a:t>
            </a:r>
            <a:endParaRPr lang="en-GB" i="1" dirty="0"/>
          </a:p>
          <a:p>
            <a:r>
              <a:rPr lang="en-GB" dirty="0"/>
              <a:t>Jesus in Mark 10 and Matthew 19 explicitly mentions male and female in the marriage</a:t>
            </a:r>
          </a:p>
          <a:p>
            <a:r>
              <a:rPr lang="en-GB" sz="3200" dirty="0">
                <a:latin typeface="Dosis" panose="02010503020202060003" pitchFamily="50" charset="0"/>
              </a:rPr>
              <a:t>1 Cor </a:t>
            </a:r>
            <a:r>
              <a:rPr lang="en-GB" dirty="0"/>
              <a:t>6 talks about one-flesh in terms of sexual union not just a kinship unit.</a:t>
            </a:r>
          </a:p>
          <a:p>
            <a:r>
              <a:rPr lang="en-GB" dirty="0"/>
              <a:t>M</a:t>
            </a:r>
            <a:r>
              <a:rPr lang="en-GB" sz="3200" dirty="0">
                <a:latin typeface="Dosis" panose="02010503020202060003" pitchFamily="50" charset="0"/>
              </a:rPr>
              <a:t>arriage is only ever spoken of, conceived and portrayed as male-female in Scripture, how can we say this is not normative?</a:t>
            </a:r>
          </a:p>
          <a:p>
            <a:endParaRPr lang="en-GB" dirty="0"/>
          </a:p>
          <a:p>
            <a:endParaRPr lang="en-GB" dirty="0"/>
          </a:p>
        </p:txBody>
      </p:sp>
    </p:spTree>
    <p:extLst>
      <p:ext uri="{BB962C8B-B14F-4D97-AF65-F5344CB8AC3E}">
        <p14:creationId xmlns:p14="http://schemas.microsoft.com/office/powerpoint/2010/main" val="2269254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9946-4D9D-B996-9CFE-D3A40BF8C9A7}"/>
              </a:ext>
            </a:extLst>
          </p:cNvPr>
          <p:cNvSpPr>
            <a:spLocks noGrp="1"/>
          </p:cNvSpPr>
          <p:nvPr>
            <p:ph type="title"/>
          </p:nvPr>
        </p:nvSpPr>
        <p:spPr/>
        <p:txBody>
          <a:bodyPr>
            <a:normAutofit fontScale="90000"/>
          </a:bodyPr>
          <a:lstStyle/>
          <a:p>
            <a:r>
              <a:rPr lang="en-GB" dirty="0"/>
              <a:t>REVISIONIST VIEW OF MARRIAGE - SONG</a:t>
            </a:r>
          </a:p>
        </p:txBody>
      </p:sp>
      <p:sp>
        <p:nvSpPr>
          <p:cNvPr id="3" name="Content Placeholder 2">
            <a:extLst>
              <a:ext uri="{FF2B5EF4-FFF2-40B4-BE49-F238E27FC236}">
                <a16:creationId xmlns:a16="http://schemas.microsoft.com/office/drawing/2014/main" id="{BAE01ED0-1228-652B-1694-9A6E7AA9DBC8}"/>
              </a:ext>
            </a:extLst>
          </p:cNvPr>
          <p:cNvSpPr>
            <a:spLocks noGrp="1"/>
          </p:cNvSpPr>
          <p:nvPr>
            <p:ph idx="1"/>
          </p:nvPr>
        </p:nvSpPr>
        <p:spPr/>
        <p:txBody>
          <a:bodyPr>
            <a:normAutofit/>
          </a:bodyPr>
          <a:lstStyle/>
          <a:p>
            <a:r>
              <a:rPr lang="en-GB" dirty="0"/>
              <a:t>Marriage no longer needs to be procreative as the Genesis command is superseded by the great commission</a:t>
            </a:r>
          </a:p>
          <a:p>
            <a:r>
              <a:rPr lang="en-GB" dirty="0"/>
              <a:t>Sexual union can be non-procreative – suggesting sex can be about communion with a beloved. Thus is does not need to be male-female.</a:t>
            </a:r>
          </a:p>
        </p:txBody>
      </p:sp>
    </p:spTree>
    <p:extLst>
      <p:ext uri="{BB962C8B-B14F-4D97-AF65-F5344CB8AC3E}">
        <p14:creationId xmlns:p14="http://schemas.microsoft.com/office/powerpoint/2010/main" val="748112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73F90-6F9A-2921-50B6-C6FB4876D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44E35-E812-1103-6824-2CC56D78F6C4}"/>
              </a:ext>
            </a:extLst>
          </p:cNvPr>
          <p:cNvSpPr>
            <a:spLocks noGrp="1"/>
          </p:cNvSpPr>
          <p:nvPr>
            <p:ph type="title"/>
          </p:nvPr>
        </p:nvSpPr>
        <p:spPr/>
        <p:txBody>
          <a:bodyPr>
            <a:normAutofit fontScale="90000"/>
          </a:bodyPr>
          <a:lstStyle/>
          <a:p>
            <a:r>
              <a:rPr lang="en-GB" dirty="0"/>
              <a:t>REVISIONIST VIEW OF MARRIAGE - QUESTIONS</a:t>
            </a:r>
          </a:p>
        </p:txBody>
      </p:sp>
      <p:sp>
        <p:nvSpPr>
          <p:cNvPr id="3" name="Content Placeholder 2">
            <a:extLst>
              <a:ext uri="{FF2B5EF4-FFF2-40B4-BE49-F238E27FC236}">
                <a16:creationId xmlns:a16="http://schemas.microsoft.com/office/drawing/2014/main" id="{78279E6A-51AD-4A0E-73E9-0610C887FDE3}"/>
              </a:ext>
            </a:extLst>
          </p:cNvPr>
          <p:cNvSpPr>
            <a:spLocks noGrp="1"/>
          </p:cNvSpPr>
          <p:nvPr>
            <p:ph idx="1"/>
          </p:nvPr>
        </p:nvSpPr>
        <p:spPr/>
        <p:txBody>
          <a:bodyPr>
            <a:normAutofit fontScale="92500" lnSpcReduction="10000"/>
          </a:bodyPr>
          <a:lstStyle/>
          <a:p>
            <a:r>
              <a:rPr lang="en-GB" dirty="0"/>
              <a:t>Marriage no longer needs to be procreative as the Genesis command is superseded by the great commission</a:t>
            </a:r>
          </a:p>
          <a:p>
            <a:pPr lvl="1"/>
            <a:r>
              <a:rPr lang="en-GB" dirty="0"/>
              <a:t>Does not entail that marriages are no longer procreative.</a:t>
            </a:r>
          </a:p>
          <a:p>
            <a:pPr lvl="1"/>
            <a:r>
              <a:rPr lang="en-GB" dirty="0"/>
              <a:t>Means marriage and procreation is no longer universal nor the means of filling the world with image bearers.</a:t>
            </a:r>
          </a:p>
          <a:p>
            <a:r>
              <a:rPr lang="en-GB" dirty="0"/>
              <a:t>Sex can be non-procreative – suggesting sex can be about communion with a beloved.</a:t>
            </a:r>
          </a:p>
          <a:p>
            <a:pPr lvl="1"/>
            <a:r>
              <a:rPr lang="en-GB" dirty="0"/>
              <a:t>Does this mean sex can be found outside marriage/outside male-female union?</a:t>
            </a:r>
          </a:p>
        </p:txBody>
      </p:sp>
    </p:spTree>
    <p:extLst>
      <p:ext uri="{BB962C8B-B14F-4D97-AF65-F5344CB8AC3E}">
        <p14:creationId xmlns:p14="http://schemas.microsoft.com/office/powerpoint/2010/main" val="2428584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63A28-22E9-42ED-4DEA-0BA063B66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D4B76-C13C-A548-BDC7-28C6DBD7796F}"/>
              </a:ext>
            </a:extLst>
          </p:cNvPr>
          <p:cNvSpPr>
            <a:spLocks noGrp="1"/>
          </p:cNvSpPr>
          <p:nvPr>
            <p:ph type="title"/>
          </p:nvPr>
        </p:nvSpPr>
        <p:spPr/>
        <p:txBody>
          <a:bodyPr/>
          <a:lstStyle/>
          <a:p>
            <a:r>
              <a:rPr lang="en-GB" dirty="0"/>
              <a:t>DISCUSSION TIME </a:t>
            </a:r>
          </a:p>
        </p:txBody>
      </p:sp>
      <p:sp>
        <p:nvSpPr>
          <p:cNvPr id="3" name="Content Placeholder 2">
            <a:extLst>
              <a:ext uri="{FF2B5EF4-FFF2-40B4-BE49-F238E27FC236}">
                <a16:creationId xmlns:a16="http://schemas.microsoft.com/office/drawing/2014/main" id="{964DED9D-6119-078E-9FC4-C42DA3C92390}"/>
              </a:ext>
            </a:extLst>
          </p:cNvPr>
          <p:cNvSpPr>
            <a:spLocks noGrp="1"/>
          </p:cNvSpPr>
          <p:nvPr>
            <p:ph idx="1"/>
          </p:nvPr>
        </p:nvSpPr>
        <p:spPr/>
        <p:txBody>
          <a:bodyPr>
            <a:normAutofit/>
          </a:bodyPr>
          <a:lstStyle/>
          <a:p>
            <a:r>
              <a:rPr lang="en-GB" dirty="0"/>
              <a:t>What are the strengths and weaknesses of these readings?</a:t>
            </a:r>
          </a:p>
          <a:p>
            <a:r>
              <a:rPr lang="en-GB" dirty="0"/>
              <a:t>What questions does this raise for you?</a:t>
            </a:r>
          </a:p>
        </p:txBody>
      </p:sp>
    </p:spTree>
    <p:extLst>
      <p:ext uri="{BB962C8B-B14F-4D97-AF65-F5344CB8AC3E}">
        <p14:creationId xmlns:p14="http://schemas.microsoft.com/office/powerpoint/2010/main" val="4147519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7D327-8326-4DCA-8A29-D87A3BAEFEE1}"/>
              </a:ext>
            </a:extLst>
          </p:cNvPr>
          <p:cNvSpPr>
            <a:spLocks noGrp="1"/>
          </p:cNvSpPr>
          <p:nvPr>
            <p:ph type="title"/>
          </p:nvPr>
        </p:nvSpPr>
        <p:spPr/>
        <p:txBody>
          <a:bodyPr>
            <a:normAutofit fontScale="90000"/>
          </a:bodyPr>
          <a:lstStyle/>
          <a:p>
            <a:r>
              <a:rPr lang="en-GB" dirty="0"/>
              <a:t>SCRIPTURE AND SAME-SEX RELATIONSHIPS</a:t>
            </a:r>
          </a:p>
        </p:txBody>
      </p:sp>
      <p:sp>
        <p:nvSpPr>
          <p:cNvPr id="3" name="Content Placeholder 2">
            <a:extLst>
              <a:ext uri="{FF2B5EF4-FFF2-40B4-BE49-F238E27FC236}">
                <a16:creationId xmlns:a16="http://schemas.microsoft.com/office/drawing/2014/main" id="{DEA5A161-E948-469D-B7A4-E3E983BD902A}"/>
              </a:ext>
            </a:extLst>
          </p:cNvPr>
          <p:cNvSpPr>
            <a:spLocks noGrp="1"/>
          </p:cNvSpPr>
          <p:nvPr>
            <p:ph idx="1"/>
          </p:nvPr>
        </p:nvSpPr>
        <p:spPr/>
        <p:txBody>
          <a:bodyPr>
            <a:normAutofit fontScale="92500" lnSpcReduction="20000"/>
          </a:bodyPr>
          <a:lstStyle/>
          <a:p>
            <a:r>
              <a:rPr lang="en-GB" dirty="0"/>
              <a:t>Key Question: what does Scripture say about same-sex relationships and same-sex sexual activity? </a:t>
            </a:r>
          </a:p>
          <a:p>
            <a:r>
              <a:rPr lang="en-GB" dirty="0"/>
              <a:t>Key Passages: </a:t>
            </a:r>
          </a:p>
          <a:p>
            <a:r>
              <a:rPr lang="en-GB" dirty="0"/>
              <a:t>Genesis 19</a:t>
            </a:r>
          </a:p>
          <a:p>
            <a:r>
              <a:rPr lang="en-GB" dirty="0"/>
              <a:t>Leviticus 18:22 and 20:13</a:t>
            </a:r>
          </a:p>
          <a:p>
            <a:r>
              <a:rPr lang="en-GB" dirty="0"/>
              <a:t>Judges 19</a:t>
            </a:r>
          </a:p>
          <a:p>
            <a:r>
              <a:rPr lang="en-GB" dirty="0"/>
              <a:t>1 Corinthians 6:9</a:t>
            </a:r>
          </a:p>
          <a:p>
            <a:r>
              <a:rPr lang="en-GB" dirty="0"/>
              <a:t>Romans 1:26-27</a:t>
            </a:r>
          </a:p>
          <a:p>
            <a:r>
              <a:rPr lang="en-GB" dirty="0"/>
              <a:t>1 Timothy 1:10</a:t>
            </a:r>
          </a:p>
          <a:p>
            <a:r>
              <a:rPr lang="en-GB" dirty="0"/>
              <a:t>Jesus’ words.</a:t>
            </a:r>
          </a:p>
        </p:txBody>
      </p:sp>
    </p:spTree>
    <p:extLst>
      <p:ext uri="{BB962C8B-B14F-4D97-AF65-F5344CB8AC3E}">
        <p14:creationId xmlns:p14="http://schemas.microsoft.com/office/powerpoint/2010/main" val="205018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0280F-6FD5-44B0-94B7-1CE9E1556AA2}"/>
              </a:ext>
            </a:extLst>
          </p:cNvPr>
          <p:cNvSpPr>
            <a:spLocks noGrp="1"/>
          </p:cNvSpPr>
          <p:nvPr>
            <p:ph type="title"/>
          </p:nvPr>
        </p:nvSpPr>
        <p:spPr/>
        <p:txBody>
          <a:bodyPr/>
          <a:lstStyle/>
          <a:p>
            <a:r>
              <a:rPr lang="en-GB" dirty="0"/>
              <a:t>LEVITICUS 18:22 AND 20:13 </a:t>
            </a:r>
          </a:p>
        </p:txBody>
      </p:sp>
      <p:sp>
        <p:nvSpPr>
          <p:cNvPr id="3" name="Content Placeholder 2">
            <a:extLst>
              <a:ext uri="{FF2B5EF4-FFF2-40B4-BE49-F238E27FC236}">
                <a16:creationId xmlns:a16="http://schemas.microsoft.com/office/drawing/2014/main" id="{8CBC6A93-E31A-4C02-9E71-967590FEF150}"/>
              </a:ext>
            </a:extLst>
          </p:cNvPr>
          <p:cNvSpPr>
            <a:spLocks noGrp="1"/>
          </p:cNvSpPr>
          <p:nvPr>
            <p:ph idx="1"/>
          </p:nvPr>
        </p:nvSpPr>
        <p:spPr>
          <a:xfrm>
            <a:off x="457200" y="1752600"/>
            <a:ext cx="8229600" cy="4953000"/>
          </a:xfrm>
        </p:spPr>
        <p:txBody>
          <a:bodyPr>
            <a:normAutofit fontScale="85000" lnSpcReduction="10000"/>
          </a:bodyPr>
          <a:lstStyle/>
          <a:p>
            <a:r>
              <a:rPr lang="en-GB" sz="3100" dirty="0"/>
              <a:t>Lev 18:22 - </a:t>
            </a:r>
            <a:r>
              <a:rPr lang="en-GB" sz="3100" i="1" dirty="0"/>
              <a:t>Do not have sexual relations with a man as one does with a woman; that is detestable.</a:t>
            </a:r>
          </a:p>
          <a:p>
            <a:r>
              <a:rPr lang="en-GB" sz="3100" dirty="0"/>
              <a:t>Lev 20:13 - </a:t>
            </a:r>
            <a:r>
              <a:rPr lang="en-GB" sz="3100" i="1" dirty="0"/>
              <a:t>If a man has sexual relations with a man as one does with a woman, both of them have done what is detestable. They are to be put to death; their blood will be on their own heads.</a:t>
            </a:r>
          </a:p>
          <a:p>
            <a:r>
              <a:rPr lang="en-GB" sz="3100" dirty="0"/>
              <a:t>The narrative context is God calling his people to keep the law as part of the covenant he has made with them. </a:t>
            </a:r>
          </a:p>
          <a:p>
            <a:r>
              <a:rPr lang="en-GB" sz="3100" dirty="0"/>
              <a:t>God wants to dwell with his people, the holy with the unholy ‘therefore, be holy, because I am holy’ (Leviticus 11:45).</a:t>
            </a:r>
          </a:p>
          <a:p>
            <a:r>
              <a:rPr lang="en-GB" sz="3100" dirty="0"/>
              <a:t>God calls his people to be distinct from the other nations, namely Canaan and the god Molek (Leviticus 18:2-5, 20:1-5).</a:t>
            </a:r>
          </a:p>
          <a:p>
            <a:endParaRPr lang="en-GB" dirty="0"/>
          </a:p>
        </p:txBody>
      </p:sp>
    </p:spTree>
    <p:extLst>
      <p:ext uri="{BB962C8B-B14F-4D97-AF65-F5344CB8AC3E}">
        <p14:creationId xmlns:p14="http://schemas.microsoft.com/office/powerpoint/2010/main" val="1340988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176D-0C72-479B-B2C5-FA87136FD81C}"/>
              </a:ext>
            </a:extLst>
          </p:cNvPr>
          <p:cNvSpPr>
            <a:spLocks noGrp="1"/>
          </p:cNvSpPr>
          <p:nvPr>
            <p:ph type="title"/>
          </p:nvPr>
        </p:nvSpPr>
        <p:spPr/>
        <p:txBody>
          <a:bodyPr/>
          <a:lstStyle/>
          <a:p>
            <a:r>
              <a:rPr lang="en-GB" dirty="0"/>
              <a:t>LEVITICUS 18:22 AND 20:13 </a:t>
            </a:r>
          </a:p>
        </p:txBody>
      </p:sp>
      <p:sp>
        <p:nvSpPr>
          <p:cNvPr id="3" name="Content Placeholder 2">
            <a:extLst>
              <a:ext uri="{FF2B5EF4-FFF2-40B4-BE49-F238E27FC236}">
                <a16:creationId xmlns:a16="http://schemas.microsoft.com/office/drawing/2014/main" id="{120DE805-8F36-4E5C-8D6D-B9F29EAAD05C}"/>
              </a:ext>
            </a:extLst>
          </p:cNvPr>
          <p:cNvSpPr>
            <a:spLocks noGrp="1"/>
          </p:cNvSpPr>
          <p:nvPr>
            <p:ph idx="1"/>
          </p:nvPr>
        </p:nvSpPr>
        <p:spPr/>
        <p:txBody>
          <a:bodyPr>
            <a:noAutofit/>
          </a:bodyPr>
          <a:lstStyle/>
          <a:p>
            <a:r>
              <a:rPr lang="en-GB" sz="2600" dirty="0"/>
              <a:t>Unqualified and absolute language - it does not make it clear that this refers to prostitution, incest, pederasty or rape. (Loader, </a:t>
            </a:r>
            <a:r>
              <a:rPr lang="en-GB" sz="2600" i="1" dirty="0"/>
              <a:t>Homosexuality and the Bible</a:t>
            </a:r>
            <a:r>
              <a:rPr lang="en-GB" sz="2600" dirty="0"/>
              <a:t>, p.23)</a:t>
            </a:r>
          </a:p>
          <a:p>
            <a:r>
              <a:rPr lang="en-GB" sz="2600" dirty="0"/>
              <a:t>Mutuality – both men are to be put to death, both are condemned (Lev 20:13).</a:t>
            </a:r>
          </a:p>
          <a:p>
            <a:r>
              <a:rPr lang="en-GB" sz="2600" dirty="0"/>
              <a:t>The words used in these two verses echo words used in the creation narratives of Genesis 1 and 2. The word for woman is </a:t>
            </a:r>
            <a:r>
              <a:rPr lang="en-GB" sz="2600" i="1" dirty="0"/>
              <a:t>ishshah</a:t>
            </a:r>
            <a:r>
              <a:rPr lang="en-GB" sz="2600" dirty="0"/>
              <a:t> for woman which echoes Genesis 2.22-23 and </a:t>
            </a:r>
            <a:r>
              <a:rPr lang="en-GB" sz="2600" i="1" dirty="0"/>
              <a:t>zakar</a:t>
            </a:r>
            <a:r>
              <a:rPr lang="en-GB" sz="2600" dirty="0"/>
              <a:t> and </a:t>
            </a:r>
            <a:r>
              <a:rPr lang="en-GB" sz="2600" i="1" dirty="0"/>
              <a:t>ish</a:t>
            </a:r>
            <a:r>
              <a:rPr lang="en-GB" sz="2600" dirty="0"/>
              <a:t> for man or male, which echoes Genesis 1.27 and 2:23.</a:t>
            </a:r>
          </a:p>
          <a:p>
            <a:r>
              <a:rPr lang="en-GB" sz="2600" dirty="0"/>
              <a:t>The language could reinforce the importance of respecting the depiction of relationships given from the beginning.</a:t>
            </a:r>
          </a:p>
        </p:txBody>
      </p:sp>
    </p:spTree>
    <p:extLst>
      <p:ext uri="{BB962C8B-B14F-4D97-AF65-F5344CB8AC3E}">
        <p14:creationId xmlns:p14="http://schemas.microsoft.com/office/powerpoint/2010/main" val="1508382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64B7-08E8-4BC5-9142-3DA1F27205C8}"/>
              </a:ext>
            </a:extLst>
          </p:cNvPr>
          <p:cNvSpPr>
            <a:spLocks noGrp="1"/>
          </p:cNvSpPr>
          <p:nvPr>
            <p:ph type="title"/>
          </p:nvPr>
        </p:nvSpPr>
        <p:spPr/>
        <p:txBody>
          <a:bodyPr/>
          <a:lstStyle/>
          <a:p>
            <a:r>
              <a:rPr lang="en-GB" dirty="0"/>
              <a:t>REVISIONIST ARGUMENTS</a:t>
            </a:r>
          </a:p>
        </p:txBody>
      </p:sp>
      <p:sp>
        <p:nvSpPr>
          <p:cNvPr id="3" name="Content Placeholder 2">
            <a:extLst>
              <a:ext uri="{FF2B5EF4-FFF2-40B4-BE49-F238E27FC236}">
                <a16:creationId xmlns:a16="http://schemas.microsoft.com/office/drawing/2014/main" id="{F2BECA35-1DBA-4A94-89A2-2840745EB390}"/>
              </a:ext>
            </a:extLst>
          </p:cNvPr>
          <p:cNvSpPr>
            <a:spLocks noGrp="1"/>
          </p:cNvSpPr>
          <p:nvPr>
            <p:ph idx="1"/>
          </p:nvPr>
        </p:nvSpPr>
        <p:spPr/>
        <p:txBody>
          <a:bodyPr>
            <a:normAutofit/>
          </a:bodyPr>
          <a:lstStyle/>
          <a:p>
            <a:pPr marL="0" indent="0">
              <a:buNone/>
            </a:pPr>
            <a:r>
              <a:rPr lang="en-GB" sz="2700" b="1" dirty="0"/>
              <a:t>These laws no longer apply to Christians. </a:t>
            </a:r>
          </a:p>
          <a:p>
            <a:r>
              <a:rPr lang="en-GB" sz="2700" dirty="0"/>
              <a:t>In one sense this is correct – the church is not called to obey the law (Heb 8:13) but place their faith in Jesus and live faithful lives.</a:t>
            </a:r>
          </a:p>
          <a:p>
            <a:r>
              <a:rPr lang="en-GB" sz="2700" dirty="0"/>
              <a:t>There are many other laws from the OT we no longer follow and disregard and being applicable for us today.</a:t>
            </a:r>
          </a:p>
          <a:p>
            <a:endParaRPr lang="en-GB" dirty="0"/>
          </a:p>
          <a:p>
            <a:pPr marL="914400" lvl="1" indent="-514350">
              <a:buFont typeface="+mj-lt"/>
              <a:buAutoNum type="alphaLcParenR"/>
            </a:pPr>
            <a:endParaRPr lang="en-GB" dirty="0"/>
          </a:p>
          <a:p>
            <a:pPr marL="0" indent="0">
              <a:buNone/>
            </a:pPr>
            <a:endParaRPr lang="en-GB" dirty="0"/>
          </a:p>
        </p:txBody>
      </p:sp>
    </p:spTree>
    <p:extLst>
      <p:ext uri="{BB962C8B-B14F-4D97-AF65-F5344CB8AC3E}">
        <p14:creationId xmlns:p14="http://schemas.microsoft.com/office/powerpoint/2010/main" val="312678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B8CC7-24CB-4B16-A5A1-BD15A0BBD0D7}"/>
              </a:ext>
            </a:extLst>
          </p:cNvPr>
          <p:cNvSpPr>
            <a:spLocks noGrp="1"/>
          </p:cNvSpPr>
          <p:nvPr>
            <p:ph type="title"/>
          </p:nvPr>
        </p:nvSpPr>
        <p:spPr/>
        <p:txBody>
          <a:bodyPr/>
          <a:lstStyle/>
          <a:p>
            <a:r>
              <a:rPr lang="en-GB" dirty="0"/>
              <a:t>PEOPLE NOT ISSUES</a:t>
            </a:r>
          </a:p>
        </p:txBody>
      </p:sp>
      <p:sp>
        <p:nvSpPr>
          <p:cNvPr id="3" name="Content Placeholder 2">
            <a:extLst>
              <a:ext uri="{FF2B5EF4-FFF2-40B4-BE49-F238E27FC236}">
                <a16:creationId xmlns:a16="http://schemas.microsoft.com/office/drawing/2014/main" id="{7D551512-05B1-436F-90A8-251507BF5974}"/>
              </a:ext>
            </a:extLst>
          </p:cNvPr>
          <p:cNvSpPr>
            <a:spLocks noGrp="1"/>
          </p:cNvSpPr>
          <p:nvPr>
            <p:ph idx="1"/>
          </p:nvPr>
        </p:nvSpPr>
        <p:spPr/>
        <p:txBody>
          <a:bodyPr>
            <a:normAutofit/>
          </a:bodyPr>
          <a:lstStyle/>
          <a:p>
            <a:r>
              <a:rPr lang="en-GB" sz="3000" dirty="0"/>
              <a:t>Sexuality is ultimately about people not abstract ideas.</a:t>
            </a:r>
          </a:p>
          <a:p>
            <a:r>
              <a:rPr lang="en-GB" sz="3000" dirty="0"/>
              <a:t>It’s important that we discuss the topic, look at the scriptures and dialogue about doctrine and practices.</a:t>
            </a:r>
          </a:p>
          <a:p>
            <a:r>
              <a:rPr lang="en-GB" sz="3000" dirty="0"/>
              <a:t>But, this is really about how we learn to love people more and help them pursue Jesus.</a:t>
            </a:r>
          </a:p>
        </p:txBody>
      </p:sp>
      <p:pic>
        <p:nvPicPr>
          <p:cNvPr id="1026" name="Picture 2" descr="People Images, Stock Photos &amp; Vectors | Shutterstock">
            <a:extLst>
              <a:ext uri="{FF2B5EF4-FFF2-40B4-BE49-F238E27FC236}">
                <a16:creationId xmlns:a16="http://schemas.microsoft.com/office/drawing/2014/main" id="{61C731DD-E649-4354-93FB-97C7060A74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74"/>
          <a:stretch/>
        </p:blipFill>
        <p:spPr bwMode="auto">
          <a:xfrm>
            <a:off x="1066800" y="5062662"/>
            <a:ext cx="6705600" cy="179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172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52DEABF-0EA3-DC47-9AD9-B90C102DE3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CF922-2C7A-DE82-8409-13D5BB3BAE79}"/>
              </a:ext>
            </a:extLst>
          </p:cNvPr>
          <p:cNvSpPr>
            <a:spLocks noGrp="1"/>
          </p:cNvSpPr>
          <p:nvPr>
            <p:ph type="title"/>
          </p:nvPr>
        </p:nvSpPr>
        <p:spPr/>
        <p:txBody>
          <a:bodyPr/>
          <a:lstStyle/>
          <a:p>
            <a:r>
              <a:rPr lang="en-GB" dirty="0"/>
              <a:t>REVISIONIST ARGUMENTS</a:t>
            </a:r>
          </a:p>
        </p:txBody>
      </p:sp>
      <p:sp>
        <p:nvSpPr>
          <p:cNvPr id="3" name="Content Placeholder 2">
            <a:extLst>
              <a:ext uri="{FF2B5EF4-FFF2-40B4-BE49-F238E27FC236}">
                <a16:creationId xmlns:a16="http://schemas.microsoft.com/office/drawing/2014/main" id="{AC25E8EA-94AA-A323-7302-FA7DB73FFC11}"/>
              </a:ext>
            </a:extLst>
          </p:cNvPr>
          <p:cNvSpPr>
            <a:spLocks noGrp="1"/>
          </p:cNvSpPr>
          <p:nvPr>
            <p:ph idx="1"/>
          </p:nvPr>
        </p:nvSpPr>
        <p:spPr/>
        <p:txBody>
          <a:bodyPr>
            <a:normAutofit lnSpcReduction="10000"/>
          </a:bodyPr>
          <a:lstStyle/>
          <a:p>
            <a:pPr marL="0" indent="0">
              <a:buNone/>
            </a:pPr>
            <a:r>
              <a:rPr lang="en-GB" sz="2700" b="1" dirty="0"/>
              <a:t>These laws no longer apply to Christians. </a:t>
            </a:r>
          </a:p>
          <a:p>
            <a:r>
              <a:rPr lang="en-GB" sz="2700" dirty="0"/>
              <a:t>The law is now to be reinterpreted in light of the coming of Jesus to assess it’s ongoing relevance. </a:t>
            </a:r>
          </a:p>
          <a:p>
            <a:r>
              <a:rPr lang="en-GB" sz="2700" dirty="0"/>
              <a:t>How do we interpret these laws in light of the coming of Christ and the NT writings?</a:t>
            </a:r>
          </a:p>
          <a:p>
            <a:pPr marL="971550" lvl="1" indent="-457200"/>
            <a:r>
              <a:rPr lang="el-GR" sz="2700" dirty="0">
                <a:latin typeface="+mn-lt"/>
                <a:cs typeface="Times New Roman" panose="02020603050405020304" pitchFamily="18" charset="0"/>
              </a:rPr>
              <a:t>πορνεία</a:t>
            </a:r>
            <a:r>
              <a:rPr lang="en-GB" sz="2700" dirty="0">
                <a:latin typeface="+mn-lt"/>
              </a:rPr>
              <a:t> </a:t>
            </a:r>
            <a:r>
              <a:rPr lang="en-GB" sz="2700" dirty="0"/>
              <a:t>is widely condemned in NT and for a first century Jew this would have included the Leviticus prohibitions. </a:t>
            </a:r>
          </a:p>
          <a:p>
            <a:pPr marL="971550" lvl="1" indent="-457200"/>
            <a:r>
              <a:rPr lang="en-GB" sz="2700" dirty="0"/>
              <a:t>Paul, appears to pick up these two precise prohibitions in his writings 1 Cor 6:9-10 and 1 Timothy 1:9-10 and continues them.</a:t>
            </a:r>
          </a:p>
          <a:p>
            <a:pPr marL="914400" lvl="1" indent="-514350">
              <a:buFont typeface="+mj-lt"/>
              <a:buAutoNum type="alphaLcParenR"/>
            </a:pPr>
            <a:endParaRPr lang="en-GB" dirty="0"/>
          </a:p>
          <a:p>
            <a:pPr marL="914400" lvl="1" indent="-514350">
              <a:buFont typeface="+mj-lt"/>
              <a:buAutoNum type="alphaLcParenR"/>
            </a:pPr>
            <a:endParaRPr lang="en-GB" dirty="0"/>
          </a:p>
          <a:p>
            <a:pPr marL="0" indent="0">
              <a:buNone/>
            </a:pPr>
            <a:endParaRPr lang="en-GB" dirty="0"/>
          </a:p>
        </p:txBody>
      </p:sp>
    </p:spTree>
    <p:extLst>
      <p:ext uri="{BB962C8B-B14F-4D97-AF65-F5344CB8AC3E}">
        <p14:creationId xmlns:p14="http://schemas.microsoft.com/office/powerpoint/2010/main" val="1799168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7AB0-FDC9-4C28-B2C4-97DC411CB98D}"/>
              </a:ext>
            </a:extLst>
          </p:cNvPr>
          <p:cNvSpPr>
            <a:spLocks noGrp="1"/>
          </p:cNvSpPr>
          <p:nvPr>
            <p:ph type="title"/>
          </p:nvPr>
        </p:nvSpPr>
        <p:spPr/>
        <p:txBody>
          <a:bodyPr>
            <a:normAutofit/>
          </a:bodyPr>
          <a:lstStyle/>
          <a:p>
            <a:r>
              <a:rPr lang="en-GB" dirty="0"/>
              <a:t>REVISIONIST ARGUMENTS</a:t>
            </a:r>
          </a:p>
        </p:txBody>
      </p:sp>
      <p:sp>
        <p:nvSpPr>
          <p:cNvPr id="3" name="Content Placeholder 2">
            <a:extLst>
              <a:ext uri="{FF2B5EF4-FFF2-40B4-BE49-F238E27FC236}">
                <a16:creationId xmlns:a16="http://schemas.microsoft.com/office/drawing/2014/main" id="{94E441FF-EF57-4182-9634-4CEA45955B58}"/>
              </a:ext>
            </a:extLst>
          </p:cNvPr>
          <p:cNvSpPr>
            <a:spLocks noGrp="1"/>
          </p:cNvSpPr>
          <p:nvPr>
            <p:ph idx="1"/>
          </p:nvPr>
        </p:nvSpPr>
        <p:spPr/>
        <p:txBody>
          <a:bodyPr>
            <a:normAutofit fontScale="85000" lnSpcReduction="10000"/>
          </a:bodyPr>
          <a:lstStyle/>
          <a:p>
            <a:pPr marL="0" indent="0">
              <a:buNone/>
            </a:pPr>
            <a:r>
              <a:rPr lang="en-GB" b="1" dirty="0"/>
              <a:t>These texts reflect patriarchal culture. </a:t>
            </a:r>
          </a:p>
          <a:p>
            <a:r>
              <a:rPr lang="en-GB" dirty="0"/>
              <a:t>One male had to assume the ‘female role’ in SSSA and thus a lower, less valued role and this is what is condemned. </a:t>
            </a:r>
          </a:p>
          <a:p>
            <a:pPr marL="514350" indent="-514350"/>
            <a:r>
              <a:rPr lang="en-GB" dirty="0"/>
              <a:t>But, this is not the reason given in the text. </a:t>
            </a:r>
          </a:p>
          <a:p>
            <a:pPr marL="514350" indent="-514350"/>
            <a:r>
              <a:rPr lang="en-GB" dirty="0"/>
              <a:t>While it is true the culture was influenced by patriarchy, the text of Scripture seems to be more liberative. Women have equal status with men (Genesis 1.27) and so they are not viewed as less than men. </a:t>
            </a:r>
          </a:p>
          <a:p>
            <a:pPr marL="514350" indent="-514350"/>
            <a:r>
              <a:rPr lang="en-GB" dirty="0"/>
              <a:t>Leviticus 18.18 and 20.10 also limit the dominance of men.</a:t>
            </a:r>
          </a:p>
        </p:txBody>
      </p:sp>
    </p:spTree>
    <p:extLst>
      <p:ext uri="{BB962C8B-B14F-4D97-AF65-F5344CB8AC3E}">
        <p14:creationId xmlns:p14="http://schemas.microsoft.com/office/powerpoint/2010/main" val="465312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7AB0-FDC9-4C28-B2C4-97DC411CB98D}"/>
              </a:ext>
            </a:extLst>
          </p:cNvPr>
          <p:cNvSpPr>
            <a:spLocks noGrp="1"/>
          </p:cNvSpPr>
          <p:nvPr>
            <p:ph type="title"/>
          </p:nvPr>
        </p:nvSpPr>
        <p:spPr/>
        <p:txBody>
          <a:bodyPr/>
          <a:lstStyle/>
          <a:p>
            <a:r>
              <a:rPr lang="en-GB" dirty="0"/>
              <a:t>REVISIONIST ARGUMENTS</a:t>
            </a:r>
          </a:p>
        </p:txBody>
      </p:sp>
      <p:sp>
        <p:nvSpPr>
          <p:cNvPr id="3" name="Content Placeholder 2">
            <a:extLst>
              <a:ext uri="{FF2B5EF4-FFF2-40B4-BE49-F238E27FC236}">
                <a16:creationId xmlns:a16="http://schemas.microsoft.com/office/drawing/2014/main" id="{94E441FF-EF57-4182-9634-4CEA45955B58}"/>
              </a:ext>
            </a:extLst>
          </p:cNvPr>
          <p:cNvSpPr>
            <a:spLocks noGrp="1"/>
          </p:cNvSpPr>
          <p:nvPr>
            <p:ph idx="1"/>
          </p:nvPr>
        </p:nvSpPr>
        <p:spPr/>
        <p:txBody>
          <a:bodyPr>
            <a:normAutofit lnSpcReduction="10000"/>
          </a:bodyPr>
          <a:lstStyle/>
          <a:p>
            <a:pPr marL="0" indent="0">
              <a:buNone/>
            </a:pPr>
            <a:r>
              <a:rPr lang="en-GB" b="1" dirty="0"/>
              <a:t>What is being referred to is exploitative sexual activity or domination</a:t>
            </a:r>
            <a:r>
              <a:rPr lang="en-GB" dirty="0"/>
              <a:t>. </a:t>
            </a:r>
          </a:p>
          <a:p>
            <a:r>
              <a:rPr lang="en-GB" dirty="0"/>
              <a:t>Such as masters or older men taking advantage of slaves or young boys.</a:t>
            </a:r>
          </a:p>
          <a:p>
            <a:pPr marL="914400" lvl="1" indent="-514350"/>
            <a:r>
              <a:rPr lang="en-GB" dirty="0"/>
              <a:t>This kind of activity certainly occurred in ancient cultures. Also, for sure this kind of activity is prohibited by God but is that is what is in view here? </a:t>
            </a:r>
          </a:p>
          <a:p>
            <a:pPr lvl="1"/>
            <a:r>
              <a:rPr lang="en-GB" dirty="0"/>
              <a:t>The text does not refer to older men, or master but to men in general. Nor to exploitative sex or domination but to any sex between men.</a:t>
            </a:r>
          </a:p>
        </p:txBody>
      </p:sp>
    </p:spTree>
    <p:extLst>
      <p:ext uri="{BB962C8B-B14F-4D97-AF65-F5344CB8AC3E}">
        <p14:creationId xmlns:p14="http://schemas.microsoft.com/office/powerpoint/2010/main" val="3715567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E39E-E8D1-4D56-B2D7-D370BB4A70BF}"/>
              </a:ext>
            </a:extLst>
          </p:cNvPr>
          <p:cNvSpPr>
            <a:spLocks noGrp="1"/>
          </p:cNvSpPr>
          <p:nvPr>
            <p:ph type="title"/>
          </p:nvPr>
        </p:nvSpPr>
        <p:spPr/>
        <p:txBody>
          <a:bodyPr>
            <a:normAutofit fontScale="90000"/>
          </a:bodyPr>
          <a:lstStyle/>
          <a:p>
            <a:r>
              <a:rPr lang="en-GB" dirty="0"/>
              <a:t>LEVITICUS PROHIBTIONS IN THE SEPTUAGINT</a:t>
            </a:r>
          </a:p>
        </p:txBody>
      </p:sp>
      <p:sp>
        <p:nvSpPr>
          <p:cNvPr id="3" name="Content Placeholder 2">
            <a:extLst>
              <a:ext uri="{FF2B5EF4-FFF2-40B4-BE49-F238E27FC236}">
                <a16:creationId xmlns:a16="http://schemas.microsoft.com/office/drawing/2014/main" id="{C3B279BA-245B-43EA-A990-A2A6DAF781DE}"/>
              </a:ext>
            </a:extLst>
          </p:cNvPr>
          <p:cNvSpPr>
            <a:spLocks noGrp="1"/>
          </p:cNvSpPr>
          <p:nvPr>
            <p:ph idx="1"/>
          </p:nvPr>
        </p:nvSpPr>
        <p:spPr/>
        <p:txBody>
          <a:bodyPr/>
          <a:lstStyle/>
          <a:p>
            <a:pPr marL="0" indent="0">
              <a:buNone/>
            </a:pPr>
            <a:r>
              <a:rPr lang="en-GB" dirty="0">
                <a:cs typeface="Calibri" panose="020F0502020204030204" pitchFamily="34" charset="0"/>
              </a:rPr>
              <a:t>Leviticus 18:22:</a:t>
            </a:r>
          </a:p>
          <a:p>
            <a:pPr marL="0" indent="0">
              <a:buNone/>
            </a:pPr>
            <a:r>
              <a:rPr lang="el-GR" dirty="0">
                <a:latin typeface="Calibri" panose="020F0502020204030204" pitchFamily="34" charset="0"/>
                <a:cs typeface="Calibri" panose="020F0502020204030204" pitchFamily="34" charset="0"/>
              </a:rPr>
              <a:t>καὶ μετὰ </a:t>
            </a:r>
            <a:r>
              <a:rPr lang="el-GR" b="1" dirty="0">
                <a:latin typeface="Calibri" panose="020F0502020204030204" pitchFamily="34" charset="0"/>
                <a:cs typeface="Calibri" panose="020F0502020204030204" pitchFamily="34" charset="0"/>
              </a:rPr>
              <a:t>ἄρσενος</a:t>
            </a:r>
            <a:r>
              <a:rPr lang="el-GR" dirty="0">
                <a:latin typeface="Calibri" panose="020F0502020204030204" pitchFamily="34" charset="0"/>
                <a:cs typeface="Calibri" panose="020F0502020204030204" pitchFamily="34" charset="0"/>
              </a:rPr>
              <a:t> οὐ κοιμηθήσῃ </a:t>
            </a:r>
            <a:r>
              <a:rPr lang="el-GR" b="1" dirty="0">
                <a:latin typeface="Calibri" panose="020F0502020204030204" pitchFamily="34" charset="0"/>
                <a:cs typeface="Calibri" panose="020F0502020204030204" pitchFamily="34" charset="0"/>
              </a:rPr>
              <a:t>κοίτην</a:t>
            </a:r>
            <a:r>
              <a:rPr lang="el-GR" dirty="0">
                <a:latin typeface="Calibri" panose="020F0502020204030204" pitchFamily="34" charset="0"/>
                <a:cs typeface="Calibri" panose="020F0502020204030204" pitchFamily="34" charset="0"/>
              </a:rPr>
              <a:t> γυναικός βδέλυγμα γάρ ἐστιν</a:t>
            </a:r>
            <a:endParaRPr lang="en-GB" dirty="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a:p>
            <a:pPr marL="0" indent="0">
              <a:buNone/>
            </a:pPr>
            <a:r>
              <a:rPr lang="en-GB" dirty="0">
                <a:cs typeface="Calibri" panose="020F0502020204030204" pitchFamily="34" charset="0"/>
              </a:rPr>
              <a:t>Leviticus 20:13</a:t>
            </a:r>
          </a:p>
          <a:p>
            <a:pPr marL="0" indent="0">
              <a:buNone/>
            </a:pPr>
            <a:r>
              <a:rPr lang="el-GR" dirty="0">
                <a:latin typeface="Calibri" panose="020F0502020204030204" pitchFamily="34" charset="0"/>
                <a:cs typeface="Calibri" panose="020F0502020204030204" pitchFamily="34" charset="0"/>
              </a:rPr>
              <a:t>καὶ ὃς ἂν κοιμηθῇ μετὰ </a:t>
            </a:r>
            <a:r>
              <a:rPr lang="el-GR" b="1" dirty="0">
                <a:latin typeface="Calibri" panose="020F0502020204030204" pitchFamily="34" charset="0"/>
                <a:cs typeface="Calibri" panose="020F0502020204030204" pitchFamily="34" charset="0"/>
              </a:rPr>
              <a:t>ἄρσενος</a:t>
            </a:r>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κοίτην</a:t>
            </a:r>
            <a:r>
              <a:rPr lang="el-GR" dirty="0">
                <a:latin typeface="Calibri" panose="020F0502020204030204" pitchFamily="34" charset="0"/>
                <a:cs typeface="Calibri" panose="020F0502020204030204" pitchFamily="34" charset="0"/>
              </a:rPr>
              <a:t> γυναικός βδέλυγμα ἐποίησαν ἀμφότεροι θανατούσθωσαν ἔνοχοί εἰσιν</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7654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B495-C3D7-4163-AA73-32739B11A5C1}"/>
              </a:ext>
            </a:extLst>
          </p:cNvPr>
          <p:cNvSpPr>
            <a:spLocks noGrp="1"/>
          </p:cNvSpPr>
          <p:nvPr>
            <p:ph type="title"/>
          </p:nvPr>
        </p:nvSpPr>
        <p:spPr/>
        <p:txBody>
          <a:bodyPr>
            <a:normAutofit/>
          </a:bodyPr>
          <a:lstStyle/>
          <a:p>
            <a:r>
              <a:rPr lang="en-GB" dirty="0"/>
              <a:t>1 CORINTHIANS 6:9-11</a:t>
            </a:r>
          </a:p>
        </p:txBody>
      </p:sp>
      <p:sp>
        <p:nvSpPr>
          <p:cNvPr id="3" name="Content Placeholder 2">
            <a:extLst>
              <a:ext uri="{FF2B5EF4-FFF2-40B4-BE49-F238E27FC236}">
                <a16:creationId xmlns:a16="http://schemas.microsoft.com/office/drawing/2014/main" id="{EA2ED140-411C-4C25-9E98-7A947095CFDF}"/>
              </a:ext>
            </a:extLst>
          </p:cNvPr>
          <p:cNvSpPr>
            <a:spLocks noGrp="1"/>
          </p:cNvSpPr>
          <p:nvPr>
            <p:ph idx="1"/>
          </p:nvPr>
        </p:nvSpPr>
        <p:spPr>
          <a:xfrm>
            <a:off x="152400" y="1752600"/>
            <a:ext cx="8839200" cy="4525963"/>
          </a:xfrm>
        </p:spPr>
        <p:txBody>
          <a:bodyPr>
            <a:noAutofit/>
          </a:bodyPr>
          <a:lstStyle/>
          <a:p>
            <a:pPr marL="0" indent="0">
              <a:buNone/>
            </a:pPr>
            <a:r>
              <a:rPr lang="en-GB" sz="2400" b="1" i="1" baseline="30000" dirty="0"/>
              <a:t>9</a:t>
            </a:r>
            <a:r>
              <a:rPr lang="en-GB" sz="2400" i="1" dirty="0"/>
              <a:t>Or do you not know that wrongdoers will not inherit the kingdom of God? Do not be deceived: Neither the sexually immoral nor idolaters nor adulterers nor men who have sex with men </a:t>
            </a:r>
            <a:r>
              <a:rPr lang="en-GB" sz="2400"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οὔτε μαλακοὶ οὔτε ἀρσενοκοῖται</a:t>
            </a:r>
            <a:r>
              <a:rPr lang="en-GB" sz="2400" dirty="0">
                <a:latin typeface="Calibri" panose="020F0502020204030204" pitchFamily="34" charset="0"/>
                <a:cs typeface="Calibri" panose="020F0502020204030204" pitchFamily="34" charset="0"/>
              </a:rPr>
              <a:t>)</a:t>
            </a:r>
            <a:r>
              <a:rPr lang="en-GB" sz="2400" dirty="0"/>
              <a:t> </a:t>
            </a:r>
            <a:r>
              <a:rPr lang="en-GB" sz="2400" b="1" i="1" baseline="30000" dirty="0"/>
              <a:t>10</a:t>
            </a:r>
            <a:r>
              <a:rPr lang="en-GB" sz="2400" i="1" dirty="0"/>
              <a:t>nor thieves nor the greedy nor drunkards nor slanderers nor swindlers will inherit the kingdom of God. </a:t>
            </a:r>
            <a:r>
              <a:rPr lang="en-GB" sz="2400" b="1" i="1" baseline="30000" dirty="0"/>
              <a:t>11</a:t>
            </a:r>
            <a:r>
              <a:rPr lang="en-GB" sz="2400" i="1" dirty="0"/>
              <a:t>And that is what some of you were. But you were washed, you were sanctified, you were justified in the name of the Lord Jesus Christ and by the Spirit of our God. </a:t>
            </a:r>
          </a:p>
          <a:p>
            <a:r>
              <a:rPr lang="el-GR" sz="2400" dirty="0">
                <a:latin typeface="Calibri" panose="020F0502020204030204" pitchFamily="34" charset="0"/>
                <a:cs typeface="Calibri" panose="020F0502020204030204" pitchFamily="34" charset="0"/>
              </a:rPr>
              <a:t>ἀρσενοκοῖται</a:t>
            </a:r>
            <a:r>
              <a:rPr lang="el-GR" sz="2400" dirty="0"/>
              <a:t> </a:t>
            </a:r>
            <a:r>
              <a:rPr lang="en-GB" sz="2400" dirty="0"/>
              <a:t>– made up of </a:t>
            </a:r>
            <a:r>
              <a:rPr lang="el-GR" sz="2400" dirty="0">
                <a:latin typeface="+mn-lt"/>
              </a:rPr>
              <a:t>ἄρσενος</a:t>
            </a:r>
            <a:r>
              <a:rPr lang="el-GR" sz="2400" dirty="0"/>
              <a:t> </a:t>
            </a:r>
            <a:r>
              <a:rPr lang="en-GB" sz="2400" dirty="0"/>
              <a:t>and </a:t>
            </a:r>
            <a:r>
              <a:rPr lang="el-GR" sz="2400" dirty="0">
                <a:latin typeface="+mn-lt"/>
              </a:rPr>
              <a:t>κοίτην</a:t>
            </a:r>
            <a:r>
              <a:rPr lang="el-GR" sz="2400" dirty="0"/>
              <a:t> </a:t>
            </a:r>
            <a:r>
              <a:rPr lang="en-GB" sz="2400" dirty="0"/>
              <a:t>to mean – a man, or men, who bed or sleep with other men.</a:t>
            </a:r>
          </a:p>
          <a:p>
            <a:r>
              <a:rPr lang="el-GR" sz="2400" dirty="0">
                <a:latin typeface="Calibri" panose="020F0502020204030204" pitchFamily="34" charset="0"/>
                <a:cs typeface="Calibri" panose="020F0502020204030204" pitchFamily="34" charset="0"/>
              </a:rPr>
              <a:t>μαλακοὶ</a:t>
            </a:r>
            <a:r>
              <a:rPr lang="en-GB" sz="2400" dirty="0">
                <a:latin typeface="Calibri" panose="020F0502020204030204" pitchFamily="34" charset="0"/>
                <a:cs typeface="Calibri" panose="020F0502020204030204" pitchFamily="34" charset="0"/>
              </a:rPr>
              <a:t> - means soft, or a man being effeminate. In conjunction with </a:t>
            </a:r>
            <a:r>
              <a:rPr lang="el-GR" sz="2400" dirty="0">
                <a:latin typeface="+mn-lt"/>
              </a:rPr>
              <a:t>ἀρσενοκοῖται</a:t>
            </a:r>
            <a:r>
              <a:rPr lang="en-GB" sz="2400" dirty="0"/>
              <a:t> here could refer to the active and passive partners in male sexual intimacy.</a:t>
            </a:r>
          </a:p>
          <a:p>
            <a:endParaRPr lang="en-GB" sz="2400" i="1" dirty="0"/>
          </a:p>
          <a:p>
            <a:pPr marL="0" indent="0">
              <a:buNone/>
            </a:pPr>
            <a:endParaRPr lang="en-GB" sz="2400" i="1" dirty="0"/>
          </a:p>
          <a:p>
            <a:pPr marL="0" indent="0">
              <a:buNone/>
            </a:pPr>
            <a:endParaRPr lang="en-GB" sz="2400" dirty="0"/>
          </a:p>
        </p:txBody>
      </p:sp>
    </p:spTree>
    <p:extLst>
      <p:ext uri="{BB962C8B-B14F-4D97-AF65-F5344CB8AC3E}">
        <p14:creationId xmlns:p14="http://schemas.microsoft.com/office/powerpoint/2010/main" val="3750004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B495-C3D7-4163-AA73-32739B11A5C1}"/>
              </a:ext>
            </a:extLst>
          </p:cNvPr>
          <p:cNvSpPr>
            <a:spLocks noGrp="1"/>
          </p:cNvSpPr>
          <p:nvPr>
            <p:ph type="title"/>
          </p:nvPr>
        </p:nvSpPr>
        <p:spPr/>
        <p:txBody>
          <a:bodyPr>
            <a:normAutofit/>
          </a:bodyPr>
          <a:lstStyle/>
          <a:p>
            <a:r>
              <a:rPr lang="en-GB" dirty="0"/>
              <a:t>1 TIMOTHY 1:8-10</a:t>
            </a:r>
          </a:p>
        </p:txBody>
      </p:sp>
      <p:sp>
        <p:nvSpPr>
          <p:cNvPr id="3" name="Content Placeholder 2">
            <a:extLst>
              <a:ext uri="{FF2B5EF4-FFF2-40B4-BE49-F238E27FC236}">
                <a16:creationId xmlns:a16="http://schemas.microsoft.com/office/drawing/2014/main" id="{EA2ED140-411C-4C25-9E98-7A947095CFDF}"/>
              </a:ext>
            </a:extLst>
          </p:cNvPr>
          <p:cNvSpPr>
            <a:spLocks noGrp="1"/>
          </p:cNvSpPr>
          <p:nvPr>
            <p:ph idx="1"/>
          </p:nvPr>
        </p:nvSpPr>
        <p:spPr>
          <a:xfrm>
            <a:off x="152400" y="1752600"/>
            <a:ext cx="8839200" cy="4525963"/>
          </a:xfrm>
        </p:spPr>
        <p:txBody>
          <a:bodyPr>
            <a:noAutofit/>
          </a:bodyPr>
          <a:lstStyle/>
          <a:p>
            <a:pPr marL="0" indent="0">
              <a:buNone/>
            </a:pPr>
            <a:r>
              <a:rPr lang="en-GB" sz="2600" b="1" i="1" baseline="30000" dirty="0"/>
              <a:t>8 </a:t>
            </a:r>
            <a:r>
              <a:rPr lang="en-GB" sz="2600" i="1" dirty="0"/>
              <a:t>We know that the law is good if one uses it properly. </a:t>
            </a:r>
            <a:r>
              <a:rPr lang="en-GB" sz="2600" b="1" i="1" baseline="30000" dirty="0"/>
              <a:t>9 </a:t>
            </a:r>
            <a:r>
              <a:rPr lang="en-GB" sz="2600" i="1" dirty="0"/>
              <a:t>We also know that the law is made not for the righteous but for lawbreakers and rebels, the ungodly and sinful, the unholy and irreligious, for those who kill their fathers or mothers, for murderers, </a:t>
            </a:r>
            <a:r>
              <a:rPr lang="en-GB" sz="2600" b="1" i="1" baseline="30000" dirty="0"/>
              <a:t>10 </a:t>
            </a:r>
            <a:r>
              <a:rPr lang="en-GB" sz="2600" i="1" dirty="0"/>
              <a:t>for the sexually immoral, for those practicing homosexuality </a:t>
            </a:r>
            <a:r>
              <a:rPr lang="en-GB" sz="2600" dirty="0">
                <a:latin typeface="Calibri" panose="020F0502020204030204" pitchFamily="34" charset="0"/>
                <a:cs typeface="Calibri" panose="020F0502020204030204" pitchFamily="34" charset="0"/>
              </a:rPr>
              <a:t>(</a:t>
            </a:r>
            <a:r>
              <a:rPr lang="el-GR" sz="2600" dirty="0">
                <a:latin typeface="Calibri" panose="020F0502020204030204" pitchFamily="34" charset="0"/>
                <a:cs typeface="Calibri" panose="020F0502020204030204" pitchFamily="34" charset="0"/>
              </a:rPr>
              <a:t>ἀρσενοκοίταις</a:t>
            </a:r>
            <a:r>
              <a:rPr lang="en-GB" sz="2600" dirty="0">
                <a:latin typeface="Calibri" panose="020F0502020204030204" pitchFamily="34" charset="0"/>
                <a:cs typeface="Calibri" panose="020F0502020204030204" pitchFamily="34" charset="0"/>
              </a:rPr>
              <a:t>)</a:t>
            </a:r>
            <a:r>
              <a:rPr lang="en-GB" sz="2600" i="1" dirty="0"/>
              <a:t>, for slave traders and liars and perjurers—and for whatever else is contrary to the sound doctrine </a:t>
            </a:r>
            <a:r>
              <a:rPr lang="en-GB" sz="2600" b="1" i="1" baseline="30000" dirty="0"/>
              <a:t>11 </a:t>
            </a:r>
            <a:r>
              <a:rPr lang="en-GB" sz="2600" i="1" dirty="0"/>
              <a:t>that conforms to the gospel concerning the glory of the blessed God, which he entrusted to me.</a:t>
            </a:r>
            <a:r>
              <a:rPr lang="en-GB" sz="2600" i="1" baseline="30000" dirty="0"/>
              <a:t> </a:t>
            </a:r>
          </a:p>
          <a:p>
            <a:r>
              <a:rPr lang="en-GB" sz="2600" dirty="0"/>
              <a:t>Paul seems to be to linking these sins to the ten commandments, </a:t>
            </a:r>
            <a:r>
              <a:rPr lang="el-GR" sz="2600" dirty="0">
                <a:latin typeface="+mn-lt"/>
              </a:rPr>
              <a:t>ἀρσενοκοίταις</a:t>
            </a:r>
            <a:r>
              <a:rPr lang="el-GR" sz="2600" dirty="0"/>
              <a:t> </a:t>
            </a:r>
            <a:r>
              <a:rPr lang="en-GB" sz="2600" dirty="0"/>
              <a:t>appears to be linked with adultery with same-sex sexual activity being placed alongside the sexual sin of adultery.</a:t>
            </a:r>
            <a:endParaRPr lang="en-GB" sz="2600" i="1" dirty="0">
              <a:latin typeface="Calibri" panose="020F0502020204030204" pitchFamily="34" charset="0"/>
              <a:cs typeface="Calibri" panose="020F0502020204030204" pitchFamily="34" charset="0"/>
            </a:endParaRPr>
          </a:p>
          <a:p>
            <a:pPr marL="0" indent="0">
              <a:buNone/>
            </a:pPr>
            <a:endParaRPr lang="en-GB" sz="2400" dirty="0"/>
          </a:p>
        </p:txBody>
      </p:sp>
    </p:spTree>
    <p:extLst>
      <p:ext uri="{BB962C8B-B14F-4D97-AF65-F5344CB8AC3E}">
        <p14:creationId xmlns:p14="http://schemas.microsoft.com/office/powerpoint/2010/main" val="362795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B495-C3D7-4163-AA73-32739B11A5C1}"/>
              </a:ext>
            </a:extLst>
          </p:cNvPr>
          <p:cNvSpPr>
            <a:spLocks noGrp="1"/>
          </p:cNvSpPr>
          <p:nvPr>
            <p:ph type="title"/>
          </p:nvPr>
        </p:nvSpPr>
        <p:spPr/>
        <p:txBody>
          <a:bodyPr>
            <a:normAutofit fontScale="90000"/>
          </a:bodyPr>
          <a:lstStyle/>
          <a:p>
            <a:r>
              <a:rPr lang="en-GB" dirty="0"/>
              <a:t>1 CORINTHIANS 6:9 AND</a:t>
            </a:r>
            <a:br>
              <a:rPr lang="en-GB" dirty="0"/>
            </a:br>
            <a:r>
              <a:rPr lang="en-GB" dirty="0"/>
              <a:t>1 TIMOTHY 1:10</a:t>
            </a:r>
          </a:p>
        </p:txBody>
      </p:sp>
      <p:sp>
        <p:nvSpPr>
          <p:cNvPr id="3" name="Content Placeholder 2">
            <a:extLst>
              <a:ext uri="{FF2B5EF4-FFF2-40B4-BE49-F238E27FC236}">
                <a16:creationId xmlns:a16="http://schemas.microsoft.com/office/drawing/2014/main" id="{EA2ED140-411C-4C25-9E98-7A947095CFDF}"/>
              </a:ext>
            </a:extLst>
          </p:cNvPr>
          <p:cNvSpPr>
            <a:spLocks noGrp="1"/>
          </p:cNvSpPr>
          <p:nvPr>
            <p:ph idx="1"/>
          </p:nvPr>
        </p:nvSpPr>
        <p:spPr/>
        <p:txBody>
          <a:bodyPr>
            <a:normAutofit fontScale="92500" lnSpcReduction="20000"/>
          </a:bodyPr>
          <a:lstStyle/>
          <a:p>
            <a:r>
              <a:rPr lang="en-GB" dirty="0"/>
              <a:t>Paul’s prohibition is specific – that of sexual union between two males.</a:t>
            </a:r>
          </a:p>
          <a:p>
            <a:r>
              <a:rPr lang="en-GB" dirty="0"/>
              <a:t>He is not writing specifically about same-sex attraction or desire; he is not speaking of identifying as LGB and he is not writing about the permissibility of celibate same-sex relationship. Those weren’t Paul’s questions. </a:t>
            </a:r>
          </a:p>
          <a:p>
            <a:r>
              <a:rPr lang="en-GB" dirty="0">
                <a:cs typeface="Calibri" panose="020F0502020204030204" pitchFamily="34" charset="0"/>
              </a:rPr>
              <a:t>Given Paul’s wider writings, he views marriage as being between a man and a woman and the only permissible place for sexual intimacy to occur.</a:t>
            </a:r>
          </a:p>
          <a:p>
            <a:r>
              <a:rPr lang="en-GB" dirty="0">
                <a:cs typeface="Calibri" panose="020F0502020204030204" pitchFamily="34" charset="0"/>
              </a:rPr>
              <a:t>He also prohibits all other forms of sexual sin.</a:t>
            </a:r>
          </a:p>
        </p:txBody>
      </p:sp>
    </p:spTree>
    <p:extLst>
      <p:ext uri="{BB962C8B-B14F-4D97-AF65-F5344CB8AC3E}">
        <p14:creationId xmlns:p14="http://schemas.microsoft.com/office/powerpoint/2010/main" val="3690073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7AB0-FDC9-4C28-B2C4-97DC411CB98D}"/>
              </a:ext>
            </a:extLst>
          </p:cNvPr>
          <p:cNvSpPr>
            <a:spLocks noGrp="1"/>
          </p:cNvSpPr>
          <p:nvPr>
            <p:ph type="title"/>
          </p:nvPr>
        </p:nvSpPr>
        <p:spPr/>
        <p:txBody>
          <a:bodyPr/>
          <a:lstStyle/>
          <a:p>
            <a:r>
              <a:rPr lang="en-GB" dirty="0"/>
              <a:t>REVISIONIST ARGUMENT</a:t>
            </a:r>
          </a:p>
        </p:txBody>
      </p:sp>
      <p:sp>
        <p:nvSpPr>
          <p:cNvPr id="3" name="Content Placeholder 2">
            <a:extLst>
              <a:ext uri="{FF2B5EF4-FFF2-40B4-BE49-F238E27FC236}">
                <a16:creationId xmlns:a16="http://schemas.microsoft.com/office/drawing/2014/main" id="{94E441FF-EF57-4182-9634-4CEA45955B58}"/>
              </a:ext>
            </a:extLst>
          </p:cNvPr>
          <p:cNvSpPr>
            <a:spLocks noGrp="1"/>
          </p:cNvSpPr>
          <p:nvPr>
            <p:ph idx="1"/>
          </p:nvPr>
        </p:nvSpPr>
        <p:spPr/>
        <p:txBody>
          <a:bodyPr>
            <a:normAutofit fontScale="92500" lnSpcReduction="10000"/>
          </a:bodyPr>
          <a:lstStyle/>
          <a:p>
            <a:pPr marL="0" indent="0">
              <a:buNone/>
            </a:pPr>
            <a:r>
              <a:rPr lang="en-GB" b="1" dirty="0"/>
              <a:t>What Paul is referring to is exploitative action or domination namely pederasty. </a:t>
            </a:r>
            <a:r>
              <a:rPr lang="en-GB" dirty="0"/>
              <a:t>Such as masters or older men taking advantage of slaves or young boys. </a:t>
            </a:r>
          </a:p>
          <a:p>
            <a:pPr marL="514350" indent="-514350">
              <a:buFont typeface="+mj-lt"/>
              <a:buAutoNum type="alphaLcParenR"/>
            </a:pPr>
            <a:r>
              <a:rPr lang="en-GB" dirty="0"/>
              <a:t>This kind of activity certainly occurred in Greco-Roman culture. Also, for sure this kind of activity is prohibited by God, but is that is what is in view here? </a:t>
            </a:r>
          </a:p>
          <a:p>
            <a:pPr marL="514350" indent="-514350">
              <a:buFont typeface="+mj-lt"/>
              <a:buAutoNum type="alphaLcParenR"/>
            </a:pPr>
            <a:r>
              <a:rPr lang="en-GB" dirty="0"/>
              <a:t>The text doesn’t make this clear. It does not refer to older men, or master but to men in general. Nor to exploitative sex or domination but to any sex between men.</a:t>
            </a:r>
          </a:p>
        </p:txBody>
      </p:sp>
    </p:spTree>
    <p:extLst>
      <p:ext uri="{BB962C8B-B14F-4D97-AF65-F5344CB8AC3E}">
        <p14:creationId xmlns:p14="http://schemas.microsoft.com/office/powerpoint/2010/main" val="39584142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4DFB7DF-14E1-A0F0-799D-DD3FEF43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D1D2E-EC09-5047-826A-1DBE7D4D976B}"/>
              </a:ext>
            </a:extLst>
          </p:cNvPr>
          <p:cNvSpPr>
            <a:spLocks noGrp="1"/>
          </p:cNvSpPr>
          <p:nvPr>
            <p:ph type="title"/>
          </p:nvPr>
        </p:nvSpPr>
        <p:spPr/>
        <p:txBody>
          <a:bodyPr/>
          <a:lstStyle/>
          <a:p>
            <a:r>
              <a:rPr lang="en-GB" dirty="0"/>
              <a:t>REVISIONIST ARGUMENT</a:t>
            </a:r>
          </a:p>
        </p:txBody>
      </p:sp>
      <p:sp>
        <p:nvSpPr>
          <p:cNvPr id="3" name="Content Placeholder 2">
            <a:extLst>
              <a:ext uri="{FF2B5EF4-FFF2-40B4-BE49-F238E27FC236}">
                <a16:creationId xmlns:a16="http://schemas.microsoft.com/office/drawing/2014/main" id="{D885DAB2-8D34-F69F-E3AA-F6611B97A9C7}"/>
              </a:ext>
            </a:extLst>
          </p:cNvPr>
          <p:cNvSpPr>
            <a:spLocks noGrp="1"/>
          </p:cNvSpPr>
          <p:nvPr>
            <p:ph idx="1"/>
          </p:nvPr>
        </p:nvSpPr>
        <p:spPr/>
        <p:txBody>
          <a:bodyPr>
            <a:normAutofit/>
          </a:bodyPr>
          <a:lstStyle/>
          <a:p>
            <a:pPr marL="0" indent="0">
              <a:buNone/>
            </a:pPr>
            <a:r>
              <a:rPr lang="en-GB" b="1" dirty="0"/>
              <a:t>Later uses of </a:t>
            </a:r>
            <a:r>
              <a:rPr lang="el-GR" b="1" dirty="0"/>
              <a:t>ἀρσενοκοίτης</a:t>
            </a:r>
            <a:r>
              <a:rPr lang="en-GB" b="1" dirty="0"/>
              <a:t> refer to economic exploitation by some sexual means. </a:t>
            </a:r>
          </a:p>
          <a:p>
            <a:pPr marL="514350" indent="-514350">
              <a:buFont typeface="+mj-lt"/>
              <a:buAutoNum type="alphaLcParenR"/>
            </a:pPr>
            <a:r>
              <a:rPr lang="en-GB" dirty="0"/>
              <a:t>Can later uses of the word define earlier uses?</a:t>
            </a:r>
          </a:p>
          <a:p>
            <a:pPr marL="514350" indent="-514350">
              <a:buFont typeface="+mj-lt"/>
              <a:buAutoNum type="alphaLcParenR"/>
            </a:pPr>
            <a:r>
              <a:rPr lang="en-GB" dirty="0"/>
              <a:t>The text doesn’t make this clear. It does not refer to economics or exploitative sex or domination but to any sex between men.</a:t>
            </a:r>
          </a:p>
          <a:p>
            <a:pPr marL="514350" indent="-514350">
              <a:buFont typeface="+mj-lt"/>
              <a:buAutoNum type="alphaLcParenR"/>
            </a:pPr>
            <a:endParaRPr lang="en-GB" dirty="0"/>
          </a:p>
        </p:txBody>
      </p:sp>
    </p:spTree>
    <p:extLst>
      <p:ext uri="{BB962C8B-B14F-4D97-AF65-F5344CB8AC3E}">
        <p14:creationId xmlns:p14="http://schemas.microsoft.com/office/powerpoint/2010/main" val="23670441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BCDD-2C48-4D14-8DA7-F89FC1638C1F}"/>
              </a:ext>
            </a:extLst>
          </p:cNvPr>
          <p:cNvSpPr>
            <a:spLocks noGrp="1"/>
          </p:cNvSpPr>
          <p:nvPr>
            <p:ph type="title"/>
          </p:nvPr>
        </p:nvSpPr>
        <p:spPr/>
        <p:txBody>
          <a:bodyPr/>
          <a:lstStyle/>
          <a:p>
            <a:r>
              <a:rPr lang="en-GB" dirty="0"/>
              <a:t>DISCUSSION TIME </a:t>
            </a:r>
          </a:p>
        </p:txBody>
      </p:sp>
      <p:sp>
        <p:nvSpPr>
          <p:cNvPr id="3" name="Content Placeholder 2">
            <a:extLst>
              <a:ext uri="{FF2B5EF4-FFF2-40B4-BE49-F238E27FC236}">
                <a16:creationId xmlns:a16="http://schemas.microsoft.com/office/drawing/2014/main" id="{82207198-4B19-4E23-B104-1347B765CE09}"/>
              </a:ext>
            </a:extLst>
          </p:cNvPr>
          <p:cNvSpPr>
            <a:spLocks noGrp="1"/>
          </p:cNvSpPr>
          <p:nvPr>
            <p:ph idx="1"/>
          </p:nvPr>
        </p:nvSpPr>
        <p:spPr/>
        <p:txBody>
          <a:bodyPr>
            <a:normAutofit/>
          </a:bodyPr>
          <a:lstStyle/>
          <a:p>
            <a:pPr marL="342900" lvl="0" indent="-342900">
              <a:lnSpc>
                <a:spcPct val="107000"/>
              </a:lnSpc>
              <a:buFont typeface="+mj-lt"/>
              <a:buAutoNum type="arabicPeriod"/>
            </a:pPr>
            <a:r>
              <a:rPr lang="en-GB" sz="2800" dirty="0">
                <a:effectLst/>
                <a:ea typeface="Calibri" panose="020F0502020204030204" pitchFamily="34" charset="0"/>
                <a:cs typeface="Calibri" panose="020F0502020204030204" pitchFamily="34" charset="0"/>
              </a:rPr>
              <a:t>How do you read these four passages (Leviticus 18:22, 20:13, 1 Corinthians 6:9, 1 Timothy 1:10)? What interpretation makes most sense?</a:t>
            </a:r>
            <a:endParaRPr lang="en-GB" sz="2800" dirty="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800" dirty="0">
                <a:effectLst/>
                <a:ea typeface="Calibri" panose="020F0502020204030204" pitchFamily="34" charset="0"/>
                <a:cs typeface="Calibri" panose="020F0502020204030204" pitchFamily="34" charset="0"/>
              </a:rPr>
              <a:t>Do you think these verses still carry any weight today?</a:t>
            </a:r>
            <a:endParaRPr lang="en-GB" sz="2800" dirty="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800" dirty="0">
                <a:effectLst/>
                <a:ea typeface="Calibri" panose="020F0502020204030204" pitchFamily="34" charset="0"/>
                <a:cs typeface="Calibri" panose="020F0502020204030204" pitchFamily="34" charset="0"/>
              </a:rPr>
              <a:t>Which arguments resonate with you most?</a:t>
            </a:r>
            <a:endParaRPr lang="en-GB" sz="2800" dirty="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800" dirty="0">
                <a:effectLst/>
                <a:ea typeface="Calibri" panose="020F0502020204030204" pitchFamily="34" charset="0"/>
                <a:cs typeface="Calibri" panose="020F0502020204030204" pitchFamily="34" charset="0"/>
              </a:rPr>
              <a:t>How do you think they should be used, or not used, in the contemporary conversation?</a:t>
            </a:r>
            <a:endParaRPr lang="en-GB" sz="28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2800" dirty="0">
                <a:effectLst/>
                <a:ea typeface="Calibri" panose="020F0502020204030204" pitchFamily="34" charset="0"/>
                <a:cs typeface="Calibri" panose="020F0502020204030204" pitchFamily="34" charset="0"/>
              </a:rPr>
              <a:t>What questions do they raise for you?</a:t>
            </a:r>
            <a:endParaRPr lang="en-GB"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1006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C55F-6C95-32B1-2378-026E63C3F81A}"/>
              </a:ext>
            </a:extLst>
          </p:cNvPr>
          <p:cNvSpPr>
            <a:spLocks noGrp="1"/>
          </p:cNvSpPr>
          <p:nvPr>
            <p:ph type="title"/>
          </p:nvPr>
        </p:nvSpPr>
        <p:spPr>
          <a:xfrm>
            <a:off x="457200" y="274638"/>
            <a:ext cx="8229600" cy="1143000"/>
          </a:xfrm>
        </p:spPr>
        <p:txBody>
          <a:bodyPr anchor="ctr">
            <a:normAutofit/>
          </a:bodyPr>
          <a:lstStyle/>
          <a:p>
            <a:r>
              <a:rPr lang="en-GB" dirty="0"/>
              <a:t>HOW HAVE WE GOT HERE?</a:t>
            </a:r>
          </a:p>
        </p:txBody>
      </p:sp>
      <p:sp>
        <p:nvSpPr>
          <p:cNvPr id="3" name="Content Placeholder 2">
            <a:extLst>
              <a:ext uri="{FF2B5EF4-FFF2-40B4-BE49-F238E27FC236}">
                <a16:creationId xmlns:a16="http://schemas.microsoft.com/office/drawing/2014/main" id="{04CBB2D2-00B9-B0D2-B22B-C0650458F100}"/>
              </a:ext>
            </a:extLst>
          </p:cNvPr>
          <p:cNvSpPr>
            <a:spLocks noGrp="1"/>
          </p:cNvSpPr>
          <p:nvPr>
            <p:ph idx="1"/>
          </p:nvPr>
        </p:nvSpPr>
        <p:spPr>
          <a:xfrm>
            <a:off x="457200" y="1752600"/>
            <a:ext cx="4019550" cy="4525963"/>
          </a:xfrm>
        </p:spPr>
        <p:txBody>
          <a:bodyPr>
            <a:normAutofit/>
          </a:bodyPr>
          <a:lstStyle/>
          <a:p>
            <a:pPr>
              <a:lnSpc>
                <a:spcPct val="90000"/>
              </a:lnSpc>
            </a:pPr>
            <a:r>
              <a:rPr lang="en-GB" dirty="0"/>
              <a:t>The Western Church feels like it has reached an impasse on this topic.</a:t>
            </a:r>
          </a:p>
          <a:p>
            <a:pPr>
              <a:lnSpc>
                <a:spcPct val="90000"/>
              </a:lnSpc>
            </a:pPr>
            <a:r>
              <a:rPr lang="en-GB" dirty="0"/>
              <a:t>There are differing, increasingly entrenched positions concerning this debate.</a:t>
            </a:r>
          </a:p>
        </p:txBody>
      </p:sp>
      <p:pic>
        <p:nvPicPr>
          <p:cNvPr id="1026" name="Picture 2" descr="Fork Road Concept Photos, Images &amp; Pictures | Shutterstock">
            <a:extLst>
              <a:ext uri="{FF2B5EF4-FFF2-40B4-BE49-F238E27FC236}">
                <a16:creationId xmlns:a16="http://schemas.microsoft.com/office/drawing/2014/main" id="{5A1FCC8F-CF26-F1E1-5CAE-676414B282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05" r="6334" b="7399"/>
          <a:stretch/>
        </p:blipFill>
        <p:spPr bwMode="auto">
          <a:xfrm>
            <a:off x="4667250" y="1752601"/>
            <a:ext cx="4019550" cy="4191000"/>
          </a:xfrm>
          <a:prstGeom prst="rect">
            <a:avLst/>
          </a:prstGeom>
          <a:solidFill>
            <a:srgbClr val="FFFFFF"/>
          </a:solidFill>
        </p:spPr>
      </p:pic>
    </p:spTree>
    <p:extLst>
      <p:ext uri="{BB962C8B-B14F-4D97-AF65-F5344CB8AC3E}">
        <p14:creationId xmlns:p14="http://schemas.microsoft.com/office/powerpoint/2010/main" val="7920686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32C7-0353-4349-8DC6-536290B1718D}"/>
              </a:ext>
            </a:extLst>
          </p:cNvPr>
          <p:cNvSpPr>
            <a:spLocks noGrp="1"/>
          </p:cNvSpPr>
          <p:nvPr>
            <p:ph type="title"/>
          </p:nvPr>
        </p:nvSpPr>
        <p:spPr/>
        <p:txBody>
          <a:bodyPr>
            <a:normAutofit fontScale="90000"/>
          </a:bodyPr>
          <a:lstStyle/>
          <a:p>
            <a:r>
              <a:rPr lang="en-GB" dirty="0"/>
              <a:t>JESUS AND HOMOSEXUALITY</a:t>
            </a:r>
          </a:p>
        </p:txBody>
      </p:sp>
      <p:sp>
        <p:nvSpPr>
          <p:cNvPr id="3" name="Content Placeholder 2">
            <a:extLst>
              <a:ext uri="{FF2B5EF4-FFF2-40B4-BE49-F238E27FC236}">
                <a16:creationId xmlns:a16="http://schemas.microsoft.com/office/drawing/2014/main" id="{2FD377B0-8DB3-4C88-B742-E7E16EC962EE}"/>
              </a:ext>
            </a:extLst>
          </p:cNvPr>
          <p:cNvSpPr>
            <a:spLocks noGrp="1"/>
          </p:cNvSpPr>
          <p:nvPr>
            <p:ph idx="1"/>
          </p:nvPr>
        </p:nvSpPr>
        <p:spPr/>
        <p:txBody>
          <a:bodyPr>
            <a:normAutofit fontScale="92500" lnSpcReduction="10000"/>
          </a:bodyPr>
          <a:lstStyle/>
          <a:p>
            <a:r>
              <a:rPr lang="en-GB" dirty="0"/>
              <a:t>A common argument is that Jesus never mentions the subject and so he is silent on it. </a:t>
            </a:r>
          </a:p>
          <a:p>
            <a:r>
              <a:rPr lang="en-GB" dirty="0"/>
              <a:t>It is true he never mentions this specifically, as with incest, bestiality, sleeping with your mother in-law or father-in law.</a:t>
            </a:r>
          </a:p>
          <a:p>
            <a:r>
              <a:rPr lang="en-GB" dirty="0"/>
              <a:t>However, Jesus regularly condemns porneia, a term for sexual immortality in general.</a:t>
            </a:r>
          </a:p>
          <a:p>
            <a:r>
              <a:rPr lang="en-GB" dirty="0"/>
              <a:t>What would a Jew understand sexual immorality to be? Scot McKnight argues, they probably would of thought of Leviticus 18.</a:t>
            </a:r>
          </a:p>
        </p:txBody>
      </p:sp>
    </p:spTree>
    <p:extLst>
      <p:ext uri="{BB962C8B-B14F-4D97-AF65-F5344CB8AC3E}">
        <p14:creationId xmlns:p14="http://schemas.microsoft.com/office/powerpoint/2010/main" val="3478437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B3A7B-0082-40CB-B095-5BB8DCC0F211}"/>
              </a:ext>
            </a:extLst>
          </p:cNvPr>
          <p:cNvSpPr>
            <a:spLocks noGrp="1"/>
          </p:cNvSpPr>
          <p:nvPr>
            <p:ph type="title"/>
          </p:nvPr>
        </p:nvSpPr>
        <p:spPr/>
        <p:txBody>
          <a:bodyPr>
            <a:normAutofit/>
          </a:bodyPr>
          <a:lstStyle/>
          <a:p>
            <a:r>
              <a:rPr lang="en-GB" dirty="0"/>
              <a:t>PORNEIA AND LEVITICUS 18</a:t>
            </a:r>
          </a:p>
        </p:txBody>
      </p:sp>
      <p:sp>
        <p:nvSpPr>
          <p:cNvPr id="3" name="Content Placeholder 2">
            <a:extLst>
              <a:ext uri="{FF2B5EF4-FFF2-40B4-BE49-F238E27FC236}">
                <a16:creationId xmlns:a16="http://schemas.microsoft.com/office/drawing/2014/main" id="{92DE47B0-39D3-4787-A036-87A9286D46A3}"/>
              </a:ext>
            </a:extLst>
          </p:cNvPr>
          <p:cNvSpPr>
            <a:spLocks noGrp="1"/>
          </p:cNvSpPr>
          <p:nvPr>
            <p:ph idx="1"/>
          </p:nvPr>
        </p:nvSpPr>
        <p:spPr>
          <a:xfrm>
            <a:off x="457200" y="1600201"/>
            <a:ext cx="8229600" cy="914400"/>
          </a:xfrm>
        </p:spPr>
        <p:txBody>
          <a:bodyPr>
            <a:noAutofit/>
          </a:bodyPr>
          <a:lstStyle/>
          <a:p>
            <a:r>
              <a:rPr lang="en-GB" sz="2500" dirty="0"/>
              <a:t>Leviticus 18 would have detailed much of the sexual transgressions a Jewish people would have sought to avoid. </a:t>
            </a:r>
          </a:p>
        </p:txBody>
      </p:sp>
      <p:sp>
        <p:nvSpPr>
          <p:cNvPr id="4" name="TextBox 3">
            <a:extLst>
              <a:ext uri="{FF2B5EF4-FFF2-40B4-BE49-F238E27FC236}">
                <a16:creationId xmlns:a16="http://schemas.microsoft.com/office/drawing/2014/main" id="{FC31E1F1-A4AC-46B6-8606-D79A15B9798C}"/>
              </a:ext>
            </a:extLst>
          </p:cNvPr>
          <p:cNvSpPr txBox="1"/>
          <p:nvPr/>
        </p:nvSpPr>
        <p:spPr>
          <a:xfrm>
            <a:off x="457200" y="2514601"/>
            <a:ext cx="4114800" cy="3939540"/>
          </a:xfrm>
          <a:prstGeom prst="rect">
            <a:avLst/>
          </a:prstGeom>
          <a:noFill/>
        </p:spPr>
        <p:txBody>
          <a:bodyPr wrap="square" rtlCol="0">
            <a:spAutoFit/>
          </a:bodyPr>
          <a:lstStyle/>
          <a:p>
            <a:pPr marL="285750" indent="-285750">
              <a:buFont typeface="Arial" panose="020B0604020202020204" pitchFamily="34" charset="0"/>
              <a:buChar char="•"/>
            </a:pPr>
            <a:r>
              <a:rPr lang="en-GB" sz="2500" dirty="0">
                <a:latin typeface="Dosis" panose="02010503020202060003" pitchFamily="50" charset="0"/>
              </a:rPr>
              <a:t>close relatives (18:6),</a:t>
            </a:r>
          </a:p>
          <a:p>
            <a:pPr marL="285750" indent="-285750">
              <a:buFont typeface="Arial" panose="020B0604020202020204" pitchFamily="34" charset="0"/>
              <a:buChar char="•"/>
            </a:pPr>
            <a:r>
              <a:rPr lang="en-GB" sz="2500" dirty="0">
                <a:latin typeface="Dosis" panose="02010503020202060003" pitchFamily="50" charset="0"/>
              </a:rPr>
              <a:t>parents (18:7) and the spouses of parents (18:8),</a:t>
            </a:r>
          </a:p>
          <a:p>
            <a:pPr marL="285750" indent="-285750">
              <a:buFont typeface="Arial" panose="020B0604020202020204" pitchFamily="34" charset="0"/>
              <a:buChar char="•"/>
            </a:pPr>
            <a:r>
              <a:rPr lang="en-GB" sz="2500" dirty="0">
                <a:latin typeface="Dosis" panose="02010503020202060003" pitchFamily="50" charset="0"/>
              </a:rPr>
              <a:t>siblings (18:9, 11),</a:t>
            </a:r>
          </a:p>
          <a:p>
            <a:pPr marL="285750" indent="-285750">
              <a:buFont typeface="Arial" panose="020B0604020202020204" pitchFamily="34" charset="0"/>
              <a:buChar char="•"/>
            </a:pPr>
            <a:r>
              <a:rPr lang="en-GB" sz="2500" dirty="0">
                <a:latin typeface="Dosis" panose="02010503020202060003" pitchFamily="50" charset="0"/>
              </a:rPr>
              <a:t>spouses of one’s children or their children (18:10), </a:t>
            </a:r>
          </a:p>
          <a:p>
            <a:pPr marL="285750" indent="-285750">
              <a:buFont typeface="Arial" panose="020B0604020202020204" pitchFamily="34" charset="0"/>
              <a:buChar char="•"/>
            </a:pPr>
            <a:r>
              <a:rPr lang="en-GB" sz="2500" dirty="0">
                <a:latin typeface="Dosis" panose="02010503020202060003" pitchFamily="50" charset="0"/>
              </a:rPr>
              <a:t>aunts [and uncles] or their spouses (18:12-14),</a:t>
            </a:r>
          </a:p>
          <a:p>
            <a:pPr marL="285750" indent="-285750">
              <a:buFont typeface="Arial" panose="020B0604020202020204" pitchFamily="34" charset="0"/>
              <a:buChar char="•"/>
            </a:pPr>
            <a:r>
              <a:rPr lang="en-GB" sz="2500" dirty="0">
                <a:latin typeface="Dosis" panose="02010503020202060003" pitchFamily="50" charset="0"/>
              </a:rPr>
              <a:t>children by law (18:15),</a:t>
            </a:r>
          </a:p>
          <a:p>
            <a:pPr marL="285750" indent="-285750">
              <a:buFont typeface="Arial" panose="020B0604020202020204" pitchFamily="34" charset="0"/>
              <a:buChar char="•"/>
            </a:pPr>
            <a:endParaRPr lang="en-GB" sz="2500" dirty="0">
              <a:latin typeface="Dosis" panose="02010503020202060003" pitchFamily="50" charset="0"/>
            </a:endParaRPr>
          </a:p>
        </p:txBody>
      </p:sp>
      <p:sp>
        <p:nvSpPr>
          <p:cNvPr id="5" name="TextBox 4">
            <a:extLst>
              <a:ext uri="{FF2B5EF4-FFF2-40B4-BE49-F238E27FC236}">
                <a16:creationId xmlns:a16="http://schemas.microsoft.com/office/drawing/2014/main" id="{B10444D5-D788-47AE-A44F-A26F377827DC}"/>
              </a:ext>
            </a:extLst>
          </p:cNvPr>
          <p:cNvSpPr txBox="1"/>
          <p:nvPr/>
        </p:nvSpPr>
        <p:spPr>
          <a:xfrm>
            <a:off x="4953000" y="2514601"/>
            <a:ext cx="3962400" cy="4324261"/>
          </a:xfrm>
          <a:prstGeom prst="rect">
            <a:avLst/>
          </a:prstGeom>
          <a:noFill/>
        </p:spPr>
        <p:txBody>
          <a:bodyPr wrap="square" rtlCol="0">
            <a:spAutoFit/>
          </a:bodyPr>
          <a:lstStyle/>
          <a:p>
            <a:pPr marL="342900" indent="-342900">
              <a:buFont typeface="Arial" panose="020B0604020202020204" pitchFamily="34" charset="0"/>
              <a:buChar char="•"/>
            </a:pPr>
            <a:r>
              <a:rPr lang="en-GB" sz="2500" dirty="0">
                <a:latin typeface="Dosis" panose="02010503020202060003" pitchFamily="50" charset="0"/>
              </a:rPr>
              <a:t>sisters-in-law [and brothers-in-law](18:16),</a:t>
            </a:r>
          </a:p>
          <a:p>
            <a:pPr marL="342900" indent="-342900">
              <a:buFont typeface="Arial" panose="020B0604020202020204" pitchFamily="34" charset="0"/>
              <a:buChar char="•"/>
            </a:pPr>
            <a:r>
              <a:rPr lang="en-GB" sz="2500" dirty="0">
                <a:latin typeface="Dosis" panose="02010503020202060003" pitchFamily="50" charset="0"/>
              </a:rPr>
              <a:t>a woman and her daughter and her children (18:17),</a:t>
            </a:r>
          </a:p>
          <a:p>
            <a:pPr marL="342900" indent="-342900">
              <a:buFont typeface="Arial" panose="020B0604020202020204" pitchFamily="34" charset="0"/>
              <a:buChar char="•"/>
            </a:pPr>
            <a:r>
              <a:rPr lang="en-GB" sz="2500" dirty="0">
                <a:latin typeface="Dosis" panose="02010503020202060003" pitchFamily="50" charset="0"/>
              </a:rPr>
              <a:t>sister in law (18:18),</a:t>
            </a:r>
          </a:p>
          <a:p>
            <a:pPr marL="342900" indent="-342900">
              <a:buFont typeface="Arial" panose="020B0604020202020204" pitchFamily="34" charset="0"/>
              <a:buChar char="•"/>
            </a:pPr>
            <a:r>
              <a:rPr lang="en-GB" sz="2500" b="1" dirty="0">
                <a:latin typeface="Dosis" panose="02010503020202060003" pitchFamily="50" charset="0"/>
              </a:rPr>
              <a:t>women during menstruation </a:t>
            </a:r>
            <a:r>
              <a:rPr lang="en-GB" sz="2500" dirty="0">
                <a:latin typeface="Dosis" panose="02010503020202060003" pitchFamily="50" charset="0"/>
              </a:rPr>
              <a:t>(18:19),</a:t>
            </a:r>
          </a:p>
          <a:p>
            <a:pPr marL="342900" indent="-342900">
              <a:buFont typeface="Arial" panose="020B0604020202020204" pitchFamily="34" charset="0"/>
              <a:buChar char="•"/>
            </a:pPr>
            <a:r>
              <a:rPr lang="en-GB" sz="2500" dirty="0">
                <a:latin typeface="Dosis" panose="02010503020202060003" pitchFamily="50" charset="0"/>
              </a:rPr>
              <a:t>neighbour’s wife (18:20),</a:t>
            </a:r>
          </a:p>
          <a:p>
            <a:pPr marL="342900" indent="-342900">
              <a:buFont typeface="Arial" panose="020B0604020202020204" pitchFamily="34" charset="0"/>
              <a:buChar char="•"/>
            </a:pPr>
            <a:r>
              <a:rPr lang="en-GB" sz="2500" b="1" dirty="0">
                <a:latin typeface="Dosis" panose="02010503020202060003" pitchFamily="50" charset="0"/>
              </a:rPr>
              <a:t>same-sex relations</a:t>
            </a:r>
            <a:r>
              <a:rPr lang="en-GB" sz="2500" dirty="0">
                <a:latin typeface="Dosis" panose="02010503020202060003" pitchFamily="50" charset="0"/>
              </a:rPr>
              <a:t> (18:22),</a:t>
            </a:r>
          </a:p>
          <a:p>
            <a:pPr marL="342900" indent="-342900">
              <a:buFont typeface="Arial" panose="020B0604020202020204" pitchFamily="34" charset="0"/>
              <a:buChar char="•"/>
            </a:pPr>
            <a:r>
              <a:rPr lang="en-GB" sz="2500" dirty="0">
                <a:latin typeface="Dosis" panose="02010503020202060003" pitchFamily="50" charset="0"/>
              </a:rPr>
              <a:t>and animals (18:23).</a:t>
            </a:r>
          </a:p>
          <a:p>
            <a:pPr marL="342900" indent="-342900">
              <a:buFont typeface="Arial" panose="020B0604020202020204" pitchFamily="34" charset="0"/>
              <a:buChar char="•"/>
            </a:pPr>
            <a:endParaRPr lang="en-GB" sz="2500" dirty="0">
              <a:latin typeface="Dosis" panose="02010503020202060003" pitchFamily="50" charset="0"/>
            </a:endParaRPr>
          </a:p>
        </p:txBody>
      </p:sp>
    </p:spTree>
    <p:extLst>
      <p:ext uri="{BB962C8B-B14F-4D97-AF65-F5344CB8AC3E}">
        <p14:creationId xmlns:p14="http://schemas.microsoft.com/office/powerpoint/2010/main" val="8165288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77FC-49B0-337B-8053-CBDCA7ED5752}"/>
              </a:ext>
            </a:extLst>
          </p:cNvPr>
          <p:cNvSpPr>
            <a:spLocks noGrp="1"/>
          </p:cNvSpPr>
          <p:nvPr>
            <p:ph type="title"/>
          </p:nvPr>
        </p:nvSpPr>
        <p:spPr/>
        <p:txBody>
          <a:bodyPr/>
          <a:lstStyle/>
          <a:p>
            <a:r>
              <a:rPr lang="en-GB" dirty="0"/>
              <a:t>PRESTON SPRINKLE</a:t>
            </a:r>
          </a:p>
        </p:txBody>
      </p:sp>
      <p:sp>
        <p:nvSpPr>
          <p:cNvPr id="3" name="Content Placeholder 2">
            <a:extLst>
              <a:ext uri="{FF2B5EF4-FFF2-40B4-BE49-F238E27FC236}">
                <a16:creationId xmlns:a16="http://schemas.microsoft.com/office/drawing/2014/main" id="{6C516864-327A-53E7-A221-097331D57619}"/>
              </a:ext>
            </a:extLst>
          </p:cNvPr>
          <p:cNvSpPr>
            <a:spLocks noGrp="1"/>
          </p:cNvSpPr>
          <p:nvPr>
            <p:ph idx="1"/>
          </p:nvPr>
        </p:nvSpPr>
        <p:spPr/>
        <p:txBody>
          <a:bodyPr/>
          <a:lstStyle/>
          <a:p>
            <a:pPr marL="0" indent="0">
              <a:buNone/>
            </a:pPr>
            <a:r>
              <a:rPr lang="en-GB" dirty="0"/>
              <a:t>‘If you examine all the statements made by ancient Jewish writers five hundred years either side of Jesus (500BC – 500AD), you won’t find any statement by any Jewish writer that comes close to affirming same-sex sexual behaviour’ (Sprinkle, Does the Bible Support same-sex marriage, p.144)</a:t>
            </a:r>
          </a:p>
          <a:p>
            <a:r>
              <a:rPr lang="en-GB" dirty="0"/>
              <a:t>If Jesus disagreed, would he need to be more explicit?</a:t>
            </a:r>
          </a:p>
        </p:txBody>
      </p:sp>
    </p:spTree>
    <p:extLst>
      <p:ext uri="{BB962C8B-B14F-4D97-AF65-F5344CB8AC3E}">
        <p14:creationId xmlns:p14="http://schemas.microsoft.com/office/powerpoint/2010/main" val="19730543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6055-3F19-B296-B08A-4924B1FD8DDF}"/>
              </a:ext>
            </a:extLst>
          </p:cNvPr>
          <p:cNvSpPr>
            <a:spLocks noGrp="1"/>
          </p:cNvSpPr>
          <p:nvPr>
            <p:ph type="title"/>
          </p:nvPr>
        </p:nvSpPr>
        <p:spPr/>
        <p:txBody>
          <a:bodyPr/>
          <a:lstStyle/>
          <a:p>
            <a:r>
              <a:rPr lang="en-GB" dirty="0"/>
              <a:t>JESUS’ MERCY</a:t>
            </a:r>
          </a:p>
        </p:txBody>
      </p:sp>
      <p:sp>
        <p:nvSpPr>
          <p:cNvPr id="3" name="Content Placeholder 2">
            <a:extLst>
              <a:ext uri="{FF2B5EF4-FFF2-40B4-BE49-F238E27FC236}">
                <a16:creationId xmlns:a16="http://schemas.microsoft.com/office/drawing/2014/main" id="{301458DA-8D82-A77F-9191-19192AAC1569}"/>
              </a:ext>
            </a:extLst>
          </p:cNvPr>
          <p:cNvSpPr>
            <a:spLocks noGrp="1"/>
          </p:cNvSpPr>
          <p:nvPr>
            <p:ph idx="1"/>
          </p:nvPr>
        </p:nvSpPr>
        <p:spPr/>
        <p:txBody>
          <a:bodyPr>
            <a:normAutofit lnSpcReduction="10000"/>
          </a:bodyPr>
          <a:lstStyle/>
          <a:p>
            <a:r>
              <a:rPr lang="en-GB" dirty="0"/>
              <a:t>Richard Hays argues that in the Gospels we see Jesus frequently dining with ‘sinners and tax collectors’ while rejecting the religious afront of the Pharisees.</a:t>
            </a:r>
          </a:p>
          <a:p>
            <a:r>
              <a:rPr lang="en-GB" dirty="0"/>
              <a:t>There is an extension of his mercy far behind the expected boundaries created by the law.</a:t>
            </a:r>
          </a:p>
          <a:p>
            <a:r>
              <a:rPr lang="en-GB" dirty="0"/>
              <a:t>Yet, at the same time, Jesus frequently forgive sins and called people away from sinning. </a:t>
            </a:r>
          </a:p>
          <a:p>
            <a:r>
              <a:rPr lang="en-GB" dirty="0"/>
              <a:t>Is mercy the same as condoning practice?</a:t>
            </a:r>
          </a:p>
        </p:txBody>
      </p:sp>
    </p:spTree>
    <p:extLst>
      <p:ext uri="{BB962C8B-B14F-4D97-AF65-F5344CB8AC3E}">
        <p14:creationId xmlns:p14="http://schemas.microsoft.com/office/powerpoint/2010/main" val="1522084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B168-B7C4-4FB3-91F3-21D825D7959E}"/>
              </a:ext>
            </a:extLst>
          </p:cNvPr>
          <p:cNvSpPr>
            <a:spLocks noGrp="1"/>
          </p:cNvSpPr>
          <p:nvPr>
            <p:ph type="title"/>
          </p:nvPr>
        </p:nvSpPr>
        <p:spPr/>
        <p:txBody>
          <a:bodyPr/>
          <a:lstStyle/>
          <a:p>
            <a:r>
              <a:rPr lang="en-GB" dirty="0"/>
              <a:t>ROMANS 1-3</a:t>
            </a:r>
          </a:p>
        </p:txBody>
      </p:sp>
      <p:sp>
        <p:nvSpPr>
          <p:cNvPr id="3" name="Content Placeholder 2">
            <a:extLst>
              <a:ext uri="{FF2B5EF4-FFF2-40B4-BE49-F238E27FC236}">
                <a16:creationId xmlns:a16="http://schemas.microsoft.com/office/drawing/2014/main" id="{F02C47FC-ABDD-4B45-BED8-5E39F849A07F}"/>
              </a:ext>
            </a:extLst>
          </p:cNvPr>
          <p:cNvSpPr>
            <a:spLocks noGrp="1"/>
          </p:cNvSpPr>
          <p:nvPr>
            <p:ph idx="1"/>
          </p:nvPr>
        </p:nvSpPr>
        <p:spPr/>
        <p:txBody>
          <a:bodyPr>
            <a:noAutofit/>
          </a:bodyPr>
          <a:lstStyle/>
          <a:p>
            <a:r>
              <a:rPr lang="en-GB" sz="2500" dirty="0"/>
              <a:t>Paul is writing to a Jew/Gentile church where he is seeking to resolve division and feelings of superiority.</a:t>
            </a:r>
          </a:p>
          <a:p>
            <a:r>
              <a:rPr lang="en-GB" sz="2500" dirty="0"/>
              <a:t>Paul is building an argument that Jew and Gentile are equally sinful and in need of God’s grace, which has now appeared in the person of Jesus.</a:t>
            </a:r>
          </a:p>
          <a:p>
            <a:r>
              <a:rPr lang="en-GB" sz="2500" dirty="0"/>
              <a:t>Paul challenges the Jews who accuse the Gentiles of doing wrong and he argues they do the same things, (Romans 2:1-4).</a:t>
            </a:r>
          </a:p>
          <a:p>
            <a:r>
              <a:rPr lang="en-GB" sz="2500" dirty="0"/>
              <a:t>Paul concludes in Romans 3 than all are sinful and the law is not the means by which one can be justified.</a:t>
            </a:r>
          </a:p>
          <a:p>
            <a:r>
              <a:rPr lang="en-GB" sz="2500" dirty="0"/>
              <a:t>Paul is not giving his systematic theology of sexuality but utilising the case study of same-sex sexual activity to make his point.</a:t>
            </a:r>
          </a:p>
        </p:txBody>
      </p:sp>
    </p:spTree>
    <p:extLst>
      <p:ext uri="{BB962C8B-B14F-4D97-AF65-F5344CB8AC3E}">
        <p14:creationId xmlns:p14="http://schemas.microsoft.com/office/powerpoint/2010/main" val="1097018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0155B-5204-452C-84F4-67B88BE0A841}"/>
              </a:ext>
            </a:extLst>
          </p:cNvPr>
          <p:cNvSpPr>
            <a:spLocks noGrp="1"/>
          </p:cNvSpPr>
          <p:nvPr>
            <p:ph type="title"/>
          </p:nvPr>
        </p:nvSpPr>
        <p:spPr/>
        <p:txBody>
          <a:bodyPr>
            <a:normAutofit/>
          </a:bodyPr>
          <a:lstStyle/>
          <a:p>
            <a:r>
              <a:rPr lang="en-GB" dirty="0"/>
              <a:t>ROMANS 1:24-27</a:t>
            </a:r>
          </a:p>
        </p:txBody>
      </p:sp>
      <p:sp>
        <p:nvSpPr>
          <p:cNvPr id="3" name="Content Placeholder 2">
            <a:extLst>
              <a:ext uri="{FF2B5EF4-FFF2-40B4-BE49-F238E27FC236}">
                <a16:creationId xmlns:a16="http://schemas.microsoft.com/office/drawing/2014/main" id="{8BE4394A-65F3-425E-B868-AD6DBE87A63A}"/>
              </a:ext>
            </a:extLst>
          </p:cNvPr>
          <p:cNvSpPr>
            <a:spLocks noGrp="1"/>
          </p:cNvSpPr>
          <p:nvPr>
            <p:ph idx="1"/>
          </p:nvPr>
        </p:nvSpPr>
        <p:spPr/>
        <p:txBody>
          <a:bodyPr>
            <a:normAutofit fontScale="92500" lnSpcReduction="10000"/>
          </a:bodyPr>
          <a:lstStyle/>
          <a:p>
            <a:pPr marL="0" indent="0">
              <a:buNone/>
            </a:pPr>
            <a:r>
              <a:rPr lang="en-GB" sz="2800" i="1" baseline="30000" dirty="0"/>
              <a:t>24 </a:t>
            </a:r>
            <a:r>
              <a:rPr lang="en-GB" sz="2800" i="1" dirty="0"/>
              <a:t>Therefore God gave them over in the sinful desires of their hearts to ‘sexual’ </a:t>
            </a:r>
            <a:r>
              <a:rPr lang="en-GB" sz="2800" dirty="0"/>
              <a:t>(NIV adds this) </a:t>
            </a:r>
            <a:r>
              <a:rPr lang="en-GB" sz="2800" i="1" dirty="0"/>
              <a:t>impurity for the degrading of their bodies with one another. </a:t>
            </a:r>
            <a:r>
              <a:rPr lang="en-GB" sz="2800" i="1" baseline="30000" dirty="0"/>
              <a:t>25 </a:t>
            </a:r>
            <a:r>
              <a:rPr lang="en-GB" sz="2800" i="1" dirty="0"/>
              <a:t>They exchanged the truth about God for a lie, and worshiped and served created things rather than the Creator—who is forever praised. Amen. </a:t>
            </a:r>
            <a:r>
              <a:rPr lang="en-GB" sz="2800" i="1" baseline="30000" dirty="0"/>
              <a:t>26 </a:t>
            </a:r>
            <a:r>
              <a:rPr lang="en-GB" sz="2800" i="1" dirty="0"/>
              <a:t>Because of this, God gave them over to shameful lusts. Even their women exchanged natural sexual relations (‘sexual use’) for unnatural ones (‘contrary to nature’). </a:t>
            </a:r>
            <a:r>
              <a:rPr lang="en-GB" sz="2800" i="1" baseline="30000" dirty="0"/>
              <a:t>27 </a:t>
            </a:r>
            <a:r>
              <a:rPr lang="en-GB" sz="2800" i="1" dirty="0"/>
              <a:t>In the same way the men also abandoned natural relations with women and were inflamed with lust for one another. Men committed shameful acts with other men, and received in themselves the due penalty for their error.</a:t>
            </a:r>
          </a:p>
          <a:p>
            <a:pPr marL="0" indent="0">
              <a:buNone/>
            </a:pPr>
            <a:endParaRPr lang="en-GB" sz="2800" dirty="0"/>
          </a:p>
        </p:txBody>
      </p:sp>
    </p:spTree>
    <p:extLst>
      <p:ext uri="{BB962C8B-B14F-4D97-AF65-F5344CB8AC3E}">
        <p14:creationId xmlns:p14="http://schemas.microsoft.com/office/powerpoint/2010/main" val="15600304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55189-3B1C-46FE-BDCD-2F00D87DCBEE}"/>
              </a:ext>
            </a:extLst>
          </p:cNvPr>
          <p:cNvSpPr>
            <a:spLocks noGrp="1"/>
          </p:cNvSpPr>
          <p:nvPr>
            <p:ph type="title"/>
          </p:nvPr>
        </p:nvSpPr>
        <p:spPr/>
        <p:txBody>
          <a:bodyPr/>
          <a:lstStyle/>
          <a:p>
            <a:r>
              <a:rPr lang="en-GB" dirty="0"/>
              <a:t>PAUL’S ARGUMENT</a:t>
            </a:r>
          </a:p>
        </p:txBody>
      </p:sp>
      <p:sp>
        <p:nvSpPr>
          <p:cNvPr id="3" name="Content Placeholder 2">
            <a:extLst>
              <a:ext uri="{FF2B5EF4-FFF2-40B4-BE49-F238E27FC236}">
                <a16:creationId xmlns:a16="http://schemas.microsoft.com/office/drawing/2014/main" id="{D0A3EC0E-AA35-4009-AF02-1954E3E14CE1}"/>
              </a:ext>
            </a:extLst>
          </p:cNvPr>
          <p:cNvSpPr>
            <a:spLocks noGrp="1"/>
          </p:cNvSpPr>
          <p:nvPr>
            <p:ph idx="1"/>
          </p:nvPr>
        </p:nvSpPr>
        <p:spPr/>
        <p:txBody>
          <a:bodyPr>
            <a:normAutofit lnSpcReduction="10000"/>
          </a:bodyPr>
          <a:lstStyle/>
          <a:p>
            <a:r>
              <a:rPr lang="en-GB" dirty="0"/>
              <a:t>Romans 1:18-23 - God’s wrath is evident in allowing people to go the way they have chosen to. They suppress the truth, engage in wickedness, they have not glorified God, nor given him thanks, they claim to be wise, but have become fools, and rather than worship God, they worship idols, created things.</a:t>
            </a:r>
          </a:p>
          <a:p>
            <a:r>
              <a:rPr lang="en-GB" dirty="0"/>
              <a:t>Paul is exposing and condemning idolatry.</a:t>
            </a:r>
          </a:p>
          <a:p>
            <a:r>
              <a:rPr lang="en-GB" dirty="0"/>
              <a:t>Bill Loader ‘Wrong theology led to wrong sex’.</a:t>
            </a:r>
          </a:p>
          <a:p>
            <a:pPr>
              <a:buFontTx/>
              <a:buChar char="-"/>
            </a:pPr>
            <a:endParaRPr lang="en-GB" dirty="0"/>
          </a:p>
        </p:txBody>
      </p:sp>
    </p:spTree>
    <p:extLst>
      <p:ext uri="{BB962C8B-B14F-4D97-AF65-F5344CB8AC3E}">
        <p14:creationId xmlns:p14="http://schemas.microsoft.com/office/powerpoint/2010/main" val="33402102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510F1-2CBA-4166-A03E-3C85ED218EDE}"/>
              </a:ext>
            </a:extLst>
          </p:cNvPr>
          <p:cNvSpPr>
            <a:spLocks noGrp="1"/>
          </p:cNvSpPr>
          <p:nvPr>
            <p:ph type="title"/>
          </p:nvPr>
        </p:nvSpPr>
        <p:spPr/>
        <p:txBody>
          <a:bodyPr/>
          <a:lstStyle/>
          <a:p>
            <a:r>
              <a:rPr lang="en-GB" dirty="0"/>
              <a:t>PAUL’S ARGUMENT</a:t>
            </a:r>
          </a:p>
        </p:txBody>
      </p:sp>
      <p:sp>
        <p:nvSpPr>
          <p:cNvPr id="3" name="Content Placeholder 2">
            <a:extLst>
              <a:ext uri="{FF2B5EF4-FFF2-40B4-BE49-F238E27FC236}">
                <a16:creationId xmlns:a16="http://schemas.microsoft.com/office/drawing/2014/main" id="{05703307-6CBB-4F61-ADE7-69AE32F0036D}"/>
              </a:ext>
            </a:extLst>
          </p:cNvPr>
          <p:cNvSpPr>
            <a:spLocks noGrp="1"/>
          </p:cNvSpPr>
          <p:nvPr>
            <p:ph idx="1"/>
          </p:nvPr>
        </p:nvSpPr>
        <p:spPr/>
        <p:txBody>
          <a:bodyPr>
            <a:noAutofit/>
          </a:bodyPr>
          <a:lstStyle/>
          <a:p>
            <a:pPr marL="0" indent="0">
              <a:buNone/>
            </a:pPr>
            <a:r>
              <a:rPr lang="en-GB" sz="2300" i="1" dirty="0"/>
              <a:t>‘</a:t>
            </a:r>
            <a:r>
              <a:rPr lang="en-GB" dirty="0"/>
              <a:t>[</a:t>
            </a:r>
            <a:r>
              <a:rPr lang="en-GB" b="1" dirty="0"/>
              <a:t>they</a:t>
            </a:r>
            <a:r>
              <a:rPr lang="en-GB" dirty="0"/>
              <a:t>] </a:t>
            </a:r>
            <a:r>
              <a:rPr lang="en-GB" b="1" i="1" dirty="0"/>
              <a:t>exchanged</a:t>
            </a:r>
            <a:r>
              <a:rPr lang="en-GB" i="1" dirty="0"/>
              <a:t> the glory of the immortal God for images made to look like a mortal human being and birds and animals and reptiles.</a:t>
            </a:r>
          </a:p>
          <a:p>
            <a:pPr marL="0" indent="0">
              <a:buNone/>
            </a:pPr>
            <a:r>
              <a:rPr lang="en-GB" b="1" i="1" baseline="30000" dirty="0"/>
              <a:t>24 </a:t>
            </a:r>
            <a:r>
              <a:rPr lang="en-GB" i="1" dirty="0"/>
              <a:t>Therefore </a:t>
            </a:r>
            <a:r>
              <a:rPr lang="en-GB" b="1" i="1" dirty="0"/>
              <a:t>God gave them over </a:t>
            </a:r>
            <a:r>
              <a:rPr lang="en-GB" i="1" dirty="0"/>
              <a:t>in the sinful desires of their hearts to sexual impurity for the degrading of their bodies with one another. </a:t>
            </a:r>
            <a:r>
              <a:rPr lang="en-GB" b="1" i="1" baseline="30000" dirty="0"/>
              <a:t>25 </a:t>
            </a:r>
            <a:r>
              <a:rPr lang="en-GB" b="1" i="1" dirty="0"/>
              <a:t>They exchanged </a:t>
            </a:r>
            <a:r>
              <a:rPr lang="en-GB" i="1" dirty="0"/>
              <a:t>the truth about God for a lie, and worshiped and served created things rather than the Creator—who is forever praised. Amen.</a:t>
            </a:r>
          </a:p>
        </p:txBody>
      </p:sp>
    </p:spTree>
    <p:extLst>
      <p:ext uri="{BB962C8B-B14F-4D97-AF65-F5344CB8AC3E}">
        <p14:creationId xmlns:p14="http://schemas.microsoft.com/office/powerpoint/2010/main" val="21691138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510F1-2CBA-4166-A03E-3C85ED218EDE}"/>
              </a:ext>
            </a:extLst>
          </p:cNvPr>
          <p:cNvSpPr>
            <a:spLocks noGrp="1"/>
          </p:cNvSpPr>
          <p:nvPr>
            <p:ph type="title"/>
          </p:nvPr>
        </p:nvSpPr>
        <p:spPr/>
        <p:txBody>
          <a:bodyPr/>
          <a:lstStyle/>
          <a:p>
            <a:r>
              <a:rPr lang="en-GB" dirty="0"/>
              <a:t>PAUL’S ARGUMENT</a:t>
            </a:r>
          </a:p>
        </p:txBody>
      </p:sp>
      <p:sp>
        <p:nvSpPr>
          <p:cNvPr id="3" name="Content Placeholder 2">
            <a:extLst>
              <a:ext uri="{FF2B5EF4-FFF2-40B4-BE49-F238E27FC236}">
                <a16:creationId xmlns:a16="http://schemas.microsoft.com/office/drawing/2014/main" id="{05703307-6CBB-4F61-ADE7-69AE32F0036D}"/>
              </a:ext>
            </a:extLst>
          </p:cNvPr>
          <p:cNvSpPr>
            <a:spLocks noGrp="1"/>
          </p:cNvSpPr>
          <p:nvPr>
            <p:ph idx="1"/>
          </p:nvPr>
        </p:nvSpPr>
        <p:spPr/>
        <p:txBody>
          <a:bodyPr>
            <a:noAutofit/>
          </a:bodyPr>
          <a:lstStyle/>
          <a:p>
            <a:pPr marL="0" indent="0">
              <a:buNone/>
            </a:pPr>
            <a:r>
              <a:rPr lang="en-GB" sz="2800" b="1" i="1" baseline="30000" dirty="0"/>
              <a:t>26 </a:t>
            </a:r>
            <a:r>
              <a:rPr lang="en-GB" sz="2800" i="1" dirty="0"/>
              <a:t>Because of this, </a:t>
            </a:r>
            <a:r>
              <a:rPr lang="en-GB" sz="2800" b="1" i="1" dirty="0"/>
              <a:t>God gave them over </a:t>
            </a:r>
            <a:r>
              <a:rPr lang="en-GB" sz="2800" i="1" dirty="0"/>
              <a:t>to shameful lusts. Even their women </a:t>
            </a:r>
            <a:r>
              <a:rPr lang="en-GB" sz="2800" b="1" i="1" dirty="0"/>
              <a:t>exchanged</a:t>
            </a:r>
            <a:r>
              <a:rPr lang="en-GB" sz="2800" i="1" dirty="0"/>
              <a:t> natural sexual relations for unnatural ones. </a:t>
            </a:r>
            <a:r>
              <a:rPr lang="en-GB" sz="2800" b="1" i="1" baseline="30000" dirty="0"/>
              <a:t>27 </a:t>
            </a:r>
            <a:r>
              <a:rPr lang="en-GB" sz="2800" i="1" dirty="0"/>
              <a:t>In the same way the men also </a:t>
            </a:r>
            <a:r>
              <a:rPr lang="en-GB" sz="2800" b="1" i="1" dirty="0"/>
              <a:t>abandoned</a:t>
            </a:r>
            <a:r>
              <a:rPr lang="en-GB" sz="2800" i="1" dirty="0"/>
              <a:t> natural relations with women and were inflamed with lust for one another. Men committed shameful acts with other men, and received in themselves the due penalty for their error.</a:t>
            </a:r>
          </a:p>
          <a:p>
            <a:pPr marL="0" indent="0">
              <a:buNone/>
            </a:pPr>
            <a:r>
              <a:rPr lang="en-GB" sz="2800" b="1" i="1" baseline="30000" dirty="0"/>
              <a:t>28 </a:t>
            </a:r>
            <a:r>
              <a:rPr lang="en-GB" sz="2800" i="1" dirty="0"/>
              <a:t>Furthermore, just as </a:t>
            </a:r>
            <a:r>
              <a:rPr lang="en-GB" sz="2800" b="1" i="1" dirty="0"/>
              <a:t>they did not think it worthwhile </a:t>
            </a:r>
            <a:r>
              <a:rPr lang="en-GB" sz="2800" i="1" dirty="0"/>
              <a:t>to retain the knowledge of God, so </a:t>
            </a:r>
            <a:r>
              <a:rPr lang="en-GB" sz="2800" b="1" i="1" dirty="0"/>
              <a:t>God gave them over</a:t>
            </a:r>
            <a:r>
              <a:rPr lang="en-GB" sz="2800" i="1" dirty="0"/>
              <a:t> to a depraved mind, so that they do what ought not to be done</a:t>
            </a:r>
          </a:p>
        </p:txBody>
      </p:sp>
    </p:spTree>
    <p:extLst>
      <p:ext uri="{BB962C8B-B14F-4D97-AF65-F5344CB8AC3E}">
        <p14:creationId xmlns:p14="http://schemas.microsoft.com/office/powerpoint/2010/main" val="42247052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FDA6-7868-4F8F-A078-3C597618E7A2}"/>
              </a:ext>
            </a:extLst>
          </p:cNvPr>
          <p:cNvSpPr>
            <a:spLocks noGrp="1"/>
          </p:cNvSpPr>
          <p:nvPr>
            <p:ph type="title"/>
          </p:nvPr>
        </p:nvSpPr>
        <p:spPr/>
        <p:txBody>
          <a:bodyPr/>
          <a:lstStyle/>
          <a:p>
            <a:r>
              <a:rPr lang="en-GB" dirty="0"/>
              <a:t>SUMMARY </a:t>
            </a:r>
          </a:p>
        </p:txBody>
      </p:sp>
      <p:sp>
        <p:nvSpPr>
          <p:cNvPr id="3" name="Content Placeholder 2">
            <a:extLst>
              <a:ext uri="{FF2B5EF4-FFF2-40B4-BE49-F238E27FC236}">
                <a16:creationId xmlns:a16="http://schemas.microsoft.com/office/drawing/2014/main" id="{FF251823-E76C-48DB-B988-7B24FE85B2D0}"/>
              </a:ext>
            </a:extLst>
          </p:cNvPr>
          <p:cNvSpPr>
            <a:spLocks noGrp="1"/>
          </p:cNvSpPr>
          <p:nvPr>
            <p:ph idx="1"/>
          </p:nvPr>
        </p:nvSpPr>
        <p:spPr/>
        <p:txBody>
          <a:bodyPr/>
          <a:lstStyle/>
          <a:p>
            <a:r>
              <a:rPr lang="en-GB" dirty="0"/>
              <a:t>In Paul’s crosshairs is idolatry which leads to idolatrous sex.</a:t>
            </a:r>
          </a:p>
          <a:p>
            <a:r>
              <a:rPr lang="en-GB" dirty="0"/>
              <a:t>Paul uses this specific activity as an example of idolatrous behaviour alongside others (v.28-32).</a:t>
            </a:r>
          </a:p>
          <a:p>
            <a:r>
              <a:rPr lang="en-GB" dirty="0"/>
              <a:t>In summary, Paul’s argument here is that idolatry is the problem, and the fruit of idolatry is a whole host of sinful activities, one of which is same-sex sexual activity.</a:t>
            </a:r>
          </a:p>
          <a:p>
            <a:endParaRPr lang="en-GB" dirty="0"/>
          </a:p>
        </p:txBody>
      </p:sp>
    </p:spTree>
    <p:extLst>
      <p:ext uri="{BB962C8B-B14F-4D97-AF65-F5344CB8AC3E}">
        <p14:creationId xmlns:p14="http://schemas.microsoft.com/office/powerpoint/2010/main" val="406643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C11C-D3A5-C466-2999-0FF81918801E}"/>
              </a:ext>
            </a:extLst>
          </p:cNvPr>
          <p:cNvSpPr>
            <a:spLocks noGrp="1"/>
          </p:cNvSpPr>
          <p:nvPr>
            <p:ph type="title"/>
          </p:nvPr>
        </p:nvSpPr>
        <p:spPr/>
        <p:txBody>
          <a:bodyPr/>
          <a:lstStyle/>
          <a:p>
            <a:r>
              <a:rPr lang="en-GB" dirty="0"/>
              <a:t>UNDER THE SURFACE</a:t>
            </a:r>
          </a:p>
        </p:txBody>
      </p:sp>
      <p:pic>
        <p:nvPicPr>
          <p:cNvPr id="1028" name="Picture 4" descr="139,500+ Iceberg Stock Photos, Pictures &amp; Royalty-Free Images - iStock |  Tip of the iceberg, Glacier, Iceberg below water">
            <a:extLst>
              <a:ext uri="{FF2B5EF4-FFF2-40B4-BE49-F238E27FC236}">
                <a16:creationId xmlns:a16="http://schemas.microsoft.com/office/drawing/2014/main" id="{FDE3E9F8-59BF-7CE6-1EBA-5E2BDCB7B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6400800" cy="445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4381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4133-FED5-4B82-ABC3-6F570C9CFAF1}"/>
              </a:ext>
            </a:extLst>
          </p:cNvPr>
          <p:cNvSpPr>
            <a:spLocks noGrp="1"/>
          </p:cNvSpPr>
          <p:nvPr>
            <p:ph type="title"/>
          </p:nvPr>
        </p:nvSpPr>
        <p:spPr/>
        <p:txBody>
          <a:bodyPr/>
          <a:lstStyle/>
          <a:p>
            <a:r>
              <a:rPr lang="en-GB" dirty="0"/>
              <a:t>REVISIONIST ARGUMENTS</a:t>
            </a:r>
          </a:p>
        </p:txBody>
      </p:sp>
      <p:sp>
        <p:nvSpPr>
          <p:cNvPr id="3" name="Content Placeholder 2">
            <a:extLst>
              <a:ext uri="{FF2B5EF4-FFF2-40B4-BE49-F238E27FC236}">
                <a16:creationId xmlns:a16="http://schemas.microsoft.com/office/drawing/2014/main" id="{18FC4F25-A4DC-46C4-89DC-C229D529851D}"/>
              </a:ext>
            </a:extLst>
          </p:cNvPr>
          <p:cNvSpPr>
            <a:spLocks noGrp="1"/>
          </p:cNvSpPr>
          <p:nvPr>
            <p:ph idx="1"/>
          </p:nvPr>
        </p:nvSpPr>
        <p:spPr/>
        <p:txBody>
          <a:bodyPr>
            <a:normAutofit lnSpcReduction="10000"/>
          </a:bodyPr>
          <a:lstStyle/>
          <a:p>
            <a:pPr marL="0" indent="0">
              <a:buNone/>
            </a:pPr>
            <a:r>
              <a:rPr lang="en-GB" b="1" dirty="0"/>
              <a:t>When Paul’s speaks of one engaging in acts ‘contrary to nature’, (Romans 1:26) this refers to one going against their natural sexual orientation, their natural sexual desire.</a:t>
            </a:r>
          </a:p>
          <a:p>
            <a:r>
              <a:rPr lang="en-GB" dirty="0"/>
              <a:t>Paul doesn’t write ‘contrary to </a:t>
            </a:r>
            <a:r>
              <a:rPr lang="en-GB" i="1" dirty="0"/>
              <a:t>their</a:t>
            </a:r>
            <a:r>
              <a:rPr lang="en-GB" dirty="0"/>
              <a:t> nature’ but ‘contrary to nature’. The nature he is referring to is the nature of God’s created order.</a:t>
            </a:r>
          </a:p>
          <a:p>
            <a:r>
              <a:rPr lang="en-GB" dirty="0"/>
              <a:t>Nor would Paul have necessarily thought in terms of a person’s sexual orientation.</a:t>
            </a:r>
          </a:p>
          <a:p>
            <a:pPr marL="514350" indent="-514350">
              <a:buFont typeface="+mj-lt"/>
              <a:buAutoNum type="alphaLcParenR"/>
            </a:pPr>
            <a:endParaRPr lang="en-GB" dirty="0"/>
          </a:p>
        </p:txBody>
      </p:sp>
    </p:spTree>
    <p:extLst>
      <p:ext uri="{BB962C8B-B14F-4D97-AF65-F5344CB8AC3E}">
        <p14:creationId xmlns:p14="http://schemas.microsoft.com/office/powerpoint/2010/main" val="4733222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E659-D673-42A5-BDEA-3BD6C4160CE1}"/>
              </a:ext>
            </a:extLst>
          </p:cNvPr>
          <p:cNvSpPr>
            <a:spLocks noGrp="1"/>
          </p:cNvSpPr>
          <p:nvPr>
            <p:ph type="title"/>
          </p:nvPr>
        </p:nvSpPr>
        <p:spPr/>
        <p:txBody>
          <a:bodyPr/>
          <a:lstStyle/>
          <a:p>
            <a:r>
              <a:rPr lang="en-GB" dirty="0"/>
              <a:t>REVISIONIST ARGUMENT</a:t>
            </a:r>
          </a:p>
        </p:txBody>
      </p:sp>
      <p:sp>
        <p:nvSpPr>
          <p:cNvPr id="3" name="Content Placeholder 2">
            <a:extLst>
              <a:ext uri="{FF2B5EF4-FFF2-40B4-BE49-F238E27FC236}">
                <a16:creationId xmlns:a16="http://schemas.microsoft.com/office/drawing/2014/main" id="{430716FE-41EC-4CFE-9805-18EC6B58F114}"/>
              </a:ext>
            </a:extLst>
          </p:cNvPr>
          <p:cNvSpPr>
            <a:spLocks noGrp="1"/>
          </p:cNvSpPr>
          <p:nvPr>
            <p:ph idx="1"/>
          </p:nvPr>
        </p:nvSpPr>
        <p:spPr/>
        <p:txBody>
          <a:bodyPr>
            <a:normAutofit fontScale="92500"/>
          </a:bodyPr>
          <a:lstStyle/>
          <a:p>
            <a:pPr marL="0" indent="0">
              <a:buNone/>
            </a:pPr>
            <a:r>
              <a:rPr lang="en-GB" b="1" dirty="0"/>
              <a:t>He is likely to be referring to pederasty or condemning males assuming female roles.</a:t>
            </a:r>
            <a:r>
              <a:rPr lang="en-GB" dirty="0"/>
              <a:t> Paul isn’t referring to a consensual, life-long, committed same-sex relationship</a:t>
            </a:r>
            <a:endParaRPr lang="en-GB" b="1" dirty="0"/>
          </a:p>
          <a:p>
            <a:r>
              <a:rPr lang="en-GB" dirty="0"/>
              <a:t>Paul refers to both men and women (1.26-27) meaning pederasty cannot be the only thing in view.</a:t>
            </a:r>
          </a:p>
          <a:p>
            <a:r>
              <a:rPr lang="en-GB" dirty="0"/>
              <a:t>Paul does not have a low view of women such that he would condemn a man for taking the ‘female’ role.</a:t>
            </a:r>
          </a:p>
          <a:p>
            <a:endParaRPr lang="en-GB" dirty="0"/>
          </a:p>
        </p:txBody>
      </p:sp>
    </p:spTree>
    <p:extLst>
      <p:ext uri="{BB962C8B-B14F-4D97-AF65-F5344CB8AC3E}">
        <p14:creationId xmlns:p14="http://schemas.microsoft.com/office/powerpoint/2010/main" val="36304006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B08E30E-F4C1-EF1B-7E02-8A579634A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95DFC-1AB7-A330-7585-4DD2E9CD9F19}"/>
              </a:ext>
            </a:extLst>
          </p:cNvPr>
          <p:cNvSpPr>
            <a:spLocks noGrp="1"/>
          </p:cNvSpPr>
          <p:nvPr>
            <p:ph type="title"/>
          </p:nvPr>
        </p:nvSpPr>
        <p:spPr/>
        <p:txBody>
          <a:bodyPr>
            <a:normAutofit/>
          </a:bodyPr>
          <a:lstStyle/>
          <a:p>
            <a:r>
              <a:rPr lang="en-GB" dirty="0"/>
              <a:t>REVISIONIST ARGUMENT</a:t>
            </a:r>
          </a:p>
        </p:txBody>
      </p:sp>
      <p:sp>
        <p:nvSpPr>
          <p:cNvPr id="3" name="Content Placeholder 2">
            <a:extLst>
              <a:ext uri="{FF2B5EF4-FFF2-40B4-BE49-F238E27FC236}">
                <a16:creationId xmlns:a16="http://schemas.microsoft.com/office/drawing/2014/main" id="{2DB11B0D-3E72-767E-1202-2BE57AF4E1E9}"/>
              </a:ext>
            </a:extLst>
          </p:cNvPr>
          <p:cNvSpPr>
            <a:spLocks noGrp="1"/>
          </p:cNvSpPr>
          <p:nvPr>
            <p:ph idx="1"/>
          </p:nvPr>
        </p:nvSpPr>
        <p:spPr>
          <a:xfrm>
            <a:off x="457200" y="1752600"/>
            <a:ext cx="8229600" cy="4876800"/>
          </a:xfrm>
        </p:spPr>
        <p:txBody>
          <a:bodyPr>
            <a:normAutofit fontScale="85000" lnSpcReduction="20000"/>
          </a:bodyPr>
          <a:lstStyle/>
          <a:p>
            <a:r>
              <a:rPr lang="en-GB" b="1" dirty="0"/>
              <a:t>Paul’s condemnation is about excessive lust and or excessive sexual desire. </a:t>
            </a:r>
          </a:p>
          <a:p>
            <a:r>
              <a:rPr lang="en-GB" dirty="0"/>
              <a:t>‘He was condemning </a:t>
            </a:r>
            <a:r>
              <a:rPr lang="en-GB" i="1" dirty="0"/>
              <a:t>excess</a:t>
            </a:r>
            <a:r>
              <a:rPr lang="en-GB" dirty="0"/>
              <a:t> as opposed to </a:t>
            </a:r>
            <a:r>
              <a:rPr lang="en-GB" i="1" dirty="0"/>
              <a:t>moderation</a:t>
            </a:r>
            <a:r>
              <a:rPr lang="en-GB" dirty="0"/>
              <a:t>. . . In Paul’s day, same-sex relations were a potent symbol of sexual excess’ (Vines 2014, pp. 105-6).</a:t>
            </a:r>
          </a:p>
          <a:p>
            <a:r>
              <a:rPr lang="en-GB" dirty="0"/>
              <a:t>The is evidence in Greco=Roman writing that ancient authors saw same-sex sex as the result of immoderate sexual desire.</a:t>
            </a:r>
          </a:p>
          <a:p>
            <a:r>
              <a:rPr lang="en-GB" dirty="0"/>
              <a:t>Other authors, however, saw opposite-sex relationships is the result of excessive lust ‘torrential and out of control’ such as Plutarch</a:t>
            </a:r>
          </a:p>
          <a:p>
            <a:r>
              <a:rPr lang="en-GB" dirty="0"/>
              <a:t>Same-sex sexual unions in antiquity are spoke about in too diverse ways to say they were all viewed as excessive lust.</a:t>
            </a:r>
          </a:p>
        </p:txBody>
      </p:sp>
    </p:spTree>
    <p:extLst>
      <p:ext uri="{BB962C8B-B14F-4D97-AF65-F5344CB8AC3E}">
        <p14:creationId xmlns:p14="http://schemas.microsoft.com/office/powerpoint/2010/main" val="4121306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REVISIONIST ARGUMENT</a:t>
            </a:r>
          </a:p>
        </p:txBody>
      </p:sp>
      <p:sp>
        <p:nvSpPr>
          <p:cNvPr id="3" name="Content Placeholder 2"/>
          <p:cNvSpPr>
            <a:spLocks noGrp="1"/>
          </p:cNvSpPr>
          <p:nvPr>
            <p:ph idx="1"/>
          </p:nvPr>
        </p:nvSpPr>
        <p:spPr>
          <a:xfrm>
            <a:off x="457200" y="1752600"/>
            <a:ext cx="8229600" cy="4876800"/>
          </a:xfrm>
        </p:spPr>
        <p:txBody>
          <a:bodyPr>
            <a:normAutofit/>
          </a:bodyPr>
          <a:lstStyle/>
          <a:p>
            <a:r>
              <a:rPr lang="en-GB" dirty="0"/>
              <a:t>Paul includes women in Romans 1.26 who would not have been critiqued because of excessive lust.</a:t>
            </a:r>
          </a:p>
          <a:p>
            <a:r>
              <a:rPr lang="en-GB" dirty="0"/>
              <a:t>The phrase ‘contrary to nature’ does not fit an excessive lust reading. Are normal levels of lust natural and therefore ok?</a:t>
            </a:r>
          </a:p>
          <a:p>
            <a:r>
              <a:rPr lang="en-GB" dirty="0"/>
              <a:t>Paul uses the terms passions and desires but he doesn’t write about excessive passions. Paul doesn’t condemn desire but the actions that result from them.</a:t>
            </a:r>
          </a:p>
        </p:txBody>
      </p:sp>
    </p:spTree>
    <p:extLst>
      <p:ext uri="{BB962C8B-B14F-4D97-AF65-F5344CB8AC3E}">
        <p14:creationId xmlns:p14="http://schemas.microsoft.com/office/powerpoint/2010/main" val="36375652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40D-DB8E-4F5F-9A0A-E79060526B30}"/>
              </a:ext>
            </a:extLst>
          </p:cNvPr>
          <p:cNvSpPr>
            <a:spLocks noGrp="1"/>
          </p:cNvSpPr>
          <p:nvPr>
            <p:ph type="title"/>
          </p:nvPr>
        </p:nvSpPr>
        <p:spPr/>
        <p:txBody>
          <a:bodyPr>
            <a:normAutofit fontScale="90000"/>
          </a:bodyPr>
          <a:lstStyle/>
          <a:p>
            <a:r>
              <a:rPr lang="en-GB" dirty="0"/>
              <a:t>SUMMARY OF PROHIBITION TEXTS</a:t>
            </a:r>
          </a:p>
        </p:txBody>
      </p:sp>
      <p:sp>
        <p:nvSpPr>
          <p:cNvPr id="3" name="Content Placeholder 2">
            <a:extLst>
              <a:ext uri="{FF2B5EF4-FFF2-40B4-BE49-F238E27FC236}">
                <a16:creationId xmlns:a16="http://schemas.microsoft.com/office/drawing/2014/main" id="{EA7057E0-6E68-477F-A4D5-C1F02187E323}"/>
              </a:ext>
            </a:extLst>
          </p:cNvPr>
          <p:cNvSpPr>
            <a:spLocks noGrp="1"/>
          </p:cNvSpPr>
          <p:nvPr>
            <p:ph idx="1"/>
          </p:nvPr>
        </p:nvSpPr>
        <p:spPr/>
        <p:txBody>
          <a:bodyPr>
            <a:normAutofit lnSpcReduction="10000"/>
          </a:bodyPr>
          <a:lstStyle/>
          <a:p>
            <a:r>
              <a:rPr lang="en-GB" dirty="0"/>
              <a:t>There seems to be universal prohibition of same-sex sexual activity, both male and female.</a:t>
            </a:r>
          </a:p>
          <a:p>
            <a:r>
              <a:rPr lang="en-GB" dirty="0"/>
              <a:t>This is seen most clearly for both sexes in Romans 1 but the prohibition for men is seen elsewhere in both NT and OT.</a:t>
            </a:r>
          </a:p>
          <a:p>
            <a:r>
              <a:rPr lang="en-GB" dirty="0"/>
              <a:t>This is one part of much wider prohibitions against sexual immortality. Any view of sex that is distorted from God’s intention is equally condemned.</a:t>
            </a:r>
          </a:p>
          <a:p>
            <a:endParaRPr lang="en-GB" dirty="0"/>
          </a:p>
        </p:txBody>
      </p:sp>
    </p:spTree>
    <p:extLst>
      <p:ext uri="{BB962C8B-B14F-4D97-AF65-F5344CB8AC3E}">
        <p14:creationId xmlns:p14="http://schemas.microsoft.com/office/powerpoint/2010/main" val="18465701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F02F-27D4-4F5B-A7FD-4AEBAB6C85EA}"/>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E0ED7D67-9456-4200-AA3F-4C4A6EA39112}"/>
              </a:ext>
            </a:extLst>
          </p:cNvPr>
          <p:cNvSpPr>
            <a:spLocks noGrp="1"/>
          </p:cNvSpPr>
          <p:nvPr>
            <p:ph idx="1"/>
          </p:nvPr>
        </p:nvSpPr>
        <p:spPr/>
        <p:txBody>
          <a:bodyPr>
            <a:normAutofit lnSpcReduction="10000"/>
          </a:bodyPr>
          <a:lstStyle/>
          <a:p>
            <a:r>
              <a:rPr lang="en-GB" dirty="0"/>
              <a:t>What do you think Paul was intending to communicate in these passages?</a:t>
            </a:r>
          </a:p>
          <a:p>
            <a:r>
              <a:rPr lang="en-GB" dirty="0"/>
              <a:t>Are you convinced by the arguments presented or do you think the revisionist arguments are persuasive?</a:t>
            </a:r>
          </a:p>
          <a:p>
            <a:r>
              <a:rPr lang="en-GB" dirty="0"/>
              <a:t>How much do you think they should inform our conversation about sexual relationships today?</a:t>
            </a:r>
          </a:p>
          <a:p>
            <a:r>
              <a:rPr lang="en-GB" dirty="0"/>
              <a:t>Are there talking about loving, committed, faithful relationships today?</a:t>
            </a:r>
          </a:p>
        </p:txBody>
      </p:sp>
    </p:spTree>
    <p:extLst>
      <p:ext uri="{BB962C8B-B14F-4D97-AF65-F5344CB8AC3E}">
        <p14:creationId xmlns:p14="http://schemas.microsoft.com/office/powerpoint/2010/main" val="30226446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7FD8-36B4-4862-8F8E-B44D63140285}"/>
              </a:ext>
            </a:extLst>
          </p:cNvPr>
          <p:cNvSpPr>
            <a:spLocks noGrp="1"/>
          </p:cNvSpPr>
          <p:nvPr>
            <p:ph type="title"/>
          </p:nvPr>
        </p:nvSpPr>
        <p:spPr/>
        <p:txBody>
          <a:bodyPr/>
          <a:lstStyle/>
          <a:p>
            <a:r>
              <a:rPr lang="en-GB" dirty="0"/>
              <a:t>POSITION AND POSTURE</a:t>
            </a:r>
          </a:p>
        </p:txBody>
      </p:sp>
      <p:sp>
        <p:nvSpPr>
          <p:cNvPr id="3" name="Content Placeholder 2">
            <a:extLst>
              <a:ext uri="{FF2B5EF4-FFF2-40B4-BE49-F238E27FC236}">
                <a16:creationId xmlns:a16="http://schemas.microsoft.com/office/drawing/2014/main" id="{9436019B-BC96-450C-BFB9-8663EA34CCEB}"/>
              </a:ext>
            </a:extLst>
          </p:cNvPr>
          <p:cNvSpPr>
            <a:spLocks noGrp="1"/>
          </p:cNvSpPr>
          <p:nvPr>
            <p:ph idx="1"/>
          </p:nvPr>
        </p:nvSpPr>
        <p:spPr/>
        <p:txBody>
          <a:bodyPr/>
          <a:lstStyle/>
          <a:p>
            <a:r>
              <a:rPr lang="en-GB" dirty="0"/>
              <a:t>The church needs clarity over its position but also it’s posture.</a:t>
            </a:r>
          </a:p>
          <a:p>
            <a:r>
              <a:rPr lang="en-GB" dirty="0"/>
              <a:t>The church is given the good news of Jesus to proclaim and model to the world. </a:t>
            </a:r>
          </a:p>
          <a:p>
            <a:r>
              <a:rPr lang="en-GB" dirty="0"/>
              <a:t>They are also called to be a holy people, distinct and different to the ways of the world.</a:t>
            </a:r>
          </a:p>
          <a:p>
            <a:endParaRPr lang="en-GB" dirty="0"/>
          </a:p>
        </p:txBody>
      </p:sp>
    </p:spTree>
    <p:extLst>
      <p:ext uri="{BB962C8B-B14F-4D97-AF65-F5344CB8AC3E}">
        <p14:creationId xmlns:p14="http://schemas.microsoft.com/office/powerpoint/2010/main" val="16086312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D5943-8161-4D0C-BDC6-0DE70939D269}"/>
              </a:ext>
            </a:extLst>
          </p:cNvPr>
          <p:cNvSpPr>
            <a:spLocks noGrp="1"/>
          </p:cNvSpPr>
          <p:nvPr>
            <p:ph type="title"/>
          </p:nvPr>
        </p:nvSpPr>
        <p:spPr/>
        <p:txBody>
          <a:bodyPr/>
          <a:lstStyle/>
          <a:p>
            <a:r>
              <a:rPr lang="en-GB" dirty="0"/>
              <a:t>HYPOCRISY</a:t>
            </a:r>
          </a:p>
        </p:txBody>
      </p:sp>
      <p:sp>
        <p:nvSpPr>
          <p:cNvPr id="3" name="Content Placeholder 2">
            <a:extLst>
              <a:ext uri="{FF2B5EF4-FFF2-40B4-BE49-F238E27FC236}">
                <a16:creationId xmlns:a16="http://schemas.microsoft.com/office/drawing/2014/main" id="{AB31F754-7F53-4A74-989B-A20D836059D4}"/>
              </a:ext>
            </a:extLst>
          </p:cNvPr>
          <p:cNvSpPr>
            <a:spLocks noGrp="1"/>
          </p:cNvSpPr>
          <p:nvPr>
            <p:ph idx="1"/>
          </p:nvPr>
        </p:nvSpPr>
        <p:spPr/>
        <p:txBody>
          <a:bodyPr>
            <a:normAutofit fontScale="92500" lnSpcReduction="10000"/>
          </a:bodyPr>
          <a:lstStyle/>
          <a:p>
            <a:r>
              <a:rPr lang="en-GB" dirty="0"/>
              <a:t>Are other areas of Christian sexual ethics regularly flouted? Are we silent on them?</a:t>
            </a:r>
          </a:p>
          <a:p>
            <a:r>
              <a:rPr lang="en-GB" dirty="0"/>
              <a:t>Divorce and remarriage</a:t>
            </a:r>
          </a:p>
          <a:p>
            <a:r>
              <a:rPr lang="en-GB" dirty="0"/>
              <a:t>Contraception?</a:t>
            </a:r>
          </a:p>
          <a:p>
            <a:r>
              <a:rPr lang="en-GB" dirty="0"/>
              <a:t>Sexual activity during menstruation?</a:t>
            </a:r>
          </a:p>
          <a:p>
            <a:r>
              <a:rPr lang="en-GB" dirty="0"/>
              <a:t>Non-procreative sex?</a:t>
            </a:r>
          </a:p>
          <a:p>
            <a:r>
              <a:rPr lang="en-GB" dirty="0"/>
              <a:t>Lustful sex</a:t>
            </a:r>
          </a:p>
          <a:p>
            <a:r>
              <a:rPr lang="en-GB" dirty="0"/>
              <a:t>Sex outside of marriage</a:t>
            </a:r>
          </a:p>
          <a:p>
            <a:r>
              <a:rPr lang="en-GB" dirty="0"/>
              <a:t>Emotional affairs</a:t>
            </a:r>
          </a:p>
        </p:txBody>
      </p:sp>
    </p:spTree>
    <p:extLst>
      <p:ext uri="{BB962C8B-B14F-4D97-AF65-F5344CB8AC3E}">
        <p14:creationId xmlns:p14="http://schemas.microsoft.com/office/powerpoint/2010/main" val="12400982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B1FB3-32E4-4D68-8503-D3F99F59D306}"/>
              </a:ext>
            </a:extLst>
          </p:cNvPr>
          <p:cNvSpPr>
            <a:spLocks noGrp="1"/>
          </p:cNvSpPr>
          <p:nvPr>
            <p:ph type="title"/>
          </p:nvPr>
        </p:nvSpPr>
        <p:spPr/>
        <p:txBody>
          <a:bodyPr/>
          <a:lstStyle/>
          <a:p>
            <a:r>
              <a:rPr lang="en-GB" dirty="0"/>
              <a:t>SIX REFLECTIONS</a:t>
            </a:r>
          </a:p>
        </p:txBody>
      </p:sp>
      <p:sp>
        <p:nvSpPr>
          <p:cNvPr id="3" name="Content Placeholder 2">
            <a:extLst>
              <a:ext uri="{FF2B5EF4-FFF2-40B4-BE49-F238E27FC236}">
                <a16:creationId xmlns:a16="http://schemas.microsoft.com/office/drawing/2014/main" id="{82C59240-55FD-4719-B00D-F858CF9106A5}"/>
              </a:ext>
            </a:extLst>
          </p:cNvPr>
          <p:cNvSpPr>
            <a:spLocks noGrp="1"/>
          </p:cNvSpPr>
          <p:nvPr>
            <p:ph idx="1"/>
          </p:nvPr>
        </p:nvSpPr>
        <p:spPr/>
        <p:txBody>
          <a:bodyPr>
            <a:normAutofit fontScale="92500" lnSpcReduction="10000"/>
          </a:bodyPr>
          <a:lstStyle/>
          <a:p>
            <a:pPr marL="514350" indent="-514350">
              <a:buFont typeface="+mj-lt"/>
              <a:buAutoNum type="arabicPeriod"/>
            </a:pPr>
            <a:r>
              <a:rPr lang="en-GB" dirty="0"/>
              <a:t>Relationship with God; not a spouse; is primary.</a:t>
            </a:r>
          </a:p>
          <a:p>
            <a:pPr marL="514350" indent="-514350">
              <a:buFont typeface="+mj-lt"/>
              <a:buAutoNum type="arabicPeriod"/>
            </a:pPr>
            <a:r>
              <a:rPr lang="en-GB" dirty="0"/>
              <a:t>Mission and kingdom building is the call not empire or estate building.</a:t>
            </a:r>
          </a:p>
          <a:p>
            <a:pPr marL="514350" indent="-514350">
              <a:buFont typeface="+mj-lt"/>
              <a:buAutoNum type="arabicPeriod"/>
            </a:pPr>
            <a:r>
              <a:rPr lang="en-GB" dirty="0"/>
              <a:t>We are resident aliens awaiting a new creation.</a:t>
            </a:r>
          </a:p>
          <a:p>
            <a:pPr marL="514350" indent="-514350">
              <a:buFont typeface="+mj-lt"/>
              <a:buAutoNum type="arabicPeriod"/>
            </a:pPr>
            <a:r>
              <a:rPr lang="en-GB" dirty="0"/>
              <a:t>We celebrate the giver and enjoy his gifts, rather than exchanging the giver for the gifts.</a:t>
            </a:r>
          </a:p>
          <a:p>
            <a:pPr marL="514350" indent="-514350">
              <a:buFont typeface="+mj-lt"/>
              <a:buAutoNum type="arabicPeriod"/>
            </a:pPr>
            <a:r>
              <a:rPr lang="en-GB" dirty="0"/>
              <a:t>We are to serve the weaker brother and sister.</a:t>
            </a:r>
          </a:p>
          <a:p>
            <a:pPr marL="514350" indent="-514350">
              <a:buFont typeface="+mj-lt"/>
              <a:buAutoNum type="arabicPeriod"/>
            </a:pPr>
            <a:r>
              <a:rPr lang="en-GB" dirty="0"/>
              <a:t>Compassion not condemnation held in tension with holiness not licentiousness.</a:t>
            </a:r>
          </a:p>
        </p:txBody>
      </p:sp>
    </p:spTree>
    <p:extLst>
      <p:ext uri="{BB962C8B-B14F-4D97-AF65-F5344CB8AC3E}">
        <p14:creationId xmlns:p14="http://schemas.microsoft.com/office/powerpoint/2010/main" val="29224359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SHARED JOURNEY</a:t>
            </a:r>
          </a:p>
        </p:txBody>
      </p:sp>
      <p:sp>
        <p:nvSpPr>
          <p:cNvPr id="3" name="Content Placeholder 2"/>
          <p:cNvSpPr>
            <a:spLocks noGrp="1"/>
          </p:cNvSpPr>
          <p:nvPr>
            <p:ph idx="1"/>
          </p:nvPr>
        </p:nvSpPr>
        <p:spPr/>
        <p:txBody>
          <a:bodyPr>
            <a:normAutofit/>
          </a:bodyPr>
          <a:lstStyle/>
          <a:p>
            <a:pPr marL="514350" indent="-514350">
              <a:buAutoNum type="arabicPeriod"/>
            </a:pPr>
            <a:r>
              <a:rPr lang="en-GB" dirty="0"/>
              <a:t>Shared goal – Christlikeness not marriage.</a:t>
            </a:r>
          </a:p>
          <a:p>
            <a:pPr marL="514350" indent="-514350">
              <a:buAutoNum type="arabicPeriod"/>
            </a:pPr>
            <a:r>
              <a:rPr lang="en-GB" dirty="0"/>
              <a:t>Shared identity – we are the beloved, all of us, because of God’s grace not our sexual purity.</a:t>
            </a:r>
          </a:p>
          <a:p>
            <a:pPr marL="514350" indent="-514350">
              <a:buAutoNum type="arabicPeriod"/>
            </a:pPr>
            <a:r>
              <a:rPr lang="en-GB" dirty="0"/>
              <a:t>Shared practice – vulnerable, honest, accountability.</a:t>
            </a:r>
          </a:p>
          <a:p>
            <a:pPr marL="514350" indent="-514350">
              <a:buAutoNum type="arabicPeriod"/>
            </a:pPr>
            <a:r>
              <a:rPr lang="en-GB" dirty="0"/>
              <a:t>Shared vocations – singleness and marriage require the church and the church is blessed by singleness and marriage.</a:t>
            </a:r>
          </a:p>
        </p:txBody>
      </p:sp>
    </p:spTree>
    <p:extLst>
      <p:ext uri="{BB962C8B-B14F-4D97-AF65-F5344CB8AC3E}">
        <p14:creationId xmlns:p14="http://schemas.microsoft.com/office/powerpoint/2010/main" val="973846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A9EE1EB-A9C6-E279-5150-A0F8B9762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02281-18A4-77E3-A18A-62C7EB0E74C3}"/>
              </a:ext>
            </a:extLst>
          </p:cNvPr>
          <p:cNvSpPr>
            <a:spLocks noGrp="1"/>
          </p:cNvSpPr>
          <p:nvPr>
            <p:ph type="title"/>
          </p:nvPr>
        </p:nvSpPr>
        <p:spPr/>
        <p:txBody>
          <a:bodyPr/>
          <a:lstStyle/>
          <a:p>
            <a:r>
              <a:rPr lang="en-GB" dirty="0"/>
              <a:t>UNDER THE SURFACE</a:t>
            </a:r>
          </a:p>
        </p:txBody>
      </p:sp>
      <p:pic>
        <p:nvPicPr>
          <p:cNvPr id="1026" name="Picture 2" descr="You shall not pass!!!">
            <a:extLst>
              <a:ext uri="{FF2B5EF4-FFF2-40B4-BE49-F238E27FC236}">
                <a16:creationId xmlns:a16="http://schemas.microsoft.com/office/drawing/2014/main" id="{7AA4282A-645E-7DB5-6001-AB46334EFD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000"/>
          <a:stretch/>
        </p:blipFill>
        <p:spPr bwMode="auto">
          <a:xfrm>
            <a:off x="706621" y="2057400"/>
            <a:ext cx="7730757"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7474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DD1E-79C6-275B-1974-491700EF4930}"/>
              </a:ext>
            </a:extLst>
          </p:cNvPr>
          <p:cNvSpPr>
            <a:spLocks noGrp="1"/>
          </p:cNvSpPr>
          <p:nvPr>
            <p:ph type="title"/>
          </p:nvPr>
        </p:nvSpPr>
        <p:spPr/>
        <p:txBody>
          <a:bodyPr/>
          <a:lstStyle/>
          <a:p>
            <a:r>
              <a:rPr lang="en-GB" dirty="0"/>
              <a:t>FINAL DISCUSSION</a:t>
            </a:r>
          </a:p>
        </p:txBody>
      </p:sp>
      <p:sp>
        <p:nvSpPr>
          <p:cNvPr id="3" name="Content Placeholder 2">
            <a:extLst>
              <a:ext uri="{FF2B5EF4-FFF2-40B4-BE49-F238E27FC236}">
                <a16:creationId xmlns:a16="http://schemas.microsoft.com/office/drawing/2014/main" id="{BDE594CE-9506-A3E9-31B9-DD8282033038}"/>
              </a:ext>
            </a:extLst>
          </p:cNvPr>
          <p:cNvSpPr>
            <a:spLocks noGrp="1"/>
          </p:cNvSpPr>
          <p:nvPr>
            <p:ph idx="1"/>
          </p:nvPr>
        </p:nvSpPr>
        <p:spPr/>
        <p:txBody>
          <a:bodyPr/>
          <a:lstStyle/>
          <a:p>
            <a:r>
              <a:rPr lang="en-GB" dirty="0"/>
              <a:t>What are you taking away?</a:t>
            </a:r>
          </a:p>
        </p:txBody>
      </p:sp>
    </p:spTree>
    <p:extLst>
      <p:ext uri="{BB962C8B-B14F-4D97-AF65-F5344CB8AC3E}">
        <p14:creationId xmlns:p14="http://schemas.microsoft.com/office/powerpoint/2010/main" val="41760349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DETAILED BIBLIOGRAPHY</a:t>
            </a:r>
          </a:p>
        </p:txBody>
      </p:sp>
      <p:sp>
        <p:nvSpPr>
          <p:cNvPr id="3" name="Content Placeholder 2"/>
          <p:cNvSpPr>
            <a:spLocks noGrp="1"/>
          </p:cNvSpPr>
          <p:nvPr>
            <p:ph idx="1"/>
          </p:nvPr>
        </p:nvSpPr>
        <p:spPr/>
        <p:txBody>
          <a:bodyPr>
            <a:noAutofit/>
          </a:bodyPr>
          <a:lstStyle/>
          <a:p>
            <a:r>
              <a:rPr lang="en-GB" dirty="0"/>
              <a:t>Traditionalists include: Ian Paul, Sam Allberry, Sean Doherty, Richard Hays, Wesley Hill, Jenell Paris, Preston Sprinkle, Eve Tushnet, Robert Gagnon, William Webb.</a:t>
            </a:r>
          </a:p>
          <a:p>
            <a:r>
              <a:rPr lang="en-GB" dirty="0"/>
              <a:t>Revisionists include: James Brownson, Megan DeFranza, David Gushee, Jeffery John, Robert Song, Dan Via, Matthew Vines, William Loader.</a:t>
            </a:r>
          </a:p>
          <a:p>
            <a:r>
              <a:rPr lang="en-GB" dirty="0"/>
              <a:t>Other authors present both views or give broader background information.</a:t>
            </a:r>
          </a:p>
        </p:txBody>
      </p:sp>
    </p:spTree>
    <p:extLst>
      <p:ext uri="{BB962C8B-B14F-4D97-AF65-F5344CB8AC3E}">
        <p14:creationId xmlns:p14="http://schemas.microsoft.com/office/powerpoint/2010/main" val="39091202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F389-01CA-415B-94B2-6F2CD4181516}"/>
              </a:ext>
            </a:extLst>
          </p:cNvPr>
          <p:cNvSpPr>
            <a:spLocks noGrp="1"/>
          </p:cNvSpPr>
          <p:nvPr>
            <p:ph type="title"/>
          </p:nvPr>
        </p:nvSpPr>
        <p:spPr/>
        <p:txBody>
          <a:bodyPr/>
          <a:lstStyle/>
          <a:p>
            <a:r>
              <a:rPr lang="en-GB" dirty="0"/>
              <a:t>DETAILED BIBLIOGRAPHY</a:t>
            </a:r>
          </a:p>
        </p:txBody>
      </p:sp>
      <p:sp>
        <p:nvSpPr>
          <p:cNvPr id="3" name="Content Placeholder 2">
            <a:extLst>
              <a:ext uri="{FF2B5EF4-FFF2-40B4-BE49-F238E27FC236}">
                <a16:creationId xmlns:a16="http://schemas.microsoft.com/office/drawing/2014/main" id="{B81F3253-8637-42B8-A9ED-A3F1193EAB28}"/>
              </a:ext>
            </a:extLst>
          </p:cNvPr>
          <p:cNvSpPr>
            <a:spLocks noGrp="1"/>
          </p:cNvSpPr>
          <p:nvPr>
            <p:ph idx="1"/>
          </p:nvPr>
        </p:nvSpPr>
        <p:spPr>
          <a:xfrm>
            <a:off x="457200" y="1752600"/>
            <a:ext cx="8229600" cy="4953000"/>
          </a:xfrm>
        </p:spPr>
        <p:txBody>
          <a:bodyPr>
            <a:normAutofit fontScale="62500" lnSpcReduction="20000"/>
          </a:bodyPr>
          <a:lstStyle/>
          <a:p>
            <a:pPr marL="0" indent="0">
              <a:buNone/>
            </a:pPr>
            <a:r>
              <a:rPr lang="en-GB" sz="3800" b="1" dirty="0"/>
              <a:t>Bibliography:</a:t>
            </a:r>
          </a:p>
          <a:p>
            <a:r>
              <a:rPr lang="en-GB" sz="3800" dirty="0"/>
              <a:t>Allberry, Sam, Is God Anti-Gay? (The Good Book Company, 2013)</a:t>
            </a:r>
          </a:p>
          <a:p>
            <a:r>
              <a:rPr lang="en-GB" sz="3800" dirty="0"/>
              <a:t>Bennett, David, War of Loves, (Zondervan, 2018) TBR</a:t>
            </a:r>
          </a:p>
          <a:p>
            <a:r>
              <a:rPr lang="en-GB" sz="3800" dirty="0"/>
              <a:t>Bonnington, Mark, and Bob Fyall, Homosexuality and the Bible (Cambridge: Grove, 1996)</a:t>
            </a:r>
          </a:p>
          <a:p>
            <a:r>
              <a:rPr lang="en-GB" sz="3800" dirty="0"/>
              <a:t>Brownson, James, Bible, Gender, Sexuality: Reframing the Church’s Debate on Same-Sex Relationships (Grand Rapids, Mich: Wm. B. Eerdmans Publishing Company, 2013).</a:t>
            </a:r>
          </a:p>
          <a:p>
            <a:r>
              <a:rPr lang="en-GB" sz="3800" dirty="0"/>
              <a:t>DeFranza, Megan K., Sex Difference in Christian Theology Male, Female, and Intersex in the Image of God (Grand Rapids: Eerdmans, 2015)</a:t>
            </a:r>
          </a:p>
          <a:p>
            <a:r>
              <a:rPr lang="en-GB" sz="3800" dirty="0"/>
              <a:t>DeLamater, John D., and Janet Shibley Hyde, ‘Essentialism vs. Social Constructionism in the Study of Human Sexuality’, The Journal of Sex Research, 35 (1998), 10–18</a:t>
            </a:r>
          </a:p>
          <a:p>
            <a:endParaRPr lang="en-GB" dirty="0"/>
          </a:p>
        </p:txBody>
      </p:sp>
    </p:spTree>
    <p:extLst>
      <p:ext uri="{BB962C8B-B14F-4D97-AF65-F5344CB8AC3E}">
        <p14:creationId xmlns:p14="http://schemas.microsoft.com/office/powerpoint/2010/main" val="30570227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DETAILED BIBLIOGRAPHY</a:t>
            </a:r>
          </a:p>
        </p:txBody>
      </p:sp>
      <p:sp>
        <p:nvSpPr>
          <p:cNvPr id="3" name="Content Placeholder 2"/>
          <p:cNvSpPr>
            <a:spLocks noGrp="1"/>
          </p:cNvSpPr>
          <p:nvPr>
            <p:ph idx="1"/>
          </p:nvPr>
        </p:nvSpPr>
        <p:spPr/>
        <p:txBody>
          <a:bodyPr>
            <a:noAutofit/>
          </a:bodyPr>
          <a:lstStyle/>
          <a:p>
            <a:r>
              <a:rPr lang="en-GB" sz="2400" dirty="0"/>
              <a:t>Doherty, Sean, ‘“Love Does Not Delight in Evil, but Rejoices With the Truth.” A Theological and Pastoral Reflection On My Journey Away From A Homosexual Identity’, ANVIL, 30 (2014), 5–16</a:t>
            </a:r>
          </a:p>
          <a:p>
            <a:r>
              <a:rPr lang="en-GB" sz="2400" dirty="0"/>
              <a:t>———, The Only Way Is Ethics - Living Out My Story: And Some Pastoral and Missional Thoughts about Homosexuality along the Way (Authentic Media, 2015)</a:t>
            </a:r>
          </a:p>
          <a:p>
            <a:r>
              <a:rPr lang="en-GB" sz="2400" dirty="0"/>
              <a:t>Gushee, David P., ‘I’m an Evangelical Minister. I Now Support the LGBT Community — and the Church Should, Too.’, Washington Post &lt;https://www.washingtonpost.com/posteverything/wp/2014/11/04/im-an-evangelical-minister-i-now-support-the-lgbt-community-and-the-church-should-too/&gt; [accessed 23 March 2017]</a:t>
            </a:r>
          </a:p>
        </p:txBody>
      </p:sp>
    </p:spTree>
    <p:extLst>
      <p:ext uri="{BB962C8B-B14F-4D97-AF65-F5344CB8AC3E}">
        <p14:creationId xmlns:p14="http://schemas.microsoft.com/office/powerpoint/2010/main" val="5246346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DETAILED BIBLIOGRAPHY</a:t>
            </a:r>
          </a:p>
        </p:txBody>
      </p:sp>
      <p:sp>
        <p:nvSpPr>
          <p:cNvPr id="3" name="Content Placeholder 2"/>
          <p:cNvSpPr>
            <a:spLocks noGrp="1"/>
          </p:cNvSpPr>
          <p:nvPr>
            <p:ph idx="1"/>
          </p:nvPr>
        </p:nvSpPr>
        <p:spPr/>
        <p:txBody>
          <a:bodyPr>
            <a:noAutofit/>
          </a:bodyPr>
          <a:lstStyle/>
          <a:p>
            <a:r>
              <a:rPr lang="en-GB" sz="2400" dirty="0"/>
              <a:t>Hays, Richard B., The Moral Vision of the New Testament: A Contemporary Introduction To New Testament Ethics (London: T &amp; T Clark International, 1997)</a:t>
            </a:r>
          </a:p>
          <a:p>
            <a:r>
              <a:rPr lang="en-GB" sz="2400" dirty="0"/>
              <a:t>Hays, Christopher B. and Richard B. The Widening of God’s Mercy (Yale, Yale University Press, 2024).</a:t>
            </a:r>
          </a:p>
          <a:p>
            <a:r>
              <a:rPr lang="en-GB" sz="2400" dirty="0"/>
              <a:t>Hill, Wesley, Spiritual Friendship: Finding Love in the Church as a Celibate Gay Christian (Grand Rapids, Michigan: Brazos Press, 2015)</a:t>
            </a:r>
          </a:p>
          <a:p>
            <a:r>
              <a:rPr lang="en-GB" sz="2400" dirty="0"/>
              <a:t>———, Washed and Waiting: Reflections on Christian Faithfulness and Homosexuality, Enlarged edition (Grand Rapids, Michigan: Zondervan, 2016)</a:t>
            </a:r>
          </a:p>
          <a:p>
            <a:r>
              <a:rPr lang="en-GB" sz="2400" dirty="0"/>
              <a:t>House of Bishops, A. Working Party of the House of, Some Issues in Human Sexuality: A Guide to the Debate, UK ed. edition (London: Church House Publishing, 2003)</a:t>
            </a:r>
          </a:p>
          <a:p>
            <a:endParaRPr lang="en-GB" sz="2400" dirty="0"/>
          </a:p>
        </p:txBody>
      </p:sp>
    </p:spTree>
    <p:extLst>
      <p:ext uri="{BB962C8B-B14F-4D97-AF65-F5344CB8AC3E}">
        <p14:creationId xmlns:p14="http://schemas.microsoft.com/office/powerpoint/2010/main" val="30244225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C97A-1175-4E4B-AD3E-E2EB6F0BED3D}"/>
              </a:ext>
            </a:extLst>
          </p:cNvPr>
          <p:cNvSpPr>
            <a:spLocks noGrp="1"/>
          </p:cNvSpPr>
          <p:nvPr>
            <p:ph type="title"/>
          </p:nvPr>
        </p:nvSpPr>
        <p:spPr/>
        <p:txBody>
          <a:bodyPr/>
          <a:lstStyle/>
          <a:p>
            <a:r>
              <a:rPr lang="en-GB" dirty="0"/>
              <a:t>DETAILED BIBLIOGRAPHY</a:t>
            </a:r>
          </a:p>
        </p:txBody>
      </p:sp>
      <p:sp>
        <p:nvSpPr>
          <p:cNvPr id="3" name="Content Placeholder 2">
            <a:extLst>
              <a:ext uri="{FF2B5EF4-FFF2-40B4-BE49-F238E27FC236}">
                <a16:creationId xmlns:a16="http://schemas.microsoft.com/office/drawing/2014/main" id="{8146BE2F-AF0E-4BED-BC67-C2FF0655D25D}"/>
              </a:ext>
            </a:extLst>
          </p:cNvPr>
          <p:cNvSpPr>
            <a:spLocks noGrp="1"/>
          </p:cNvSpPr>
          <p:nvPr>
            <p:ph idx="1"/>
          </p:nvPr>
        </p:nvSpPr>
        <p:spPr/>
        <p:txBody>
          <a:bodyPr>
            <a:noAutofit/>
          </a:bodyPr>
          <a:lstStyle/>
          <a:p>
            <a:r>
              <a:rPr lang="en-GB" sz="2400" dirty="0"/>
              <a:t>John, Jeffrey, Permanent, Faithful, Stable: Christian Same Sex Marriage (Andrews UK Limited, 2013)</a:t>
            </a:r>
          </a:p>
          <a:p>
            <a:r>
              <a:rPr lang="en-GB" sz="2400" dirty="0"/>
              <a:t>Loader, William R. G., The New Testament on Sexuality, Attitudes towards Sexuality in Judaism and Christianity In the Hellenistic Greco-Roman Era (Grand Rapids, Mich: W.B. Eerdmans Pub. Co, 2012)</a:t>
            </a:r>
          </a:p>
          <a:p>
            <a:r>
              <a:rPr lang="en-GB" sz="2400" dirty="0"/>
              <a:t>Paris, Jenell Williams, The End of Sexual Identity (Downers Grove, Ill: IVP USA, 2011)</a:t>
            </a:r>
          </a:p>
          <a:p>
            <a:r>
              <a:rPr lang="en-GB" sz="2400" dirty="0"/>
              <a:t>Paul, Ian, Same-Sex Unions: The Key Biblical Texts (Cambridge: Grove, 2014) &lt;https://grovebooks.co.uk/products/b-71-same-sex-unions-the-key-biblical-texts&gt; [accessed 8 February 2017]</a:t>
            </a:r>
          </a:p>
          <a:p>
            <a:endParaRPr lang="en-GB" sz="2400" dirty="0"/>
          </a:p>
        </p:txBody>
      </p:sp>
    </p:spTree>
    <p:extLst>
      <p:ext uri="{BB962C8B-B14F-4D97-AF65-F5344CB8AC3E}">
        <p14:creationId xmlns:p14="http://schemas.microsoft.com/office/powerpoint/2010/main" val="40916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C97A-1175-4E4B-AD3E-E2EB6F0BED3D}"/>
              </a:ext>
            </a:extLst>
          </p:cNvPr>
          <p:cNvSpPr>
            <a:spLocks noGrp="1"/>
          </p:cNvSpPr>
          <p:nvPr>
            <p:ph type="title"/>
          </p:nvPr>
        </p:nvSpPr>
        <p:spPr/>
        <p:txBody>
          <a:bodyPr/>
          <a:lstStyle/>
          <a:p>
            <a:r>
              <a:rPr lang="en-GB" dirty="0"/>
              <a:t>DETAILED BIBLIOGRAPHY</a:t>
            </a:r>
          </a:p>
        </p:txBody>
      </p:sp>
      <p:sp>
        <p:nvSpPr>
          <p:cNvPr id="3" name="Content Placeholder 2">
            <a:extLst>
              <a:ext uri="{FF2B5EF4-FFF2-40B4-BE49-F238E27FC236}">
                <a16:creationId xmlns:a16="http://schemas.microsoft.com/office/drawing/2014/main" id="{8146BE2F-AF0E-4BED-BC67-C2FF0655D25D}"/>
              </a:ext>
            </a:extLst>
          </p:cNvPr>
          <p:cNvSpPr>
            <a:spLocks noGrp="1"/>
          </p:cNvSpPr>
          <p:nvPr>
            <p:ph idx="1"/>
          </p:nvPr>
        </p:nvSpPr>
        <p:spPr/>
        <p:txBody>
          <a:bodyPr>
            <a:noAutofit/>
          </a:bodyPr>
          <a:lstStyle/>
          <a:p>
            <a:r>
              <a:rPr lang="en-GB" sz="2400" dirty="0"/>
              <a:t>Perry, Jackie Hill, Gay Girl, Good God, (B&amp;H Books, 2018) TBR.</a:t>
            </a:r>
          </a:p>
          <a:p>
            <a:r>
              <a:rPr lang="en-GB" sz="2400" dirty="0"/>
              <a:t>Song, Robert, Covenant and Calling: Towards a Theology of Same-Sex Relationships (London: SCM Press, 2014)	</a:t>
            </a:r>
          </a:p>
          <a:p>
            <a:r>
              <a:rPr lang="en-GB" sz="2400" dirty="0"/>
              <a:t>Sprinkle, Preston, and Wesley Hill, People to Be Loved: Why Homosexuality Is Not Just an Issue (Grand Rapids, Michigan: Zondervan, 2015)</a:t>
            </a:r>
          </a:p>
          <a:p>
            <a:r>
              <a:rPr lang="en-GB" sz="2400" dirty="0"/>
              <a:t>Sprinkle, Preston et al, Two Views Two Views on Homosexuality, the Bible, and the Church (Counterpoints: Bible and Theology), (Grand Rapids: Zondervan, 2016).</a:t>
            </a:r>
          </a:p>
          <a:p>
            <a:r>
              <a:rPr lang="en-GB" sz="2400" dirty="0"/>
              <a:t>Thatcher, Adrian, God, Sex, and Gender: An Introduction (Oxford: Wiley-Blackwell, 2011)</a:t>
            </a:r>
          </a:p>
          <a:p>
            <a:endParaRPr lang="en-GB" sz="2400" dirty="0"/>
          </a:p>
          <a:p>
            <a:endParaRPr lang="en-GB" sz="1800" dirty="0"/>
          </a:p>
        </p:txBody>
      </p:sp>
    </p:spTree>
    <p:extLst>
      <p:ext uri="{BB962C8B-B14F-4D97-AF65-F5344CB8AC3E}">
        <p14:creationId xmlns:p14="http://schemas.microsoft.com/office/powerpoint/2010/main" val="33486374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F8F7B-7BB9-4DF9-840C-A952CBB9A6B6}"/>
              </a:ext>
            </a:extLst>
          </p:cNvPr>
          <p:cNvSpPr>
            <a:spLocks noGrp="1"/>
          </p:cNvSpPr>
          <p:nvPr>
            <p:ph type="title"/>
          </p:nvPr>
        </p:nvSpPr>
        <p:spPr/>
        <p:txBody>
          <a:bodyPr/>
          <a:lstStyle/>
          <a:p>
            <a:r>
              <a:rPr lang="en-GB" dirty="0"/>
              <a:t>DETAILED BIBLIOGRAPHY</a:t>
            </a:r>
          </a:p>
        </p:txBody>
      </p:sp>
      <p:sp>
        <p:nvSpPr>
          <p:cNvPr id="3" name="Content Placeholder 2">
            <a:extLst>
              <a:ext uri="{FF2B5EF4-FFF2-40B4-BE49-F238E27FC236}">
                <a16:creationId xmlns:a16="http://schemas.microsoft.com/office/drawing/2014/main" id="{125496EB-DA7E-485C-864D-8D706721BC09}"/>
              </a:ext>
            </a:extLst>
          </p:cNvPr>
          <p:cNvSpPr>
            <a:spLocks noGrp="1"/>
          </p:cNvSpPr>
          <p:nvPr>
            <p:ph idx="1"/>
          </p:nvPr>
        </p:nvSpPr>
        <p:spPr/>
        <p:txBody>
          <a:bodyPr>
            <a:normAutofit lnSpcReduction="10000"/>
          </a:bodyPr>
          <a:lstStyle/>
          <a:p>
            <a:r>
              <a:rPr lang="en-GB" sz="2400" dirty="0"/>
              <a:t>Tushnet, Eve, Gay and Catholic: Accepting My Sexuality, Finding Community, Living My Faith (Notre Dame, Indiana: Ave Maria Press, 2014)</a:t>
            </a:r>
          </a:p>
          <a:p>
            <a:r>
              <a:rPr lang="en-GB" sz="2400" dirty="0"/>
              <a:t>Via, Dan O., and Robert A. J. Gagnon, Homosexuality and the Bible: Two Views (Minneapolis: Augsburg Fortress, 2003)</a:t>
            </a:r>
          </a:p>
          <a:p>
            <a:r>
              <a:rPr lang="en-GB" sz="2400" dirty="0"/>
              <a:t>Vines, Matthew, God and the Gay Christian: The Biblical Case in Support of Same-Sex Relationships (New York: Convergent Books, 2014)</a:t>
            </a:r>
          </a:p>
          <a:p>
            <a:r>
              <a:rPr lang="en-GB" sz="2400" dirty="0"/>
              <a:t>Webb, William J., and Darrell L. Bock, Slaves, Women Homosexuals: Exploring the Hermeneutics of Cultural Analysis (Downers Grove, Ill: Inter-Varsity Press, US, 2001)</a:t>
            </a:r>
          </a:p>
          <a:p>
            <a:r>
              <a:rPr lang="en-GB" sz="2400" dirty="0"/>
              <a:t>Yarhouse, Mark et al, Listening to Sexual Minorities, (IVP, 2018)</a:t>
            </a:r>
          </a:p>
          <a:p>
            <a:endParaRPr lang="en-GB" sz="1800" dirty="0"/>
          </a:p>
        </p:txBody>
      </p:sp>
    </p:spTree>
    <p:extLst>
      <p:ext uri="{BB962C8B-B14F-4D97-AF65-F5344CB8AC3E}">
        <p14:creationId xmlns:p14="http://schemas.microsoft.com/office/powerpoint/2010/main" val="2475714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FDCC-1C1A-9174-F34A-FFBB507B54BC}"/>
              </a:ext>
            </a:extLst>
          </p:cNvPr>
          <p:cNvSpPr>
            <a:spLocks noGrp="1"/>
          </p:cNvSpPr>
          <p:nvPr>
            <p:ph type="title"/>
          </p:nvPr>
        </p:nvSpPr>
        <p:spPr>
          <a:xfrm>
            <a:off x="2133600" y="274638"/>
            <a:ext cx="6553200" cy="1143000"/>
          </a:xfrm>
        </p:spPr>
        <p:txBody>
          <a:bodyPr anchor="ctr">
            <a:normAutofit/>
          </a:bodyPr>
          <a:lstStyle/>
          <a:p>
            <a:r>
              <a:rPr lang="en-GB" dirty="0"/>
              <a:t>DOCTRINE OF SCRIPTURE</a:t>
            </a:r>
          </a:p>
        </p:txBody>
      </p:sp>
      <p:sp>
        <p:nvSpPr>
          <p:cNvPr id="3" name="Content Placeholder 2">
            <a:extLst>
              <a:ext uri="{FF2B5EF4-FFF2-40B4-BE49-F238E27FC236}">
                <a16:creationId xmlns:a16="http://schemas.microsoft.com/office/drawing/2014/main" id="{1EE1392A-5F6C-6916-EA8D-9368F360E4E4}"/>
              </a:ext>
            </a:extLst>
          </p:cNvPr>
          <p:cNvSpPr>
            <a:spLocks noGrp="1"/>
          </p:cNvSpPr>
          <p:nvPr>
            <p:ph idx="1"/>
          </p:nvPr>
        </p:nvSpPr>
        <p:spPr>
          <a:xfrm>
            <a:off x="457200" y="1752600"/>
            <a:ext cx="4019550" cy="4525963"/>
          </a:xfrm>
        </p:spPr>
        <p:txBody>
          <a:bodyPr>
            <a:normAutofit/>
          </a:bodyPr>
          <a:lstStyle/>
          <a:p>
            <a:pPr>
              <a:lnSpc>
                <a:spcPct val="90000"/>
              </a:lnSpc>
            </a:pPr>
            <a:r>
              <a:rPr lang="en-GB" sz="2700" dirty="0"/>
              <a:t>What do we believe about the bible?</a:t>
            </a:r>
          </a:p>
          <a:p>
            <a:pPr>
              <a:lnSpc>
                <a:spcPct val="90000"/>
              </a:lnSpc>
            </a:pPr>
            <a:r>
              <a:rPr lang="en-GB" sz="2700" dirty="0"/>
              <a:t>There is a spectrum of opinions about the inspiration, revelation and authority of Scripture.</a:t>
            </a:r>
          </a:p>
          <a:p>
            <a:pPr>
              <a:lnSpc>
                <a:spcPct val="90000"/>
              </a:lnSpc>
            </a:pPr>
            <a:r>
              <a:rPr lang="en-GB" sz="2700" dirty="0"/>
              <a:t>Depending where people land on this question will determine how much weight they are likely to give to Scripture.</a:t>
            </a:r>
          </a:p>
        </p:txBody>
      </p:sp>
      <p:pic>
        <p:nvPicPr>
          <p:cNvPr id="2050" name="Picture 2" descr="Opening the Word: An awe for Scripture">
            <a:extLst>
              <a:ext uri="{FF2B5EF4-FFF2-40B4-BE49-F238E27FC236}">
                <a16:creationId xmlns:a16="http://schemas.microsoft.com/office/drawing/2014/main" id="{17D1E368-54EE-0812-0CCF-AD38FF51C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459" r="29259" b="-1"/>
          <a:stretch/>
        </p:blipFill>
        <p:spPr bwMode="auto">
          <a:xfrm>
            <a:off x="4667250" y="1752600"/>
            <a:ext cx="4019550" cy="4525963"/>
          </a:xfrm>
          <a:prstGeom prst="rect">
            <a:avLst/>
          </a:prstGeom>
          <a:solidFill>
            <a:srgbClr val="FFFFFF"/>
          </a:solidFill>
        </p:spPr>
      </p:pic>
    </p:spTree>
    <p:extLst>
      <p:ext uri="{BB962C8B-B14F-4D97-AF65-F5344CB8AC3E}">
        <p14:creationId xmlns:p14="http://schemas.microsoft.com/office/powerpoint/2010/main" val="3254018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20067</TotalTime>
  <Words>7024</Words>
  <Application>Microsoft Macintosh PowerPoint</Application>
  <PresentationFormat>On-screen Show (4:3)</PresentationFormat>
  <Paragraphs>467</Paragraphs>
  <Slides>87</Slides>
  <Notes>42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87</vt:i4>
      </vt:variant>
    </vt:vector>
  </HeadingPairs>
  <TitlesOfParts>
    <vt:vector size="98" baseType="lpstr">
      <vt:lpstr>Arial</vt:lpstr>
      <vt:lpstr>Calibri</vt:lpstr>
      <vt:lpstr>Dosis</vt:lpstr>
      <vt:lpstr>Helvetica Neue</vt:lpstr>
      <vt:lpstr>Roboto</vt:lpstr>
      <vt:lpstr>Times New Roman</vt:lpstr>
      <vt:lpstr>Office Theme</vt:lpstr>
      <vt:lpstr>1_Office Theme</vt:lpstr>
      <vt:lpstr>2_Office Theme</vt:lpstr>
      <vt:lpstr>3_Office Theme</vt:lpstr>
      <vt:lpstr>4_Office Theme</vt:lpstr>
      <vt:lpstr>UNPACKING THE SEXUALITY DEBATE  Cornerstone Baptist Church January 25th 2025  A day teaching to help members of Cornerstone explore the different theological understandings held on same sex relationships </vt:lpstr>
      <vt:lpstr>INTRODUCTIONS</vt:lpstr>
      <vt:lpstr>PLAN FOR THE DAY</vt:lpstr>
      <vt:lpstr>SCHEDULE</vt:lpstr>
      <vt:lpstr>PEOPLE NOT ISSUES</vt:lpstr>
      <vt:lpstr>HOW HAVE WE GOT HERE?</vt:lpstr>
      <vt:lpstr>UNDER THE SURFACE</vt:lpstr>
      <vt:lpstr>UNDER THE SURFACE</vt:lpstr>
      <vt:lpstr>DOCTRINE OF SCRIPTURE</vt:lpstr>
      <vt:lpstr>HERMENEUTICAL APPROACH</vt:lpstr>
      <vt:lpstr>DOCTRINE OF GOD</vt:lpstr>
      <vt:lpstr>PATHS TAKEN</vt:lpstr>
      <vt:lpstr>TRADITIONAL VIEW</vt:lpstr>
      <vt:lpstr>REVISIONIST VIEW 1</vt:lpstr>
      <vt:lpstr>REVISIONIST VIEW 2</vt:lpstr>
      <vt:lpstr>REVISIONIST VIEW 3</vt:lpstr>
      <vt:lpstr>PAUSE AND DISCUSS</vt:lpstr>
      <vt:lpstr>PLAN</vt:lpstr>
      <vt:lpstr>TRADITIONAL VIEW</vt:lpstr>
      <vt:lpstr>TRADITIONAL VIEW</vt:lpstr>
      <vt:lpstr>TRADITIONAL VIEW</vt:lpstr>
      <vt:lpstr>GENESIS 1:26-28</vt:lpstr>
      <vt:lpstr>GENESIS 1:26-28</vt:lpstr>
      <vt:lpstr>GENESIS 2:4-25</vt:lpstr>
      <vt:lpstr>GENESIS 2:4-25</vt:lpstr>
      <vt:lpstr>YHWH AND ISRAEL</vt:lpstr>
      <vt:lpstr>PURPOSE OF MARRIAGE</vt:lpstr>
      <vt:lpstr>NOT EVERY MARRIAGE  IS A GOOD ONE</vt:lpstr>
      <vt:lpstr>MATTHEW 19:4-6</vt:lpstr>
      <vt:lpstr>MATTHEW 19:4-6</vt:lpstr>
      <vt:lpstr>1 CORINTHIANS 6:15-20</vt:lpstr>
      <vt:lpstr>1 CORINTHIANS 6:15-20</vt:lpstr>
      <vt:lpstr>EPHESIANS 5:29-32</vt:lpstr>
      <vt:lpstr>TRAJECOTRY - MARRIAGE AND SINGLENESS IN THE OT</vt:lpstr>
      <vt:lpstr>MARRIAGE AND SINGLENESS IN THE NT</vt:lpstr>
      <vt:lpstr>MARRIAGE AND SINGLENESS</vt:lpstr>
      <vt:lpstr>MARRIAGE AND SINGLENESS</vt:lpstr>
      <vt:lpstr>HISTORICAL PICTURE</vt:lpstr>
      <vt:lpstr>DISCUSSION TIME </vt:lpstr>
      <vt:lpstr>REVISIONIST VIEW OF MARRIAGE - BROWNSON</vt:lpstr>
      <vt:lpstr>REVISIONIST VIEW OF MARRIAGE - BROWNSON</vt:lpstr>
      <vt:lpstr>REVISIONIST VIEW OF MARRIAGE - QUESTIONS</vt:lpstr>
      <vt:lpstr>REVISIONIST VIEW OF MARRIAGE - SONG</vt:lpstr>
      <vt:lpstr>REVISIONIST VIEW OF MARRIAGE - QUESTIONS</vt:lpstr>
      <vt:lpstr>DISCUSSION TIME </vt:lpstr>
      <vt:lpstr>SCRIPTURE AND SAME-SEX RELATIONSHIPS</vt:lpstr>
      <vt:lpstr>LEVITICUS 18:22 AND 20:13 </vt:lpstr>
      <vt:lpstr>LEVITICUS 18:22 AND 20:13 </vt:lpstr>
      <vt:lpstr>REVISIONIST ARGUMENTS</vt:lpstr>
      <vt:lpstr>REVISIONIST ARGUMENTS</vt:lpstr>
      <vt:lpstr>REVISIONIST ARGUMENTS</vt:lpstr>
      <vt:lpstr>REVISIONIST ARGUMENTS</vt:lpstr>
      <vt:lpstr>LEVITICUS PROHIBTIONS IN THE SEPTUAGINT</vt:lpstr>
      <vt:lpstr>1 CORINTHIANS 6:9-11</vt:lpstr>
      <vt:lpstr>1 TIMOTHY 1:8-10</vt:lpstr>
      <vt:lpstr>1 CORINTHIANS 6:9 AND 1 TIMOTHY 1:10</vt:lpstr>
      <vt:lpstr>REVISIONIST ARGUMENT</vt:lpstr>
      <vt:lpstr>REVISIONIST ARGUMENT</vt:lpstr>
      <vt:lpstr>DISCUSSION TIME </vt:lpstr>
      <vt:lpstr>JESUS AND HOMOSEXUALITY</vt:lpstr>
      <vt:lpstr>PORNEIA AND LEVITICUS 18</vt:lpstr>
      <vt:lpstr>PRESTON SPRINKLE</vt:lpstr>
      <vt:lpstr>JESUS’ MERCY</vt:lpstr>
      <vt:lpstr>ROMANS 1-3</vt:lpstr>
      <vt:lpstr>ROMANS 1:24-27</vt:lpstr>
      <vt:lpstr>PAUL’S ARGUMENT</vt:lpstr>
      <vt:lpstr>PAUL’S ARGUMENT</vt:lpstr>
      <vt:lpstr>PAUL’S ARGUMENT</vt:lpstr>
      <vt:lpstr>SUMMARY </vt:lpstr>
      <vt:lpstr>REVISIONIST ARGUMENTS</vt:lpstr>
      <vt:lpstr>REVISIONIST ARGUMENT</vt:lpstr>
      <vt:lpstr>REVISIONIST ARGUMENT</vt:lpstr>
      <vt:lpstr>REVISIONIST ARGUMENT</vt:lpstr>
      <vt:lpstr>SUMMARY OF PROHIBITION TEXTS</vt:lpstr>
      <vt:lpstr>DISCUSSION</vt:lpstr>
      <vt:lpstr>POSITION AND POSTURE</vt:lpstr>
      <vt:lpstr>HYPOCRISY</vt:lpstr>
      <vt:lpstr>SIX REFLECTIONS</vt:lpstr>
      <vt:lpstr>SHARED JOURNEY</vt:lpstr>
      <vt:lpstr>FINAL DISCUSSION</vt:lpstr>
      <vt:lpstr>DETAILED BIBLIOGRAPHY</vt:lpstr>
      <vt:lpstr>DETAILED BIBLIOGRAPHY</vt:lpstr>
      <vt:lpstr>DETAILED BIBLIOGRAPHY</vt:lpstr>
      <vt:lpstr>DETAILED BIBLIOGRAPHY</vt:lpstr>
      <vt:lpstr>DETAILED BIBLIOGRAPHY</vt:lpstr>
      <vt:lpstr>DETAILED BIBLIOGRAPHY</vt:lpstr>
      <vt:lpstr>DETAILED 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Duncan Stow</cp:lastModifiedBy>
  <cp:revision>384</cp:revision>
  <cp:lastPrinted>2019-07-12T08:58:48Z</cp:lastPrinted>
  <dcterms:created xsi:type="dcterms:W3CDTF">2006-08-16T00:00:00Z</dcterms:created>
  <dcterms:modified xsi:type="dcterms:W3CDTF">2025-01-25T17:58:29Z</dcterms:modified>
</cp:coreProperties>
</file>