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2" r:id="rId5"/>
    <p:sldId id="257" r:id="rId6"/>
    <p:sldId id="264" r:id="rId7"/>
    <p:sldId id="265" r:id="rId8"/>
    <p:sldId id="258" r:id="rId9"/>
    <p:sldId id="261" r:id="rId10"/>
    <p:sldId id="266" r:id="rId11"/>
    <p:sldId id="274" r:id="rId12"/>
    <p:sldId id="267" r:id="rId13"/>
    <p:sldId id="268" r:id="rId14"/>
    <p:sldId id="260"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9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9FD5FC-CB5F-4AD3-ADC1-C511F8ACE094}" type="datetimeFigureOut">
              <a:rPr lang="en-GB" smtClean="0"/>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56103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9FD5FC-CB5F-4AD3-ADC1-C511F8ACE094}" type="datetimeFigureOut">
              <a:rPr lang="en-GB" smtClean="0"/>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389779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9FD5FC-CB5F-4AD3-ADC1-C511F8ACE094}" type="datetimeFigureOut">
              <a:rPr lang="en-GB" smtClean="0"/>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256075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9FD5FC-CB5F-4AD3-ADC1-C511F8ACE094}" type="datetimeFigureOut">
              <a:rPr lang="en-GB" smtClean="0"/>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351474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FD5FC-CB5F-4AD3-ADC1-C511F8ACE094}" type="datetimeFigureOut">
              <a:rPr lang="en-GB" smtClean="0"/>
              <a:t>24/02/2019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238604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9FD5FC-CB5F-4AD3-ADC1-C511F8ACE094}" type="datetimeFigureOut">
              <a:rPr lang="en-GB" smtClean="0"/>
              <a:t>24/02/2019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17297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9FD5FC-CB5F-4AD3-ADC1-C511F8ACE094}" type="datetimeFigureOut">
              <a:rPr lang="en-GB" smtClean="0"/>
              <a:t>24/02/2019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331412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9FD5FC-CB5F-4AD3-ADC1-C511F8ACE094}" type="datetimeFigureOut">
              <a:rPr lang="en-GB" smtClean="0"/>
              <a:t>24/02/2019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175990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D5FC-CB5F-4AD3-ADC1-C511F8ACE094}" type="datetimeFigureOut">
              <a:rPr lang="en-GB" smtClean="0"/>
              <a:t>24/02/2019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67762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FD5FC-CB5F-4AD3-ADC1-C511F8ACE094}" type="datetimeFigureOut">
              <a:rPr lang="en-GB" smtClean="0"/>
              <a:t>24/02/2019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110097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FD5FC-CB5F-4AD3-ADC1-C511F8ACE094}" type="datetimeFigureOut">
              <a:rPr lang="en-GB" smtClean="0"/>
              <a:t>24/02/2019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E773C6-D66D-4D3E-B537-B123BFEF9A96}" type="slidenum">
              <a:rPr lang="en-GB" smtClean="0"/>
              <a:t>‹#›</a:t>
            </a:fld>
            <a:endParaRPr lang="en-GB"/>
          </a:p>
        </p:txBody>
      </p:sp>
    </p:spTree>
    <p:extLst>
      <p:ext uri="{BB962C8B-B14F-4D97-AF65-F5344CB8AC3E}">
        <p14:creationId xmlns:p14="http://schemas.microsoft.com/office/powerpoint/2010/main" val="115302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FD5FC-CB5F-4AD3-ADC1-C511F8ACE094}" type="datetimeFigureOut">
              <a:rPr lang="en-GB" smtClean="0"/>
              <a:t>24/02/2019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773C6-D66D-4D3E-B537-B123BFEF9A96}" type="slidenum">
              <a:rPr lang="en-GB" smtClean="0"/>
              <a:t>‹#›</a:t>
            </a:fld>
            <a:endParaRPr lang="en-GB"/>
          </a:p>
        </p:txBody>
      </p:sp>
    </p:spTree>
    <p:extLst>
      <p:ext uri="{BB962C8B-B14F-4D97-AF65-F5344CB8AC3E}">
        <p14:creationId xmlns:p14="http://schemas.microsoft.com/office/powerpoint/2010/main" val="130371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5" name="TextBox 4"/>
          <p:cNvSpPr txBox="1"/>
          <p:nvPr/>
        </p:nvSpPr>
        <p:spPr>
          <a:xfrm>
            <a:off x="309282" y="309282"/>
            <a:ext cx="5914761"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Prayer: Wrestling with God</a:t>
            </a:r>
            <a:endParaRPr lang="en-GB" sz="4000" b="1" dirty="0">
              <a:solidFill>
                <a:schemeClr val="bg1"/>
              </a:solidFill>
            </a:endParaRPr>
          </a:p>
        </p:txBody>
      </p:sp>
      <p:sp>
        <p:nvSpPr>
          <p:cNvPr id="6" name="TextBox 5"/>
          <p:cNvSpPr txBox="1"/>
          <p:nvPr/>
        </p:nvSpPr>
        <p:spPr>
          <a:xfrm>
            <a:off x="309282" y="1116106"/>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7" name="TextBox 6"/>
          <p:cNvSpPr txBox="1"/>
          <p:nvPr/>
        </p:nvSpPr>
        <p:spPr>
          <a:xfrm>
            <a:off x="309282" y="1922930"/>
            <a:ext cx="2475358"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Genesis 32</a:t>
            </a:r>
            <a:endParaRPr lang="en-GB" sz="4000" b="1" dirty="0">
              <a:solidFill>
                <a:schemeClr val="bg1"/>
              </a:solidFill>
            </a:endParaRPr>
          </a:p>
        </p:txBody>
      </p:sp>
      <p:sp>
        <p:nvSpPr>
          <p:cNvPr id="8" name="TextBox 7"/>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Tree>
    <p:extLst>
      <p:ext uri="{BB962C8B-B14F-4D97-AF65-F5344CB8AC3E}">
        <p14:creationId xmlns:p14="http://schemas.microsoft.com/office/powerpoint/2010/main" val="3946364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88" b="24118"/>
          <a:stretch/>
        </p:blipFill>
        <p:spPr>
          <a:xfrm>
            <a:off x="0" y="-13447"/>
            <a:ext cx="12192000" cy="6884894"/>
          </a:xfrm>
          <a:prstGeom prst="rect">
            <a:avLst/>
          </a:prstGeom>
        </p:spPr>
      </p:pic>
      <p:sp>
        <p:nvSpPr>
          <p:cNvPr id="5" name="TextBox 4"/>
          <p:cNvSpPr txBox="1"/>
          <p:nvPr/>
        </p:nvSpPr>
        <p:spPr>
          <a:xfrm>
            <a:off x="2352155" y="6078071"/>
            <a:ext cx="9658606"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Great Ziggurat of Ur – C21st BC / C6th BC – Image: USAF</a:t>
            </a:r>
            <a:endParaRPr lang="en-GB" sz="3200" b="1" dirty="0">
              <a:solidFill>
                <a:schemeClr val="bg1"/>
              </a:solidFill>
            </a:endParaRPr>
          </a:p>
        </p:txBody>
      </p:sp>
      <p:sp>
        <p:nvSpPr>
          <p:cNvPr id="6" name="TextBox 5"/>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7" name="TextBox 6"/>
          <p:cNvSpPr txBox="1"/>
          <p:nvPr/>
        </p:nvSpPr>
        <p:spPr>
          <a:xfrm>
            <a:off x="309282" y="1143000"/>
            <a:ext cx="1057590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 reiterates Abraham’s and Isaac’s promise to Jacob</a:t>
            </a:r>
            <a:endParaRPr lang="en-GB" sz="3600" b="1" dirty="0">
              <a:solidFill>
                <a:schemeClr val="bg1"/>
              </a:solidFill>
            </a:endParaRPr>
          </a:p>
        </p:txBody>
      </p:sp>
      <p:sp>
        <p:nvSpPr>
          <p:cNvPr id="8" name="TextBox 7"/>
          <p:cNvSpPr txBox="1"/>
          <p:nvPr/>
        </p:nvSpPr>
        <p:spPr>
          <a:xfrm>
            <a:off x="977153" y="2225541"/>
            <a:ext cx="10237694" cy="3046988"/>
          </a:xfrm>
          <a:prstGeom prst="rect">
            <a:avLst/>
          </a:prstGeom>
          <a:solidFill>
            <a:schemeClr val="tx2">
              <a:lumMod val="50000"/>
            </a:schemeClr>
          </a:solidFill>
        </p:spPr>
        <p:txBody>
          <a:bodyPr wrap="square" rtlCol="0">
            <a:spAutoFit/>
          </a:bodyPr>
          <a:lstStyle/>
          <a:p>
            <a:pPr algn="ctr"/>
            <a:r>
              <a:rPr lang="en-GB" sz="3200" b="1" dirty="0">
                <a:solidFill>
                  <a:schemeClr val="bg1"/>
                </a:solidFill>
              </a:rPr>
              <a:t>“I will give you and your descendants the land on which you are lying. Your descendants will be like the dust of the earth… All peoples on earth will be blessed through you and your offspring.</a:t>
            </a:r>
            <a:r>
              <a:rPr lang="en-GB" sz="3200" b="1" baseline="30000" dirty="0">
                <a:solidFill>
                  <a:schemeClr val="bg1"/>
                </a:solidFill>
              </a:rPr>
              <a:t> </a:t>
            </a:r>
            <a:r>
              <a:rPr lang="en-GB" sz="3200" b="1" dirty="0">
                <a:solidFill>
                  <a:schemeClr val="bg1"/>
                </a:solidFill>
              </a:rPr>
              <a:t>I am with you and will watch over you wherever you go, and I will bring you back to this land</a:t>
            </a:r>
            <a:r>
              <a:rPr lang="en-GB" sz="3200" b="1" dirty="0" smtClean="0">
                <a:solidFill>
                  <a:schemeClr val="bg1"/>
                </a:solidFill>
              </a:rPr>
              <a:t>.”</a:t>
            </a:r>
          </a:p>
          <a:p>
            <a:pPr algn="ctr"/>
            <a:r>
              <a:rPr lang="en-GB" sz="3200" b="1" dirty="0" smtClean="0">
                <a:solidFill>
                  <a:schemeClr val="bg1"/>
                </a:solidFill>
              </a:rPr>
              <a:t>- Genesis 28:13-15</a:t>
            </a:r>
            <a:endParaRPr lang="en-GB" sz="3200" b="1" dirty="0">
              <a:solidFill>
                <a:schemeClr val="bg1"/>
              </a:solidFill>
            </a:endParaRPr>
          </a:p>
        </p:txBody>
      </p:sp>
    </p:spTree>
    <p:extLst>
      <p:ext uri="{BB962C8B-B14F-4D97-AF65-F5344CB8AC3E}">
        <p14:creationId xmlns:p14="http://schemas.microsoft.com/office/powerpoint/2010/main" val="63894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3" name="TextBox 2"/>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5" name="TextBox 4"/>
          <p:cNvSpPr txBox="1"/>
          <p:nvPr/>
        </p:nvSpPr>
        <p:spPr>
          <a:xfrm>
            <a:off x="309282" y="1143000"/>
            <a:ext cx="8560933"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Works for Laban for 7 years to marry Rachel</a:t>
            </a:r>
            <a:endParaRPr lang="en-GB" sz="3600" b="1" dirty="0">
              <a:solidFill>
                <a:schemeClr val="bg1"/>
              </a:solidFill>
            </a:endParaRPr>
          </a:p>
        </p:txBody>
      </p:sp>
      <p:sp>
        <p:nvSpPr>
          <p:cNvPr id="7" name="TextBox 6"/>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
        <p:nvSpPr>
          <p:cNvPr id="10" name="TextBox 9"/>
          <p:cNvSpPr txBox="1"/>
          <p:nvPr/>
        </p:nvSpPr>
        <p:spPr>
          <a:xfrm>
            <a:off x="309282" y="1915163"/>
            <a:ext cx="7662547"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Laban deceives and Jacob marries Leah</a:t>
            </a:r>
            <a:endParaRPr lang="en-GB" sz="3600" b="1" dirty="0">
              <a:solidFill>
                <a:schemeClr val="bg1"/>
              </a:solidFill>
            </a:endParaRPr>
          </a:p>
        </p:txBody>
      </p:sp>
      <p:sp>
        <p:nvSpPr>
          <p:cNvPr id="13" name="TextBox 12"/>
          <p:cNvSpPr txBox="1"/>
          <p:nvPr/>
        </p:nvSpPr>
        <p:spPr>
          <a:xfrm>
            <a:off x="309282" y="2639533"/>
            <a:ext cx="10133287"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Jacob marries Rachel too and works another 7 years</a:t>
            </a:r>
            <a:endParaRPr lang="en-GB" sz="3600" b="1" dirty="0">
              <a:solidFill>
                <a:schemeClr val="bg1"/>
              </a:solidFill>
            </a:endParaRPr>
          </a:p>
        </p:txBody>
      </p:sp>
      <p:sp>
        <p:nvSpPr>
          <p:cNvPr id="14" name="TextBox 13"/>
          <p:cNvSpPr txBox="1"/>
          <p:nvPr/>
        </p:nvSpPr>
        <p:spPr>
          <a:xfrm>
            <a:off x="309282" y="3432910"/>
            <a:ext cx="10212860"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Rachel and Leah fiercely compete for Jacob’s respect</a:t>
            </a:r>
            <a:endParaRPr lang="en-GB" sz="3600" b="1" dirty="0">
              <a:solidFill>
                <a:schemeClr val="bg1"/>
              </a:solidFill>
            </a:endParaRPr>
          </a:p>
        </p:txBody>
      </p:sp>
      <p:sp>
        <p:nvSpPr>
          <p:cNvPr id="15" name="TextBox 14"/>
          <p:cNvSpPr txBox="1"/>
          <p:nvPr/>
        </p:nvSpPr>
        <p:spPr>
          <a:xfrm>
            <a:off x="309282" y="4166938"/>
            <a:ext cx="493680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Jacob fathers 11 children</a:t>
            </a:r>
            <a:endParaRPr lang="en-GB" sz="3600" b="1" dirty="0">
              <a:solidFill>
                <a:schemeClr val="bg1"/>
              </a:solidFill>
            </a:endParaRPr>
          </a:p>
        </p:txBody>
      </p:sp>
      <p:sp>
        <p:nvSpPr>
          <p:cNvPr id="11" name="TextBox 10"/>
          <p:cNvSpPr txBox="1"/>
          <p:nvPr/>
        </p:nvSpPr>
        <p:spPr>
          <a:xfrm>
            <a:off x="309282" y="4900966"/>
            <a:ext cx="1029236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Laban and Jacob deceive each other – Jacob gets rich</a:t>
            </a:r>
            <a:endParaRPr lang="en-GB" sz="3600" b="1" dirty="0">
              <a:solidFill>
                <a:schemeClr val="bg1"/>
              </a:solidFill>
            </a:endParaRPr>
          </a:p>
        </p:txBody>
      </p:sp>
      <p:sp>
        <p:nvSpPr>
          <p:cNvPr id="12" name="TextBox 11"/>
          <p:cNvSpPr txBox="1"/>
          <p:nvPr/>
        </p:nvSpPr>
        <p:spPr>
          <a:xfrm>
            <a:off x="9054818" y="1266111"/>
            <a:ext cx="1992853"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29:1-21</a:t>
            </a:r>
            <a:endParaRPr lang="en-GB" sz="2800" b="1" dirty="0">
              <a:solidFill>
                <a:schemeClr val="bg1"/>
              </a:solidFill>
            </a:endParaRPr>
          </a:p>
        </p:txBody>
      </p:sp>
      <p:sp>
        <p:nvSpPr>
          <p:cNvPr id="17" name="TextBox 16"/>
          <p:cNvSpPr txBox="1"/>
          <p:nvPr/>
        </p:nvSpPr>
        <p:spPr>
          <a:xfrm>
            <a:off x="8089061" y="2028616"/>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29:21-30</a:t>
            </a:r>
            <a:endParaRPr lang="en-GB" sz="2800" b="1" dirty="0">
              <a:solidFill>
                <a:schemeClr val="bg1"/>
              </a:solidFill>
            </a:endParaRPr>
          </a:p>
        </p:txBody>
      </p:sp>
      <p:sp>
        <p:nvSpPr>
          <p:cNvPr id="18" name="TextBox 17"/>
          <p:cNvSpPr txBox="1"/>
          <p:nvPr/>
        </p:nvSpPr>
        <p:spPr>
          <a:xfrm>
            <a:off x="10522142" y="2762644"/>
            <a:ext cx="1015021"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29:30</a:t>
            </a:r>
            <a:endParaRPr lang="en-GB" sz="2800" b="1" dirty="0">
              <a:solidFill>
                <a:schemeClr val="bg1"/>
              </a:solidFill>
            </a:endParaRPr>
          </a:p>
        </p:txBody>
      </p:sp>
      <p:sp>
        <p:nvSpPr>
          <p:cNvPr id="19" name="TextBox 18"/>
          <p:cNvSpPr txBox="1"/>
          <p:nvPr/>
        </p:nvSpPr>
        <p:spPr>
          <a:xfrm>
            <a:off x="5318417" y="4285951"/>
            <a:ext cx="3358612"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Genesis 29:31 - 30:24</a:t>
            </a:r>
            <a:endParaRPr lang="en-GB" sz="2800" b="1" dirty="0">
              <a:solidFill>
                <a:schemeClr val="bg1"/>
              </a:solidFill>
            </a:endParaRPr>
          </a:p>
        </p:txBody>
      </p:sp>
      <p:sp>
        <p:nvSpPr>
          <p:cNvPr id="20" name="TextBox 19"/>
          <p:cNvSpPr txBox="1"/>
          <p:nvPr/>
        </p:nvSpPr>
        <p:spPr>
          <a:xfrm>
            <a:off x="10649380" y="5024077"/>
            <a:ext cx="1491114"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30:25-43</a:t>
            </a:r>
            <a:endParaRPr lang="en-GB" sz="2800" b="1" dirty="0">
              <a:solidFill>
                <a:schemeClr val="bg1"/>
              </a:solidFill>
            </a:endParaRPr>
          </a:p>
        </p:txBody>
      </p:sp>
    </p:spTree>
    <p:extLst>
      <p:ext uri="{BB962C8B-B14F-4D97-AF65-F5344CB8AC3E}">
        <p14:creationId xmlns:p14="http://schemas.microsoft.com/office/powerpoint/2010/main" val="31419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1"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3" name="TextBox 2"/>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5" name="TextBox 4"/>
          <p:cNvSpPr txBox="1"/>
          <p:nvPr/>
        </p:nvSpPr>
        <p:spPr>
          <a:xfrm>
            <a:off x="309282" y="1143000"/>
            <a:ext cx="829233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 tells Jacob to escape to his homeland</a:t>
            </a:r>
            <a:endParaRPr lang="en-GB" sz="3600" b="1" dirty="0">
              <a:solidFill>
                <a:schemeClr val="bg1"/>
              </a:solidFill>
            </a:endParaRPr>
          </a:p>
        </p:txBody>
      </p:sp>
      <p:sp>
        <p:nvSpPr>
          <p:cNvPr id="7" name="TextBox 6"/>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
        <p:nvSpPr>
          <p:cNvPr id="10" name="TextBox 9"/>
          <p:cNvSpPr txBox="1"/>
          <p:nvPr/>
        </p:nvSpPr>
        <p:spPr>
          <a:xfrm>
            <a:off x="309282" y="1915163"/>
            <a:ext cx="8342412"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Jacob takes his family and wealth and runs</a:t>
            </a:r>
            <a:endParaRPr lang="en-GB" sz="3600" b="1" dirty="0">
              <a:solidFill>
                <a:schemeClr val="bg1"/>
              </a:solidFill>
            </a:endParaRPr>
          </a:p>
        </p:txBody>
      </p:sp>
      <p:sp>
        <p:nvSpPr>
          <p:cNvPr id="13" name="TextBox 12"/>
          <p:cNvSpPr txBox="1"/>
          <p:nvPr/>
        </p:nvSpPr>
        <p:spPr>
          <a:xfrm>
            <a:off x="309282" y="3429000"/>
            <a:ext cx="4476803"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Knows he’ll meet Esau</a:t>
            </a:r>
            <a:endParaRPr lang="en-GB" sz="3600" b="1" dirty="0">
              <a:solidFill>
                <a:schemeClr val="bg1"/>
              </a:solidFill>
            </a:endParaRPr>
          </a:p>
        </p:txBody>
      </p:sp>
      <p:sp>
        <p:nvSpPr>
          <p:cNvPr id="14" name="TextBox 13"/>
          <p:cNvSpPr txBox="1"/>
          <p:nvPr/>
        </p:nvSpPr>
        <p:spPr>
          <a:xfrm>
            <a:off x="309282" y="4222377"/>
            <a:ext cx="7488973"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Esau comes to meet him with an army</a:t>
            </a:r>
            <a:endParaRPr lang="en-GB" sz="3600" b="1" dirty="0">
              <a:solidFill>
                <a:schemeClr val="bg1"/>
              </a:solidFill>
            </a:endParaRPr>
          </a:p>
        </p:txBody>
      </p:sp>
      <p:sp>
        <p:nvSpPr>
          <p:cNvPr id="15" name="TextBox 14"/>
          <p:cNvSpPr txBox="1"/>
          <p:nvPr/>
        </p:nvSpPr>
        <p:spPr>
          <a:xfrm>
            <a:off x="309282" y="4956405"/>
            <a:ext cx="2398092"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What next?</a:t>
            </a:r>
            <a:endParaRPr lang="en-GB" sz="3600" b="1" dirty="0">
              <a:solidFill>
                <a:schemeClr val="bg1"/>
              </a:solidFill>
            </a:endParaRPr>
          </a:p>
        </p:txBody>
      </p:sp>
      <p:sp>
        <p:nvSpPr>
          <p:cNvPr id="16" name="TextBox 15"/>
          <p:cNvSpPr txBox="1"/>
          <p:nvPr/>
        </p:nvSpPr>
        <p:spPr>
          <a:xfrm>
            <a:off x="8737571" y="1266111"/>
            <a:ext cx="1810111"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31:1-3</a:t>
            </a:r>
            <a:endParaRPr lang="en-GB" sz="2800" b="1" dirty="0">
              <a:solidFill>
                <a:schemeClr val="bg1"/>
              </a:solidFill>
            </a:endParaRPr>
          </a:p>
        </p:txBody>
      </p:sp>
      <p:sp>
        <p:nvSpPr>
          <p:cNvPr id="17" name="TextBox 16"/>
          <p:cNvSpPr txBox="1"/>
          <p:nvPr/>
        </p:nvSpPr>
        <p:spPr>
          <a:xfrm>
            <a:off x="8812194" y="2038274"/>
            <a:ext cx="1992853"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31:4-21</a:t>
            </a:r>
            <a:endParaRPr lang="en-GB" sz="2800" b="1" dirty="0">
              <a:solidFill>
                <a:schemeClr val="bg1"/>
              </a:solidFill>
            </a:endParaRPr>
          </a:p>
        </p:txBody>
      </p:sp>
      <p:sp>
        <p:nvSpPr>
          <p:cNvPr id="18" name="TextBox 17"/>
          <p:cNvSpPr txBox="1"/>
          <p:nvPr/>
        </p:nvSpPr>
        <p:spPr>
          <a:xfrm>
            <a:off x="309282" y="2681455"/>
            <a:ext cx="6224396"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Makes uneasy truce with Laban</a:t>
            </a:r>
            <a:endParaRPr lang="en-GB" sz="3600" b="1" dirty="0">
              <a:solidFill>
                <a:schemeClr val="bg1"/>
              </a:solidFill>
            </a:endParaRPr>
          </a:p>
        </p:txBody>
      </p:sp>
      <p:sp>
        <p:nvSpPr>
          <p:cNvPr id="19" name="TextBox 18"/>
          <p:cNvSpPr txBox="1"/>
          <p:nvPr/>
        </p:nvSpPr>
        <p:spPr>
          <a:xfrm>
            <a:off x="6720933" y="2807279"/>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31:22-55</a:t>
            </a:r>
            <a:endParaRPr lang="en-GB" sz="2800" b="1" dirty="0">
              <a:solidFill>
                <a:schemeClr val="bg1"/>
              </a:solidFill>
            </a:endParaRPr>
          </a:p>
        </p:txBody>
      </p:sp>
      <p:sp>
        <p:nvSpPr>
          <p:cNvPr id="20" name="TextBox 19"/>
          <p:cNvSpPr txBox="1"/>
          <p:nvPr/>
        </p:nvSpPr>
        <p:spPr>
          <a:xfrm>
            <a:off x="4959119" y="3553244"/>
            <a:ext cx="1810111"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32:3-5</a:t>
            </a:r>
            <a:endParaRPr lang="en-GB" sz="2800" b="1" dirty="0">
              <a:solidFill>
                <a:schemeClr val="bg1"/>
              </a:solidFill>
            </a:endParaRPr>
          </a:p>
        </p:txBody>
      </p:sp>
      <p:sp>
        <p:nvSpPr>
          <p:cNvPr id="21" name="TextBox 20"/>
          <p:cNvSpPr txBox="1"/>
          <p:nvPr/>
        </p:nvSpPr>
        <p:spPr>
          <a:xfrm>
            <a:off x="7991473" y="4336893"/>
            <a:ext cx="1516762"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32:6</a:t>
            </a:r>
            <a:endParaRPr lang="en-GB" sz="2800" b="1" dirty="0">
              <a:solidFill>
                <a:schemeClr val="bg1"/>
              </a:solidFill>
            </a:endParaRPr>
          </a:p>
        </p:txBody>
      </p:sp>
    </p:spTree>
    <p:extLst>
      <p:ext uri="{BB962C8B-B14F-4D97-AF65-F5344CB8AC3E}">
        <p14:creationId xmlns:p14="http://schemas.microsoft.com/office/powerpoint/2010/main" val="326629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3" name="TextBox 2"/>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5" name="TextBox 4"/>
          <p:cNvSpPr txBox="1"/>
          <p:nvPr/>
        </p:nvSpPr>
        <p:spPr>
          <a:xfrm>
            <a:off x="309282" y="1143000"/>
            <a:ext cx="3456716"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Cries out to God </a:t>
            </a:r>
            <a:endParaRPr lang="en-GB" sz="3600" b="1" dirty="0">
              <a:solidFill>
                <a:schemeClr val="bg1"/>
              </a:solidFill>
            </a:endParaRPr>
          </a:p>
        </p:txBody>
      </p:sp>
      <p:sp>
        <p:nvSpPr>
          <p:cNvPr id="7" name="TextBox 6"/>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
        <p:nvSpPr>
          <p:cNvPr id="10" name="TextBox 9"/>
          <p:cNvSpPr txBox="1"/>
          <p:nvPr/>
        </p:nvSpPr>
        <p:spPr>
          <a:xfrm>
            <a:off x="309282" y="1915163"/>
            <a:ext cx="8511989" cy="646331"/>
          </a:xfrm>
          <a:prstGeom prst="rect">
            <a:avLst/>
          </a:prstGeom>
          <a:solidFill>
            <a:schemeClr val="tx2">
              <a:lumMod val="50000"/>
            </a:schemeClr>
          </a:solidFill>
        </p:spPr>
        <p:txBody>
          <a:bodyPr wrap="square" rtlCol="0">
            <a:spAutoFit/>
          </a:bodyPr>
          <a:lstStyle/>
          <a:p>
            <a:r>
              <a:rPr lang="en-GB" sz="3600" b="1" dirty="0" smtClean="0">
                <a:solidFill>
                  <a:schemeClr val="bg1"/>
                </a:solidFill>
              </a:rPr>
              <a:t>Sends family over the river: Hedges his bets</a:t>
            </a:r>
            <a:endParaRPr lang="en-GB" sz="3600" b="1" dirty="0">
              <a:solidFill>
                <a:schemeClr val="bg1"/>
              </a:solidFill>
            </a:endParaRPr>
          </a:p>
        </p:txBody>
      </p:sp>
      <p:sp>
        <p:nvSpPr>
          <p:cNvPr id="13" name="TextBox 12"/>
          <p:cNvSpPr txBox="1"/>
          <p:nvPr/>
        </p:nvSpPr>
        <p:spPr>
          <a:xfrm>
            <a:off x="309282" y="2639533"/>
            <a:ext cx="626851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Sends presents to appease Esau</a:t>
            </a:r>
            <a:endParaRPr lang="en-GB" sz="3600" b="1" dirty="0">
              <a:solidFill>
                <a:schemeClr val="bg1"/>
              </a:solidFill>
            </a:endParaRPr>
          </a:p>
        </p:txBody>
      </p:sp>
      <p:sp>
        <p:nvSpPr>
          <p:cNvPr id="11" name="TextBox 10"/>
          <p:cNvSpPr txBox="1"/>
          <p:nvPr/>
        </p:nvSpPr>
        <p:spPr>
          <a:xfrm>
            <a:off x="3920404" y="1266111"/>
            <a:ext cx="1992853"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32:9-12</a:t>
            </a:r>
            <a:endParaRPr lang="en-GB" sz="2800" b="1" dirty="0">
              <a:solidFill>
                <a:schemeClr val="bg1"/>
              </a:solidFill>
            </a:endParaRPr>
          </a:p>
        </p:txBody>
      </p:sp>
      <p:sp>
        <p:nvSpPr>
          <p:cNvPr id="12" name="TextBox 11"/>
          <p:cNvSpPr txBox="1"/>
          <p:nvPr/>
        </p:nvSpPr>
        <p:spPr>
          <a:xfrm>
            <a:off x="8932226" y="2038274"/>
            <a:ext cx="2826415"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32:7-8, 22-23</a:t>
            </a:r>
            <a:endParaRPr lang="en-GB" sz="2800" b="1" dirty="0">
              <a:solidFill>
                <a:schemeClr val="bg1"/>
              </a:solidFill>
            </a:endParaRPr>
          </a:p>
        </p:txBody>
      </p:sp>
      <p:sp>
        <p:nvSpPr>
          <p:cNvPr id="16" name="TextBox 15"/>
          <p:cNvSpPr txBox="1"/>
          <p:nvPr/>
        </p:nvSpPr>
        <p:spPr>
          <a:xfrm>
            <a:off x="6686016" y="2770702"/>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32:13-21</a:t>
            </a:r>
            <a:endParaRPr lang="en-GB" sz="2800" b="1" dirty="0">
              <a:solidFill>
                <a:schemeClr val="bg1"/>
              </a:solidFill>
            </a:endParaRPr>
          </a:p>
        </p:txBody>
      </p:sp>
    </p:spTree>
    <p:extLst>
      <p:ext uri="{BB962C8B-B14F-4D97-AF65-F5344CB8AC3E}">
        <p14:creationId xmlns:p14="http://schemas.microsoft.com/office/powerpoint/2010/main" val="176336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2"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7700" b="3648"/>
          <a:stretch/>
        </p:blipFill>
        <p:spPr>
          <a:xfrm>
            <a:off x="0" y="-13447"/>
            <a:ext cx="12192000" cy="6884894"/>
          </a:xfrm>
          <a:prstGeom prst="rect">
            <a:avLst/>
          </a:prstGeom>
        </p:spPr>
      </p:pic>
      <p:sp>
        <p:nvSpPr>
          <p:cNvPr id="3" name="TextBox 2"/>
          <p:cNvSpPr txBox="1"/>
          <p:nvPr/>
        </p:nvSpPr>
        <p:spPr>
          <a:xfrm>
            <a:off x="7582753" y="6078071"/>
            <a:ext cx="4428008" cy="584775"/>
          </a:xfrm>
          <a:prstGeom prst="rect">
            <a:avLst/>
          </a:prstGeom>
          <a:solidFill>
            <a:schemeClr val="tx1">
              <a:lumMod val="65000"/>
              <a:lumOff val="35000"/>
            </a:schemeClr>
          </a:solidFill>
        </p:spPr>
        <p:txBody>
          <a:bodyPr wrap="none" rtlCol="0">
            <a:spAutoFit/>
          </a:bodyPr>
          <a:lstStyle/>
          <a:p>
            <a:pPr algn="r"/>
            <a:r>
              <a:rPr lang="en-GB" sz="3200" b="1" dirty="0" err="1" smtClean="0">
                <a:solidFill>
                  <a:schemeClr val="bg1"/>
                </a:solidFill>
              </a:rPr>
              <a:t>Eugène</a:t>
            </a:r>
            <a:r>
              <a:rPr lang="en-GB" sz="3200" b="1" dirty="0" smtClean="0">
                <a:solidFill>
                  <a:schemeClr val="bg1"/>
                </a:solidFill>
              </a:rPr>
              <a:t> Delacroix - c1860</a:t>
            </a:r>
            <a:endParaRPr lang="en-GB" sz="3200" b="1" dirty="0">
              <a:solidFill>
                <a:schemeClr val="bg1"/>
              </a:solidFill>
            </a:endParaRPr>
          </a:p>
        </p:txBody>
      </p:sp>
      <p:sp>
        <p:nvSpPr>
          <p:cNvPr id="4" name="TextBox 3"/>
          <p:cNvSpPr txBox="1"/>
          <p:nvPr/>
        </p:nvSpPr>
        <p:spPr>
          <a:xfrm>
            <a:off x="309282" y="309282"/>
            <a:ext cx="4121449"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A Wrestling Match</a:t>
            </a:r>
            <a:endParaRPr lang="en-GB" sz="4000" b="1" dirty="0">
              <a:solidFill>
                <a:schemeClr val="bg1"/>
              </a:solidFill>
            </a:endParaRPr>
          </a:p>
        </p:txBody>
      </p:sp>
      <p:sp>
        <p:nvSpPr>
          <p:cNvPr id="5" name="TextBox 4"/>
          <p:cNvSpPr txBox="1"/>
          <p:nvPr/>
        </p:nvSpPr>
        <p:spPr>
          <a:xfrm>
            <a:off x="309282" y="1143000"/>
            <a:ext cx="3480312"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 or an Angel?</a:t>
            </a:r>
            <a:endParaRPr lang="en-GB" sz="3600" b="1" dirty="0">
              <a:solidFill>
                <a:schemeClr val="bg1"/>
              </a:solidFill>
            </a:endParaRPr>
          </a:p>
        </p:txBody>
      </p:sp>
      <p:sp>
        <p:nvSpPr>
          <p:cNvPr id="6" name="TextBox 5"/>
          <p:cNvSpPr txBox="1"/>
          <p:nvPr/>
        </p:nvSpPr>
        <p:spPr>
          <a:xfrm>
            <a:off x="309282" y="1915163"/>
            <a:ext cx="3829766"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Hosea 12:1 = Angel</a:t>
            </a:r>
            <a:endParaRPr lang="en-GB" sz="3600" b="1" dirty="0">
              <a:solidFill>
                <a:schemeClr val="bg1"/>
              </a:solidFill>
            </a:endParaRPr>
          </a:p>
        </p:txBody>
      </p:sp>
      <p:sp>
        <p:nvSpPr>
          <p:cNvPr id="7" name="TextBox 6"/>
          <p:cNvSpPr txBox="1"/>
          <p:nvPr/>
        </p:nvSpPr>
        <p:spPr>
          <a:xfrm>
            <a:off x="309282" y="2687326"/>
            <a:ext cx="593386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Commentators = God Himself</a:t>
            </a:r>
            <a:endParaRPr lang="en-GB" sz="3600" b="1" dirty="0">
              <a:solidFill>
                <a:schemeClr val="bg1"/>
              </a:solidFill>
            </a:endParaRPr>
          </a:p>
        </p:txBody>
      </p:sp>
      <p:sp>
        <p:nvSpPr>
          <p:cNvPr id="8" name="TextBox 7"/>
          <p:cNvSpPr txBox="1"/>
          <p:nvPr/>
        </p:nvSpPr>
        <p:spPr>
          <a:xfrm>
            <a:off x="3208318" y="4662102"/>
            <a:ext cx="5775364" cy="1200329"/>
          </a:xfrm>
          <a:prstGeom prst="rect">
            <a:avLst/>
          </a:prstGeom>
          <a:solidFill>
            <a:schemeClr val="tx2">
              <a:lumMod val="50000"/>
            </a:schemeClr>
          </a:solidFill>
        </p:spPr>
        <p:txBody>
          <a:bodyPr wrap="none" rtlCol="0">
            <a:spAutoFit/>
          </a:bodyPr>
          <a:lstStyle/>
          <a:p>
            <a:pPr algn="ctr"/>
            <a:r>
              <a:rPr lang="en-GB" sz="3600" b="1" dirty="0" smtClean="0">
                <a:solidFill>
                  <a:schemeClr val="bg1"/>
                </a:solidFill>
              </a:rPr>
              <a:t>Jacob “saw God face-to-face”</a:t>
            </a:r>
          </a:p>
          <a:p>
            <a:pPr algn="ctr"/>
            <a:r>
              <a:rPr lang="en-GB" sz="3600" b="1" dirty="0" smtClean="0">
                <a:solidFill>
                  <a:schemeClr val="bg1"/>
                </a:solidFill>
              </a:rPr>
              <a:t>- Genesis 32:30</a:t>
            </a:r>
            <a:endParaRPr lang="en-GB" sz="3600" b="1" dirty="0">
              <a:solidFill>
                <a:schemeClr val="bg1"/>
              </a:solidFill>
            </a:endParaRPr>
          </a:p>
        </p:txBody>
      </p:sp>
    </p:spTree>
    <p:extLst>
      <p:ext uri="{BB962C8B-B14F-4D97-AF65-F5344CB8AC3E}">
        <p14:creationId xmlns:p14="http://schemas.microsoft.com/office/powerpoint/2010/main" val="16811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7700" b="3648"/>
          <a:stretch/>
        </p:blipFill>
        <p:spPr>
          <a:xfrm>
            <a:off x="0" y="-13447"/>
            <a:ext cx="12192000" cy="6884894"/>
          </a:xfrm>
          <a:prstGeom prst="rect">
            <a:avLst/>
          </a:prstGeom>
        </p:spPr>
      </p:pic>
      <p:sp>
        <p:nvSpPr>
          <p:cNvPr id="3" name="TextBox 2"/>
          <p:cNvSpPr txBox="1"/>
          <p:nvPr/>
        </p:nvSpPr>
        <p:spPr>
          <a:xfrm>
            <a:off x="7582753" y="6078071"/>
            <a:ext cx="4428008" cy="584775"/>
          </a:xfrm>
          <a:prstGeom prst="rect">
            <a:avLst/>
          </a:prstGeom>
          <a:solidFill>
            <a:schemeClr val="tx1">
              <a:lumMod val="65000"/>
              <a:lumOff val="35000"/>
            </a:schemeClr>
          </a:solidFill>
        </p:spPr>
        <p:txBody>
          <a:bodyPr wrap="none" rtlCol="0">
            <a:spAutoFit/>
          </a:bodyPr>
          <a:lstStyle/>
          <a:p>
            <a:pPr algn="r"/>
            <a:r>
              <a:rPr lang="en-GB" sz="3200" b="1" dirty="0" err="1" smtClean="0">
                <a:solidFill>
                  <a:schemeClr val="bg1"/>
                </a:solidFill>
              </a:rPr>
              <a:t>Eugène</a:t>
            </a:r>
            <a:r>
              <a:rPr lang="en-GB" sz="3200" b="1" dirty="0" smtClean="0">
                <a:solidFill>
                  <a:schemeClr val="bg1"/>
                </a:solidFill>
              </a:rPr>
              <a:t> Delacroix - c1860</a:t>
            </a:r>
            <a:endParaRPr lang="en-GB" sz="3200" b="1" dirty="0">
              <a:solidFill>
                <a:schemeClr val="bg1"/>
              </a:solidFill>
            </a:endParaRPr>
          </a:p>
        </p:txBody>
      </p:sp>
      <p:sp>
        <p:nvSpPr>
          <p:cNvPr id="4" name="TextBox 3"/>
          <p:cNvSpPr txBox="1"/>
          <p:nvPr/>
        </p:nvSpPr>
        <p:spPr>
          <a:xfrm>
            <a:off x="309282" y="309282"/>
            <a:ext cx="4121449"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A Wrestling Match</a:t>
            </a:r>
            <a:endParaRPr lang="en-GB" sz="4000" b="1" dirty="0">
              <a:solidFill>
                <a:schemeClr val="bg1"/>
              </a:solidFill>
            </a:endParaRPr>
          </a:p>
        </p:txBody>
      </p:sp>
      <p:sp>
        <p:nvSpPr>
          <p:cNvPr id="5" name="TextBox 4"/>
          <p:cNvSpPr txBox="1"/>
          <p:nvPr/>
        </p:nvSpPr>
        <p:spPr>
          <a:xfrm>
            <a:off x="309282" y="1143000"/>
            <a:ext cx="315733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Who started it?</a:t>
            </a:r>
            <a:endParaRPr lang="en-GB" sz="3600" b="1" dirty="0">
              <a:solidFill>
                <a:schemeClr val="bg1"/>
              </a:solidFill>
            </a:endParaRPr>
          </a:p>
        </p:txBody>
      </p:sp>
      <p:sp>
        <p:nvSpPr>
          <p:cNvPr id="6" name="TextBox 5"/>
          <p:cNvSpPr txBox="1"/>
          <p:nvPr/>
        </p:nvSpPr>
        <p:spPr>
          <a:xfrm>
            <a:off x="309282" y="1915163"/>
            <a:ext cx="6303264"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“a man wrestled with [Jacob]”…</a:t>
            </a:r>
            <a:endParaRPr lang="en-GB" sz="3600" b="1" dirty="0">
              <a:solidFill>
                <a:schemeClr val="bg1"/>
              </a:solidFill>
            </a:endParaRPr>
          </a:p>
        </p:txBody>
      </p:sp>
      <p:sp>
        <p:nvSpPr>
          <p:cNvPr id="7" name="TextBox 6"/>
          <p:cNvSpPr txBox="1"/>
          <p:nvPr/>
        </p:nvSpPr>
        <p:spPr>
          <a:xfrm>
            <a:off x="309282" y="2687326"/>
            <a:ext cx="785990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Has Jacob been wrestling his whole life?</a:t>
            </a:r>
            <a:endParaRPr lang="en-GB" sz="3600" b="1" dirty="0">
              <a:solidFill>
                <a:schemeClr val="bg1"/>
              </a:solidFill>
            </a:endParaRPr>
          </a:p>
        </p:txBody>
      </p:sp>
      <p:sp>
        <p:nvSpPr>
          <p:cNvPr id="9" name="TextBox 8"/>
          <p:cNvSpPr txBox="1"/>
          <p:nvPr/>
        </p:nvSpPr>
        <p:spPr>
          <a:xfrm>
            <a:off x="977964" y="3761582"/>
            <a:ext cx="10236072" cy="584775"/>
          </a:xfrm>
          <a:prstGeom prst="rect">
            <a:avLst/>
          </a:prstGeom>
          <a:solidFill>
            <a:schemeClr val="tx2">
              <a:lumMod val="50000"/>
            </a:schemeClr>
          </a:solidFill>
        </p:spPr>
        <p:txBody>
          <a:bodyPr wrap="none" rtlCol="0">
            <a:spAutoFit/>
          </a:bodyPr>
          <a:lstStyle/>
          <a:p>
            <a:pPr algn="ctr"/>
            <a:r>
              <a:rPr lang="en-GB" sz="3200" b="1" dirty="0">
                <a:solidFill>
                  <a:schemeClr val="bg1"/>
                </a:solidFill>
              </a:rPr>
              <a:t>“God of my father Abraham, God of my father Isaac</a:t>
            </a:r>
            <a:r>
              <a:rPr lang="en-GB" sz="3200" b="1" dirty="0" smtClean="0">
                <a:solidFill>
                  <a:schemeClr val="bg1"/>
                </a:solidFill>
              </a:rPr>
              <a:t>” – </a:t>
            </a:r>
            <a:r>
              <a:rPr lang="en-GB" sz="2800" b="1" dirty="0" smtClean="0">
                <a:solidFill>
                  <a:schemeClr val="bg1"/>
                </a:solidFill>
              </a:rPr>
              <a:t>32:9</a:t>
            </a:r>
            <a:endParaRPr lang="en-GB" sz="2400" b="1" dirty="0">
              <a:solidFill>
                <a:schemeClr val="bg1"/>
              </a:solidFill>
            </a:endParaRPr>
          </a:p>
        </p:txBody>
      </p:sp>
      <p:sp>
        <p:nvSpPr>
          <p:cNvPr id="10" name="TextBox 9"/>
          <p:cNvSpPr txBox="1"/>
          <p:nvPr/>
        </p:nvSpPr>
        <p:spPr>
          <a:xfrm>
            <a:off x="375138" y="4512672"/>
            <a:ext cx="11441724" cy="1077218"/>
          </a:xfrm>
          <a:prstGeom prst="rect">
            <a:avLst/>
          </a:prstGeom>
          <a:solidFill>
            <a:schemeClr val="tx2">
              <a:lumMod val="50000"/>
            </a:schemeClr>
          </a:solidFill>
        </p:spPr>
        <p:txBody>
          <a:bodyPr wrap="square" rtlCol="0">
            <a:spAutoFit/>
          </a:bodyPr>
          <a:lstStyle/>
          <a:p>
            <a:pPr algn="ctr"/>
            <a:r>
              <a:rPr lang="en-GB" sz="3200" b="1" dirty="0" smtClean="0">
                <a:solidFill>
                  <a:schemeClr val="bg1"/>
                </a:solidFill>
              </a:rPr>
              <a:t>“If </a:t>
            </a:r>
            <a:r>
              <a:rPr lang="en-GB" sz="3200" b="1" dirty="0">
                <a:solidFill>
                  <a:schemeClr val="bg1"/>
                </a:solidFill>
              </a:rPr>
              <a:t>God will be with me [and bless me]… then the LORD will be my God… and of all you give me I will give [an offering</a:t>
            </a:r>
            <a:r>
              <a:rPr lang="en-GB" sz="3200" b="1" dirty="0" smtClean="0">
                <a:solidFill>
                  <a:schemeClr val="bg1"/>
                </a:solidFill>
              </a:rPr>
              <a:t>]” – </a:t>
            </a:r>
            <a:r>
              <a:rPr lang="en-GB" sz="2800" b="1" dirty="0" smtClean="0">
                <a:solidFill>
                  <a:schemeClr val="bg1"/>
                </a:solidFill>
              </a:rPr>
              <a:t>28:20-22</a:t>
            </a:r>
            <a:endParaRPr lang="en-GB" sz="2800" b="1" dirty="0">
              <a:solidFill>
                <a:schemeClr val="bg1"/>
              </a:solidFill>
            </a:endParaRPr>
          </a:p>
        </p:txBody>
      </p:sp>
      <p:sp>
        <p:nvSpPr>
          <p:cNvPr id="11" name="TextBox 10"/>
          <p:cNvSpPr txBox="1"/>
          <p:nvPr/>
        </p:nvSpPr>
        <p:spPr>
          <a:xfrm>
            <a:off x="6738308" y="2038274"/>
            <a:ext cx="1699504"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32:24</a:t>
            </a:r>
            <a:endParaRPr lang="en-GB" sz="2800" b="1" dirty="0">
              <a:solidFill>
                <a:schemeClr val="bg1"/>
              </a:solidFill>
            </a:endParaRPr>
          </a:p>
        </p:txBody>
      </p:sp>
    </p:spTree>
    <p:extLst>
      <p:ext uri="{BB962C8B-B14F-4D97-AF65-F5344CB8AC3E}">
        <p14:creationId xmlns:p14="http://schemas.microsoft.com/office/powerpoint/2010/main" val="23371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7700" b="3648"/>
          <a:stretch/>
        </p:blipFill>
        <p:spPr>
          <a:xfrm>
            <a:off x="0" y="-13447"/>
            <a:ext cx="12192000" cy="6884894"/>
          </a:xfrm>
          <a:prstGeom prst="rect">
            <a:avLst/>
          </a:prstGeom>
        </p:spPr>
      </p:pic>
      <p:sp>
        <p:nvSpPr>
          <p:cNvPr id="3" name="TextBox 2"/>
          <p:cNvSpPr txBox="1"/>
          <p:nvPr/>
        </p:nvSpPr>
        <p:spPr>
          <a:xfrm>
            <a:off x="7582753" y="6078071"/>
            <a:ext cx="4428008" cy="584775"/>
          </a:xfrm>
          <a:prstGeom prst="rect">
            <a:avLst/>
          </a:prstGeom>
          <a:solidFill>
            <a:schemeClr val="tx1">
              <a:lumMod val="65000"/>
              <a:lumOff val="35000"/>
            </a:schemeClr>
          </a:solidFill>
        </p:spPr>
        <p:txBody>
          <a:bodyPr wrap="none" rtlCol="0">
            <a:spAutoFit/>
          </a:bodyPr>
          <a:lstStyle/>
          <a:p>
            <a:pPr algn="r"/>
            <a:r>
              <a:rPr lang="en-GB" sz="3200" b="1" dirty="0" err="1" smtClean="0">
                <a:solidFill>
                  <a:schemeClr val="bg1"/>
                </a:solidFill>
              </a:rPr>
              <a:t>Eugène</a:t>
            </a:r>
            <a:r>
              <a:rPr lang="en-GB" sz="3200" b="1" dirty="0" smtClean="0">
                <a:solidFill>
                  <a:schemeClr val="bg1"/>
                </a:solidFill>
              </a:rPr>
              <a:t> Delacroix - c1860</a:t>
            </a:r>
            <a:endParaRPr lang="en-GB" sz="3200" b="1" dirty="0">
              <a:solidFill>
                <a:schemeClr val="bg1"/>
              </a:solidFill>
            </a:endParaRPr>
          </a:p>
        </p:txBody>
      </p:sp>
      <p:sp>
        <p:nvSpPr>
          <p:cNvPr id="4" name="TextBox 3"/>
          <p:cNvSpPr txBox="1"/>
          <p:nvPr/>
        </p:nvSpPr>
        <p:spPr>
          <a:xfrm>
            <a:off x="309282" y="309282"/>
            <a:ext cx="4121449"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A Wrestling Match</a:t>
            </a:r>
            <a:endParaRPr lang="en-GB" sz="4000" b="1" dirty="0">
              <a:solidFill>
                <a:schemeClr val="bg1"/>
              </a:solidFill>
            </a:endParaRPr>
          </a:p>
        </p:txBody>
      </p:sp>
      <p:sp>
        <p:nvSpPr>
          <p:cNvPr id="5" name="TextBox 4"/>
          <p:cNvSpPr txBox="1"/>
          <p:nvPr/>
        </p:nvSpPr>
        <p:spPr>
          <a:xfrm>
            <a:off x="309282" y="1143000"/>
            <a:ext cx="333136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Who finished it?</a:t>
            </a:r>
            <a:endParaRPr lang="en-GB" sz="3600" b="1" dirty="0">
              <a:solidFill>
                <a:schemeClr val="bg1"/>
              </a:solidFill>
            </a:endParaRPr>
          </a:p>
        </p:txBody>
      </p:sp>
      <p:sp>
        <p:nvSpPr>
          <p:cNvPr id="6" name="TextBox 5"/>
          <p:cNvSpPr txBox="1"/>
          <p:nvPr/>
        </p:nvSpPr>
        <p:spPr>
          <a:xfrm>
            <a:off x="309282" y="1915163"/>
            <a:ext cx="169148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 did</a:t>
            </a:r>
            <a:endParaRPr lang="en-GB" sz="3600" b="1" dirty="0">
              <a:solidFill>
                <a:schemeClr val="bg1"/>
              </a:solidFill>
            </a:endParaRPr>
          </a:p>
        </p:txBody>
      </p:sp>
      <p:sp>
        <p:nvSpPr>
          <p:cNvPr id="11" name="TextBox 10"/>
          <p:cNvSpPr txBox="1"/>
          <p:nvPr/>
        </p:nvSpPr>
        <p:spPr>
          <a:xfrm>
            <a:off x="2255135" y="2038274"/>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32:25-26</a:t>
            </a:r>
            <a:endParaRPr lang="en-GB" sz="2800" b="1" dirty="0">
              <a:solidFill>
                <a:schemeClr val="bg1"/>
              </a:solidFill>
            </a:endParaRPr>
          </a:p>
        </p:txBody>
      </p:sp>
    </p:spTree>
    <p:extLst>
      <p:ext uri="{BB962C8B-B14F-4D97-AF65-F5344CB8AC3E}">
        <p14:creationId xmlns:p14="http://schemas.microsoft.com/office/powerpoint/2010/main" val="401407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7700" b="3648"/>
          <a:stretch/>
        </p:blipFill>
        <p:spPr>
          <a:xfrm>
            <a:off x="0" y="-13447"/>
            <a:ext cx="12192000" cy="6884894"/>
          </a:xfrm>
          <a:prstGeom prst="rect">
            <a:avLst/>
          </a:prstGeom>
        </p:spPr>
      </p:pic>
      <p:sp>
        <p:nvSpPr>
          <p:cNvPr id="3" name="TextBox 2"/>
          <p:cNvSpPr txBox="1"/>
          <p:nvPr/>
        </p:nvSpPr>
        <p:spPr>
          <a:xfrm>
            <a:off x="7582753" y="6078071"/>
            <a:ext cx="4428008" cy="584775"/>
          </a:xfrm>
          <a:prstGeom prst="rect">
            <a:avLst/>
          </a:prstGeom>
          <a:solidFill>
            <a:schemeClr val="tx1">
              <a:lumMod val="65000"/>
              <a:lumOff val="35000"/>
            </a:schemeClr>
          </a:solidFill>
        </p:spPr>
        <p:txBody>
          <a:bodyPr wrap="none" rtlCol="0">
            <a:spAutoFit/>
          </a:bodyPr>
          <a:lstStyle/>
          <a:p>
            <a:pPr algn="r"/>
            <a:r>
              <a:rPr lang="en-GB" sz="3200" b="1" dirty="0" err="1" smtClean="0">
                <a:solidFill>
                  <a:schemeClr val="bg1"/>
                </a:solidFill>
              </a:rPr>
              <a:t>Eugène</a:t>
            </a:r>
            <a:r>
              <a:rPr lang="en-GB" sz="3200" b="1" dirty="0" smtClean="0">
                <a:solidFill>
                  <a:schemeClr val="bg1"/>
                </a:solidFill>
              </a:rPr>
              <a:t> Delacroix - c1860</a:t>
            </a:r>
            <a:endParaRPr lang="en-GB" sz="3200" b="1" dirty="0">
              <a:solidFill>
                <a:schemeClr val="bg1"/>
              </a:solidFill>
            </a:endParaRPr>
          </a:p>
        </p:txBody>
      </p:sp>
      <p:sp>
        <p:nvSpPr>
          <p:cNvPr id="4" name="TextBox 3"/>
          <p:cNvSpPr txBox="1"/>
          <p:nvPr/>
        </p:nvSpPr>
        <p:spPr>
          <a:xfrm>
            <a:off x="309282" y="309282"/>
            <a:ext cx="4121449"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A Wrestling Match</a:t>
            </a:r>
            <a:endParaRPr lang="en-GB" sz="4000" b="1" dirty="0">
              <a:solidFill>
                <a:schemeClr val="bg1"/>
              </a:solidFill>
            </a:endParaRPr>
          </a:p>
        </p:txBody>
      </p:sp>
      <p:sp>
        <p:nvSpPr>
          <p:cNvPr id="5" name="TextBox 4"/>
          <p:cNvSpPr txBox="1"/>
          <p:nvPr/>
        </p:nvSpPr>
        <p:spPr>
          <a:xfrm>
            <a:off x="309282" y="1143000"/>
            <a:ext cx="6005683"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What were they wrestling for?</a:t>
            </a:r>
            <a:endParaRPr lang="en-GB" sz="3600" b="1" dirty="0">
              <a:solidFill>
                <a:schemeClr val="bg1"/>
              </a:solidFill>
            </a:endParaRPr>
          </a:p>
        </p:txBody>
      </p:sp>
      <p:sp>
        <p:nvSpPr>
          <p:cNvPr id="6" name="TextBox 5"/>
          <p:cNvSpPr txBox="1"/>
          <p:nvPr/>
        </p:nvSpPr>
        <p:spPr>
          <a:xfrm>
            <a:off x="309282" y="1915163"/>
            <a:ext cx="764767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Not about winning, but backing down?</a:t>
            </a:r>
            <a:endParaRPr lang="en-GB" sz="3600" b="1" dirty="0">
              <a:solidFill>
                <a:schemeClr val="bg1"/>
              </a:solidFill>
            </a:endParaRPr>
          </a:p>
        </p:txBody>
      </p:sp>
      <p:sp>
        <p:nvSpPr>
          <p:cNvPr id="7" name="TextBox 6"/>
          <p:cNvSpPr txBox="1"/>
          <p:nvPr/>
        </p:nvSpPr>
        <p:spPr>
          <a:xfrm>
            <a:off x="309282" y="2687326"/>
            <a:ext cx="821244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Wrestling for God’s Lordship in Jacob’s life</a:t>
            </a:r>
            <a:endParaRPr lang="en-GB" sz="3600" b="1" dirty="0">
              <a:solidFill>
                <a:schemeClr val="bg1"/>
              </a:solidFill>
            </a:endParaRPr>
          </a:p>
        </p:txBody>
      </p:sp>
    </p:spTree>
    <p:extLst>
      <p:ext uri="{BB962C8B-B14F-4D97-AF65-F5344CB8AC3E}">
        <p14:creationId xmlns:p14="http://schemas.microsoft.com/office/powerpoint/2010/main" val="30818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7700" b="3648"/>
          <a:stretch/>
        </p:blipFill>
        <p:spPr>
          <a:xfrm>
            <a:off x="0" y="-13447"/>
            <a:ext cx="12192000" cy="6884894"/>
          </a:xfrm>
          <a:prstGeom prst="rect">
            <a:avLst/>
          </a:prstGeom>
        </p:spPr>
      </p:pic>
      <p:sp>
        <p:nvSpPr>
          <p:cNvPr id="3" name="TextBox 2"/>
          <p:cNvSpPr txBox="1"/>
          <p:nvPr/>
        </p:nvSpPr>
        <p:spPr>
          <a:xfrm>
            <a:off x="7582753" y="6078071"/>
            <a:ext cx="4428008" cy="584775"/>
          </a:xfrm>
          <a:prstGeom prst="rect">
            <a:avLst/>
          </a:prstGeom>
          <a:solidFill>
            <a:schemeClr val="tx1">
              <a:lumMod val="65000"/>
              <a:lumOff val="35000"/>
            </a:schemeClr>
          </a:solidFill>
        </p:spPr>
        <p:txBody>
          <a:bodyPr wrap="none" rtlCol="0">
            <a:spAutoFit/>
          </a:bodyPr>
          <a:lstStyle/>
          <a:p>
            <a:pPr algn="r"/>
            <a:r>
              <a:rPr lang="en-GB" sz="3200" b="1" dirty="0" err="1" smtClean="0">
                <a:solidFill>
                  <a:schemeClr val="bg1"/>
                </a:solidFill>
              </a:rPr>
              <a:t>Eugène</a:t>
            </a:r>
            <a:r>
              <a:rPr lang="en-GB" sz="3200" b="1" dirty="0" smtClean="0">
                <a:solidFill>
                  <a:schemeClr val="bg1"/>
                </a:solidFill>
              </a:rPr>
              <a:t> Delacroix - c1860</a:t>
            </a:r>
            <a:endParaRPr lang="en-GB" sz="3200" b="1" dirty="0">
              <a:solidFill>
                <a:schemeClr val="bg1"/>
              </a:solidFill>
            </a:endParaRPr>
          </a:p>
        </p:txBody>
      </p:sp>
      <p:sp>
        <p:nvSpPr>
          <p:cNvPr id="4" name="TextBox 3"/>
          <p:cNvSpPr txBox="1"/>
          <p:nvPr/>
        </p:nvSpPr>
        <p:spPr>
          <a:xfrm>
            <a:off x="309282" y="309282"/>
            <a:ext cx="4121449"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A Wrestling Match</a:t>
            </a:r>
            <a:endParaRPr lang="en-GB" sz="4000" b="1" dirty="0">
              <a:solidFill>
                <a:schemeClr val="bg1"/>
              </a:solidFill>
            </a:endParaRPr>
          </a:p>
        </p:txBody>
      </p:sp>
      <p:sp>
        <p:nvSpPr>
          <p:cNvPr id="5" name="TextBox 4"/>
          <p:cNvSpPr txBox="1"/>
          <p:nvPr/>
        </p:nvSpPr>
        <p:spPr>
          <a:xfrm>
            <a:off x="309282" y="1143000"/>
            <a:ext cx="3166636"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What changed?</a:t>
            </a:r>
            <a:endParaRPr lang="en-GB" sz="3600" b="1" dirty="0">
              <a:solidFill>
                <a:schemeClr val="bg1"/>
              </a:solidFill>
            </a:endParaRPr>
          </a:p>
        </p:txBody>
      </p:sp>
      <p:sp>
        <p:nvSpPr>
          <p:cNvPr id="6" name="TextBox 5"/>
          <p:cNvSpPr txBox="1"/>
          <p:nvPr/>
        </p:nvSpPr>
        <p:spPr>
          <a:xfrm>
            <a:off x="309282" y="1915163"/>
            <a:ext cx="7563417"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God’s authority – Asks for His blessing</a:t>
            </a:r>
            <a:endParaRPr lang="en-GB" sz="3600" b="1" dirty="0">
              <a:solidFill>
                <a:schemeClr val="bg1"/>
              </a:solidFill>
            </a:endParaRPr>
          </a:p>
        </p:txBody>
      </p:sp>
      <p:sp>
        <p:nvSpPr>
          <p:cNvPr id="7" name="TextBox 6"/>
          <p:cNvSpPr txBox="1"/>
          <p:nvPr/>
        </p:nvSpPr>
        <p:spPr>
          <a:xfrm>
            <a:off x="309282" y="2687326"/>
            <a:ext cx="9362756"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God’s mercy and grace – Trusted for His blessing</a:t>
            </a:r>
            <a:endParaRPr lang="en-GB" sz="3600" b="1" dirty="0">
              <a:solidFill>
                <a:schemeClr val="bg1"/>
              </a:solidFill>
            </a:endParaRPr>
          </a:p>
        </p:txBody>
      </p:sp>
      <p:sp>
        <p:nvSpPr>
          <p:cNvPr id="8" name="TextBox 7"/>
          <p:cNvSpPr txBox="1"/>
          <p:nvPr/>
        </p:nvSpPr>
        <p:spPr>
          <a:xfrm>
            <a:off x="309282" y="3459489"/>
            <a:ext cx="6596485" cy="646331"/>
          </a:xfrm>
          <a:prstGeom prst="rect">
            <a:avLst/>
          </a:prstGeom>
          <a:solidFill>
            <a:schemeClr val="tx2">
              <a:lumMod val="50000"/>
            </a:schemeClr>
          </a:solidFill>
        </p:spPr>
        <p:txBody>
          <a:bodyPr wrap="square" rtlCol="0">
            <a:spAutoFit/>
          </a:bodyPr>
          <a:lstStyle/>
          <a:p>
            <a:r>
              <a:rPr lang="en-GB" sz="3600" b="1" dirty="0" smtClean="0">
                <a:solidFill>
                  <a:schemeClr val="bg1"/>
                </a:solidFill>
              </a:rPr>
              <a:t>Honesty: God cannot be deceived</a:t>
            </a:r>
            <a:endParaRPr lang="en-GB" sz="3600" b="1" dirty="0">
              <a:solidFill>
                <a:schemeClr val="bg1"/>
              </a:solidFill>
            </a:endParaRPr>
          </a:p>
        </p:txBody>
      </p:sp>
      <p:sp>
        <p:nvSpPr>
          <p:cNvPr id="9" name="TextBox 8"/>
          <p:cNvSpPr txBox="1"/>
          <p:nvPr/>
        </p:nvSpPr>
        <p:spPr>
          <a:xfrm>
            <a:off x="309283" y="4989347"/>
            <a:ext cx="10919012" cy="646331"/>
          </a:xfrm>
          <a:prstGeom prst="rect">
            <a:avLst/>
          </a:prstGeom>
          <a:solidFill>
            <a:schemeClr val="tx2">
              <a:lumMod val="50000"/>
            </a:schemeClr>
          </a:solidFill>
        </p:spPr>
        <p:txBody>
          <a:bodyPr wrap="square" rtlCol="0">
            <a:spAutoFit/>
          </a:bodyPr>
          <a:lstStyle/>
          <a:p>
            <a:r>
              <a:rPr lang="en-GB" sz="3600" b="1" dirty="0" smtClean="0">
                <a:solidFill>
                  <a:schemeClr val="bg1"/>
                </a:solidFill>
              </a:rPr>
              <a:t>Rebirth – Jacob “deceiver” to Israel “struggles with God”</a:t>
            </a:r>
            <a:endParaRPr lang="en-GB" sz="3600" b="1" dirty="0">
              <a:solidFill>
                <a:schemeClr val="bg1"/>
              </a:solidFill>
            </a:endParaRPr>
          </a:p>
        </p:txBody>
      </p:sp>
      <p:sp>
        <p:nvSpPr>
          <p:cNvPr id="10" name="TextBox 9"/>
          <p:cNvSpPr txBox="1"/>
          <p:nvPr/>
        </p:nvSpPr>
        <p:spPr>
          <a:xfrm>
            <a:off x="8009230" y="2038274"/>
            <a:ext cx="1699504"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32:26</a:t>
            </a:r>
            <a:endParaRPr lang="en-GB" sz="2800" b="1" dirty="0">
              <a:solidFill>
                <a:schemeClr val="bg1"/>
              </a:solidFill>
            </a:endParaRPr>
          </a:p>
        </p:txBody>
      </p:sp>
      <p:sp>
        <p:nvSpPr>
          <p:cNvPr id="12" name="TextBox 11"/>
          <p:cNvSpPr txBox="1"/>
          <p:nvPr/>
        </p:nvSpPr>
        <p:spPr>
          <a:xfrm>
            <a:off x="2432987" y="4224418"/>
            <a:ext cx="7434344" cy="646331"/>
          </a:xfrm>
          <a:prstGeom prst="rect">
            <a:avLst/>
          </a:prstGeom>
          <a:solidFill>
            <a:schemeClr val="tx2">
              <a:lumMod val="50000"/>
            </a:schemeClr>
          </a:solidFill>
        </p:spPr>
        <p:txBody>
          <a:bodyPr wrap="square" rtlCol="0">
            <a:spAutoFit/>
          </a:bodyPr>
          <a:lstStyle/>
          <a:p>
            <a:pPr algn="ctr"/>
            <a:r>
              <a:rPr lang="en-GB" sz="3600" b="1" dirty="0" smtClean="0">
                <a:solidFill>
                  <a:schemeClr val="bg1"/>
                </a:solidFill>
              </a:rPr>
              <a:t>“…your name?”, “Jacob” – Gen 32:27</a:t>
            </a:r>
            <a:endParaRPr lang="en-GB" sz="3600" b="1" dirty="0">
              <a:solidFill>
                <a:schemeClr val="bg1"/>
              </a:solidFill>
            </a:endParaRPr>
          </a:p>
        </p:txBody>
      </p:sp>
      <p:sp>
        <p:nvSpPr>
          <p:cNvPr id="13" name="TextBox 12"/>
          <p:cNvSpPr txBox="1"/>
          <p:nvPr/>
        </p:nvSpPr>
        <p:spPr>
          <a:xfrm>
            <a:off x="10378543" y="4406828"/>
            <a:ext cx="1699504"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32:28</a:t>
            </a:r>
            <a:endParaRPr lang="en-GB" sz="2800" b="1" dirty="0">
              <a:solidFill>
                <a:schemeClr val="bg1"/>
              </a:solidFill>
            </a:endParaRPr>
          </a:p>
        </p:txBody>
      </p:sp>
    </p:spTree>
    <p:extLst>
      <p:ext uri="{BB962C8B-B14F-4D97-AF65-F5344CB8AC3E}">
        <p14:creationId xmlns:p14="http://schemas.microsoft.com/office/powerpoint/2010/main" val="139426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3" name="TextBox 2"/>
          <p:cNvSpPr txBox="1"/>
          <p:nvPr/>
        </p:nvSpPr>
        <p:spPr>
          <a:xfrm>
            <a:off x="309282" y="309282"/>
            <a:ext cx="962123"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Us?</a:t>
            </a:r>
            <a:endParaRPr lang="en-GB" sz="4000" b="1" dirty="0">
              <a:solidFill>
                <a:schemeClr val="bg1"/>
              </a:solidFill>
            </a:endParaRPr>
          </a:p>
        </p:txBody>
      </p:sp>
      <p:sp>
        <p:nvSpPr>
          <p:cNvPr id="5" name="TextBox 4"/>
          <p:cNvSpPr txBox="1"/>
          <p:nvPr/>
        </p:nvSpPr>
        <p:spPr>
          <a:xfrm>
            <a:off x="309282" y="1143000"/>
            <a:ext cx="9084346"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Prayer: Encounter with God that transforms us</a:t>
            </a:r>
            <a:endParaRPr lang="en-GB" sz="3600" b="1" dirty="0">
              <a:solidFill>
                <a:schemeClr val="bg1"/>
              </a:solidFill>
            </a:endParaRPr>
          </a:p>
        </p:txBody>
      </p:sp>
      <p:sp>
        <p:nvSpPr>
          <p:cNvPr id="7" name="TextBox 6"/>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
        <p:nvSpPr>
          <p:cNvPr id="10" name="TextBox 9"/>
          <p:cNvSpPr txBox="1"/>
          <p:nvPr/>
        </p:nvSpPr>
        <p:spPr>
          <a:xfrm>
            <a:off x="309282" y="1915163"/>
            <a:ext cx="668285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Approach humbly – In repentance</a:t>
            </a:r>
            <a:endParaRPr lang="en-GB" sz="3600" b="1" dirty="0">
              <a:solidFill>
                <a:schemeClr val="bg1"/>
              </a:solidFill>
            </a:endParaRPr>
          </a:p>
        </p:txBody>
      </p:sp>
      <p:sp>
        <p:nvSpPr>
          <p:cNvPr id="13" name="TextBox 12"/>
          <p:cNvSpPr txBox="1"/>
          <p:nvPr/>
        </p:nvSpPr>
        <p:spPr>
          <a:xfrm>
            <a:off x="309282" y="2639533"/>
            <a:ext cx="2906117"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Makes us new</a:t>
            </a:r>
            <a:endParaRPr lang="en-GB" sz="3600" b="1" dirty="0">
              <a:solidFill>
                <a:schemeClr val="bg1"/>
              </a:solidFill>
            </a:endParaRPr>
          </a:p>
        </p:txBody>
      </p:sp>
      <p:sp>
        <p:nvSpPr>
          <p:cNvPr id="8" name="TextBox 7"/>
          <p:cNvSpPr txBox="1"/>
          <p:nvPr/>
        </p:nvSpPr>
        <p:spPr>
          <a:xfrm>
            <a:off x="309282" y="3384789"/>
            <a:ext cx="868327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Experience God’s love: Father, Son and Spirit</a:t>
            </a:r>
            <a:endParaRPr lang="en-GB" sz="3600" b="1" dirty="0">
              <a:solidFill>
                <a:schemeClr val="bg1"/>
              </a:solidFill>
            </a:endParaRPr>
          </a:p>
        </p:txBody>
      </p:sp>
      <p:sp>
        <p:nvSpPr>
          <p:cNvPr id="9" name="TextBox 8"/>
          <p:cNvSpPr txBox="1"/>
          <p:nvPr/>
        </p:nvSpPr>
        <p:spPr>
          <a:xfrm>
            <a:off x="309282" y="4130045"/>
            <a:ext cx="697941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Dialogue: Time to receive from God</a:t>
            </a:r>
            <a:endParaRPr lang="en-GB" sz="3600" b="1" dirty="0">
              <a:solidFill>
                <a:schemeClr val="bg1"/>
              </a:solidFill>
            </a:endParaRPr>
          </a:p>
        </p:txBody>
      </p:sp>
      <p:sp>
        <p:nvSpPr>
          <p:cNvPr id="11" name="TextBox 10"/>
          <p:cNvSpPr txBox="1"/>
          <p:nvPr/>
        </p:nvSpPr>
        <p:spPr>
          <a:xfrm>
            <a:off x="309282" y="4875301"/>
            <a:ext cx="816871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1 Thessalonians 5:17 – “Pray continually”</a:t>
            </a:r>
            <a:endParaRPr lang="en-GB" sz="3600" b="1" dirty="0">
              <a:solidFill>
                <a:schemeClr val="bg1"/>
              </a:solidFill>
            </a:endParaRPr>
          </a:p>
        </p:txBody>
      </p:sp>
    </p:spTree>
    <p:extLst>
      <p:ext uri="{BB962C8B-B14F-4D97-AF65-F5344CB8AC3E}">
        <p14:creationId xmlns:p14="http://schemas.microsoft.com/office/powerpoint/2010/main" val="29648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6706" b="26706"/>
          <a:stretch/>
        </p:blipFill>
        <p:spPr>
          <a:xfrm>
            <a:off x="0" y="-13447"/>
            <a:ext cx="12192000" cy="6884894"/>
          </a:xfrm>
          <a:prstGeom prst="rect">
            <a:avLst/>
          </a:prstGeom>
        </p:spPr>
      </p:pic>
      <p:sp>
        <p:nvSpPr>
          <p:cNvPr id="3" name="TextBox 2"/>
          <p:cNvSpPr txBox="1"/>
          <p:nvPr/>
        </p:nvSpPr>
        <p:spPr>
          <a:xfrm>
            <a:off x="7581727" y="6078071"/>
            <a:ext cx="4429034"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St Sophia of Kiev – c1000</a:t>
            </a:r>
            <a:endParaRPr lang="en-GB" sz="3200" b="1" dirty="0">
              <a:solidFill>
                <a:schemeClr val="bg1"/>
              </a:solidFill>
            </a:endParaRPr>
          </a:p>
        </p:txBody>
      </p:sp>
      <p:sp>
        <p:nvSpPr>
          <p:cNvPr id="4" name="TextBox 3"/>
          <p:cNvSpPr txBox="1"/>
          <p:nvPr/>
        </p:nvSpPr>
        <p:spPr>
          <a:xfrm>
            <a:off x="309282" y="309282"/>
            <a:ext cx="5330562"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Early Books of the Bible </a:t>
            </a:r>
            <a:endParaRPr lang="en-GB" sz="4000" b="1" dirty="0">
              <a:solidFill>
                <a:schemeClr val="bg1"/>
              </a:solidFill>
            </a:endParaRPr>
          </a:p>
        </p:txBody>
      </p:sp>
      <p:sp>
        <p:nvSpPr>
          <p:cNvPr id="5" name="TextBox 4"/>
          <p:cNvSpPr txBox="1"/>
          <p:nvPr/>
        </p:nvSpPr>
        <p:spPr>
          <a:xfrm>
            <a:off x="309282" y="1143000"/>
            <a:ext cx="528401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Can be hard to understand</a:t>
            </a:r>
            <a:endParaRPr lang="en-GB" sz="3600" b="1" dirty="0">
              <a:solidFill>
                <a:schemeClr val="bg1"/>
              </a:solidFill>
            </a:endParaRPr>
          </a:p>
        </p:txBody>
      </p:sp>
      <p:sp>
        <p:nvSpPr>
          <p:cNvPr id="6" name="TextBox 5"/>
          <p:cNvSpPr txBox="1"/>
          <p:nvPr/>
        </p:nvSpPr>
        <p:spPr>
          <a:xfrm>
            <a:off x="309282" y="2588729"/>
            <a:ext cx="6414577"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Less theology – More symbolism</a:t>
            </a:r>
            <a:endParaRPr lang="en-GB" sz="3600" b="1" dirty="0">
              <a:solidFill>
                <a:schemeClr val="bg1"/>
              </a:solidFill>
            </a:endParaRPr>
          </a:p>
        </p:txBody>
      </p:sp>
      <p:sp>
        <p:nvSpPr>
          <p:cNvPr id="7" name="TextBox 6"/>
          <p:cNvSpPr txBox="1"/>
          <p:nvPr/>
        </p:nvSpPr>
        <p:spPr>
          <a:xfrm>
            <a:off x="309282" y="3296178"/>
            <a:ext cx="824321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Bad and Good reported without comment</a:t>
            </a:r>
            <a:endParaRPr lang="en-GB" sz="3600" b="1" dirty="0">
              <a:solidFill>
                <a:schemeClr val="bg1"/>
              </a:solidFill>
            </a:endParaRPr>
          </a:p>
        </p:txBody>
      </p:sp>
      <p:sp>
        <p:nvSpPr>
          <p:cNvPr id="8" name="TextBox 7"/>
          <p:cNvSpPr txBox="1"/>
          <p:nvPr/>
        </p:nvSpPr>
        <p:spPr>
          <a:xfrm>
            <a:off x="309282" y="4003627"/>
            <a:ext cx="323447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Cultural context</a:t>
            </a:r>
            <a:endParaRPr lang="en-GB" sz="3600" b="1" dirty="0">
              <a:solidFill>
                <a:schemeClr val="bg1"/>
              </a:solidFill>
            </a:endParaRPr>
          </a:p>
        </p:txBody>
      </p:sp>
    </p:spTree>
    <p:extLst>
      <p:ext uri="{BB962C8B-B14F-4D97-AF65-F5344CB8AC3E}">
        <p14:creationId xmlns:p14="http://schemas.microsoft.com/office/powerpoint/2010/main" val="34136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29" y="-18587"/>
            <a:ext cx="12193057" cy="6895174"/>
          </a:xfrm>
          <a:prstGeom prst="rect">
            <a:avLst/>
          </a:prstGeom>
        </p:spPr>
      </p:pic>
      <p:sp>
        <p:nvSpPr>
          <p:cNvPr id="10" name="TextBox 9"/>
          <p:cNvSpPr txBox="1"/>
          <p:nvPr/>
        </p:nvSpPr>
        <p:spPr>
          <a:xfrm>
            <a:off x="7138210" y="309282"/>
            <a:ext cx="4872551" cy="523220"/>
          </a:xfrm>
          <a:prstGeom prst="rect">
            <a:avLst/>
          </a:prstGeom>
          <a:solidFill>
            <a:schemeClr val="tx1">
              <a:lumMod val="65000"/>
              <a:lumOff val="35000"/>
            </a:schemeClr>
          </a:solidFill>
        </p:spPr>
        <p:txBody>
          <a:bodyPr wrap="none" rtlCol="0">
            <a:spAutoFit/>
          </a:bodyPr>
          <a:lstStyle/>
          <a:p>
            <a:pPr algn="r"/>
            <a:r>
              <a:rPr lang="en-GB" sz="2800" b="1" dirty="0" smtClean="0">
                <a:solidFill>
                  <a:schemeClr val="bg1"/>
                </a:solidFill>
              </a:rPr>
              <a:t>Moscow Mathematical Papyrus</a:t>
            </a:r>
            <a:endParaRPr lang="en-GB" sz="2800" b="1" dirty="0">
              <a:solidFill>
                <a:schemeClr val="bg1"/>
              </a:solidFill>
            </a:endParaRPr>
          </a:p>
        </p:txBody>
      </p:sp>
      <p:sp>
        <p:nvSpPr>
          <p:cNvPr id="11" name="TextBox 10"/>
          <p:cNvSpPr txBox="1"/>
          <p:nvPr/>
        </p:nvSpPr>
        <p:spPr>
          <a:xfrm>
            <a:off x="309282" y="309282"/>
            <a:ext cx="5763886"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 Lived ~1800-1700BC</a:t>
            </a:r>
            <a:endParaRPr lang="en-GB" sz="4000" b="1" dirty="0">
              <a:solidFill>
                <a:schemeClr val="bg1"/>
              </a:solidFill>
            </a:endParaRPr>
          </a:p>
        </p:txBody>
      </p:sp>
      <p:sp>
        <p:nvSpPr>
          <p:cNvPr id="14" name="TextBox 13"/>
          <p:cNvSpPr txBox="1"/>
          <p:nvPr/>
        </p:nvSpPr>
        <p:spPr>
          <a:xfrm>
            <a:off x="309282" y="3671390"/>
            <a:ext cx="9858789"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China – Xia and </a:t>
            </a:r>
            <a:r>
              <a:rPr lang="en-GB" sz="3600" b="1" dirty="0" err="1" smtClean="0">
                <a:solidFill>
                  <a:schemeClr val="bg1"/>
                </a:solidFill>
              </a:rPr>
              <a:t>Erlitou</a:t>
            </a:r>
            <a:r>
              <a:rPr lang="en-GB" sz="3600" b="1" dirty="0" smtClean="0">
                <a:solidFill>
                  <a:schemeClr val="bg1"/>
                </a:solidFill>
              </a:rPr>
              <a:t> – Urban cultural elites form</a:t>
            </a:r>
            <a:endParaRPr lang="en-GB" sz="3600" b="1" dirty="0">
              <a:solidFill>
                <a:schemeClr val="bg1"/>
              </a:solidFill>
            </a:endParaRPr>
          </a:p>
        </p:txBody>
      </p:sp>
      <p:sp>
        <p:nvSpPr>
          <p:cNvPr id="15" name="TextBox 14"/>
          <p:cNvSpPr txBox="1"/>
          <p:nvPr/>
        </p:nvSpPr>
        <p:spPr>
          <a:xfrm>
            <a:off x="309282" y="4378839"/>
            <a:ext cx="9836732"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Maya and </a:t>
            </a:r>
            <a:r>
              <a:rPr lang="en-GB" sz="3600" b="1" dirty="0" err="1" smtClean="0">
                <a:solidFill>
                  <a:schemeClr val="bg1"/>
                </a:solidFill>
              </a:rPr>
              <a:t>Olmecs</a:t>
            </a:r>
            <a:r>
              <a:rPr lang="en-GB" sz="3600" b="1" dirty="0" smtClean="0">
                <a:solidFill>
                  <a:schemeClr val="bg1"/>
                </a:solidFill>
              </a:rPr>
              <a:t> – Urbanisation – Regional trade </a:t>
            </a:r>
            <a:endParaRPr lang="en-GB" sz="3600" b="1" dirty="0">
              <a:solidFill>
                <a:schemeClr val="bg1"/>
              </a:solidFill>
            </a:endParaRPr>
          </a:p>
        </p:txBody>
      </p:sp>
      <p:sp>
        <p:nvSpPr>
          <p:cNvPr id="16" name="TextBox 15"/>
          <p:cNvSpPr txBox="1"/>
          <p:nvPr/>
        </p:nvSpPr>
        <p:spPr>
          <a:xfrm>
            <a:off x="309282" y="5086288"/>
            <a:ext cx="6650923"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UK – Stonehenge well established</a:t>
            </a:r>
            <a:endParaRPr lang="en-GB" sz="3600" b="1" dirty="0">
              <a:solidFill>
                <a:schemeClr val="bg1"/>
              </a:solidFill>
            </a:endParaRPr>
          </a:p>
        </p:txBody>
      </p:sp>
      <p:sp>
        <p:nvSpPr>
          <p:cNvPr id="17" name="TextBox 16"/>
          <p:cNvSpPr txBox="1"/>
          <p:nvPr/>
        </p:nvSpPr>
        <p:spPr>
          <a:xfrm>
            <a:off x="309282" y="5783590"/>
            <a:ext cx="11699228"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Egypt – Middle Kingdom – Land registry, taxes, crop planning</a:t>
            </a:r>
            <a:endParaRPr lang="en-GB" sz="3600" b="1" dirty="0">
              <a:solidFill>
                <a:schemeClr val="bg1"/>
              </a:solidFill>
            </a:endParaRPr>
          </a:p>
        </p:txBody>
      </p:sp>
    </p:spTree>
    <p:extLst>
      <p:ext uri="{BB962C8B-B14F-4D97-AF65-F5344CB8AC3E}">
        <p14:creationId xmlns:p14="http://schemas.microsoft.com/office/powerpoint/2010/main" val="15164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313" b="28911"/>
          <a:stretch/>
        </p:blipFill>
        <p:spPr>
          <a:xfrm>
            <a:off x="0" y="-13447"/>
            <a:ext cx="12192000" cy="6884894"/>
          </a:xfrm>
          <a:prstGeom prst="rect">
            <a:avLst/>
          </a:prstGeom>
        </p:spPr>
      </p:pic>
      <p:sp>
        <p:nvSpPr>
          <p:cNvPr id="5" name="TextBox 4"/>
          <p:cNvSpPr txBox="1"/>
          <p:nvPr/>
        </p:nvSpPr>
        <p:spPr>
          <a:xfrm>
            <a:off x="3899886" y="6078071"/>
            <a:ext cx="8110875"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Bedouin in Israel – 1960 – Willem van der Poll</a:t>
            </a:r>
            <a:endParaRPr lang="en-GB" sz="3200" b="1" dirty="0">
              <a:solidFill>
                <a:schemeClr val="bg1"/>
              </a:solidFill>
            </a:endParaRPr>
          </a:p>
        </p:txBody>
      </p:sp>
      <p:sp>
        <p:nvSpPr>
          <p:cNvPr id="6" name="TextBox 5"/>
          <p:cNvSpPr txBox="1"/>
          <p:nvPr/>
        </p:nvSpPr>
        <p:spPr>
          <a:xfrm>
            <a:off x="6757002" y="309282"/>
            <a:ext cx="5127173" cy="646331"/>
          </a:xfrm>
          <a:prstGeom prst="rect">
            <a:avLst/>
          </a:prstGeom>
          <a:solidFill>
            <a:schemeClr val="tx2">
              <a:lumMod val="50000"/>
            </a:schemeClr>
          </a:solidFill>
        </p:spPr>
        <p:txBody>
          <a:bodyPr wrap="none" rtlCol="0">
            <a:spAutoFit/>
          </a:bodyPr>
          <a:lstStyle/>
          <a:p>
            <a:pPr algn="r"/>
            <a:r>
              <a:rPr lang="en-GB" sz="3600" b="1" dirty="0" smtClean="0">
                <a:solidFill>
                  <a:schemeClr val="bg1"/>
                </a:solidFill>
              </a:rPr>
              <a:t>Abraham, Isaac and Jacob</a:t>
            </a:r>
            <a:endParaRPr lang="en-GB" sz="3600" b="1" dirty="0">
              <a:solidFill>
                <a:schemeClr val="bg1"/>
              </a:solidFill>
            </a:endParaRPr>
          </a:p>
        </p:txBody>
      </p:sp>
      <p:sp>
        <p:nvSpPr>
          <p:cNvPr id="7" name="TextBox 6"/>
          <p:cNvSpPr txBox="1"/>
          <p:nvPr/>
        </p:nvSpPr>
        <p:spPr>
          <a:xfrm>
            <a:off x="8343462" y="1062318"/>
            <a:ext cx="3540713" cy="646331"/>
          </a:xfrm>
          <a:prstGeom prst="rect">
            <a:avLst/>
          </a:prstGeom>
          <a:solidFill>
            <a:schemeClr val="tx2">
              <a:lumMod val="50000"/>
            </a:schemeClr>
          </a:solidFill>
        </p:spPr>
        <p:txBody>
          <a:bodyPr wrap="none" rtlCol="0">
            <a:spAutoFit/>
          </a:bodyPr>
          <a:lstStyle/>
          <a:p>
            <a:pPr algn="r"/>
            <a:r>
              <a:rPr lang="en-GB" sz="3600" b="1" dirty="0" smtClean="0">
                <a:solidFill>
                  <a:schemeClr val="bg1"/>
                </a:solidFill>
              </a:rPr>
              <a:t>Nomadic Farmers</a:t>
            </a:r>
            <a:endParaRPr lang="en-GB" sz="3600" b="1" dirty="0">
              <a:solidFill>
                <a:schemeClr val="bg1"/>
              </a:solidFill>
            </a:endParaRPr>
          </a:p>
        </p:txBody>
      </p:sp>
      <p:sp>
        <p:nvSpPr>
          <p:cNvPr id="8" name="TextBox 7"/>
          <p:cNvSpPr txBox="1"/>
          <p:nvPr/>
        </p:nvSpPr>
        <p:spPr>
          <a:xfrm>
            <a:off x="7866529" y="1815354"/>
            <a:ext cx="4017646" cy="1200329"/>
          </a:xfrm>
          <a:prstGeom prst="rect">
            <a:avLst/>
          </a:prstGeom>
          <a:solidFill>
            <a:schemeClr val="tx2">
              <a:lumMod val="50000"/>
            </a:schemeClr>
          </a:solidFill>
        </p:spPr>
        <p:txBody>
          <a:bodyPr wrap="square" rtlCol="0">
            <a:spAutoFit/>
          </a:bodyPr>
          <a:lstStyle/>
          <a:p>
            <a:pPr algn="r"/>
            <a:r>
              <a:rPr lang="en-GB" sz="3600" b="1" dirty="0" smtClean="0">
                <a:solidFill>
                  <a:schemeClr val="bg1"/>
                </a:solidFill>
              </a:rPr>
              <a:t>Similar to Bedouin and </a:t>
            </a:r>
            <a:r>
              <a:rPr lang="en-GB" sz="3600" b="1" dirty="0" err="1" smtClean="0">
                <a:solidFill>
                  <a:schemeClr val="bg1"/>
                </a:solidFill>
              </a:rPr>
              <a:t>Tuareg</a:t>
            </a:r>
            <a:r>
              <a:rPr lang="en-GB" sz="3600" b="1" dirty="0" smtClean="0">
                <a:solidFill>
                  <a:schemeClr val="bg1"/>
                </a:solidFill>
              </a:rPr>
              <a:t> cultures</a:t>
            </a:r>
            <a:endParaRPr lang="en-GB" sz="3600" b="1" dirty="0">
              <a:solidFill>
                <a:schemeClr val="bg1"/>
              </a:solidFill>
            </a:endParaRPr>
          </a:p>
        </p:txBody>
      </p:sp>
    </p:spTree>
    <p:extLst>
      <p:ext uri="{BB962C8B-B14F-4D97-AF65-F5344CB8AC3E}">
        <p14:creationId xmlns:p14="http://schemas.microsoft.com/office/powerpoint/2010/main" val="116683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3" name="TextBox 2"/>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5" name="TextBox 4"/>
          <p:cNvSpPr txBox="1"/>
          <p:nvPr/>
        </p:nvSpPr>
        <p:spPr>
          <a:xfrm>
            <a:off x="309282" y="1143000"/>
            <a:ext cx="7308732"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God’s promise to Abraham and Isaac:</a:t>
            </a:r>
            <a:endParaRPr lang="en-GB" sz="3600" b="1" dirty="0">
              <a:solidFill>
                <a:schemeClr val="bg1"/>
              </a:solidFill>
            </a:endParaRPr>
          </a:p>
        </p:txBody>
      </p:sp>
      <p:sp>
        <p:nvSpPr>
          <p:cNvPr id="6" name="TextBox 5"/>
          <p:cNvSpPr txBox="1"/>
          <p:nvPr/>
        </p:nvSpPr>
        <p:spPr>
          <a:xfrm>
            <a:off x="1057835" y="2173615"/>
            <a:ext cx="10076330" cy="1754326"/>
          </a:xfrm>
          <a:prstGeom prst="rect">
            <a:avLst/>
          </a:prstGeom>
          <a:solidFill>
            <a:schemeClr val="tx2">
              <a:lumMod val="50000"/>
            </a:schemeClr>
          </a:solidFill>
        </p:spPr>
        <p:txBody>
          <a:bodyPr wrap="square" rtlCol="0">
            <a:spAutoFit/>
          </a:bodyPr>
          <a:lstStyle/>
          <a:p>
            <a:pPr algn="ctr"/>
            <a:r>
              <a:rPr lang="en-GB" sz="3600" b="1" dirty="0">
                <a:solidFill>
                  <a:schemeClr val="bg1"/>
                </a:solidFill>
              </a:rPr>
              <a:t>“I will make you a great nation, I will bless you…all peoples on earth will be blessed through you” </a:t>
            </a:r>
            <a:endParaRPr lang="en-GB" sz="3600" b="1" dirty="0" smtClean="0">
              <a:solidFill>
                <a:schemeClr val="bg1"/>
              </a:solidFill>
            </a:endParaRPr>
          </a:p>
          <a:p>
            <a:pPr algn="ctr"/>
            <a:r>
              <a:rPr lang="en-GB" sz="3600" b="1" dirty="0" smtClean="0">
                <a:solidFill>
                  <a:schemeClr val="bg1"/>
                </a:solidFill>
              </a:rPr>
              <a:t>– </a:t>
            </a:r>
            <a:r>
              <a:rPr lang="en-GB" sz="3600" b="1" dirty="0">
                <a:solidFill>
                  <a:schemeClr val="bg1"/>
                </a:solidFill>
              </a:rPr>
              <a:t>Genesis 12:2-3, 26:2-5</a:t>
            </a:r>
          </a:p>
        </p:txBody>
      </p:sp>
      <p:sp>
        <p:nvSpPr>
          <p:cNvPr id="7" name="TextBox 6"/>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Tree>
    <p:extLst>
      <p:ext uri="{BB962C8B-B14F-4D97-AF65-F5344CB8AC3E}">
        <p14:creationId xmlns:p14="http://schemas.microsoft.com/office/powerpoint/2010/main" val="210529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3" name="TextBox 2"/>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7" name="TextBox 6"/>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
        <p:nvSpPr>
          <p:cNvPr id="9" name="TextBox 8"/>
          <p:cNvSpPr txBox="1"/>
          <p:nvPr/>
        </p:nvSpPr>
        <p:spPr>
          <a:xfrm>
            <a:off x="309282" y="2693007"/>
            <a:ext cx="5315558"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God’s promise to Rebekah:</a:t>
            </a:r>
            <a:endParaRPr lang="en-GB" sz="3600" b="1" dirty="0">
              <a:solidFill>
                <a:schemeClr val="bg1"/>
              </a:solidFill>
            </a:endParaRPr>
          </a:p>
        </p:txBody>
      </p:sp>
      <p:sp>
        <p:nvSpPr>
          <p:cNvPr id="11" name="TextBox 10"/>
          <p:cNvSpPr txBox="1"/>
          <p:nvPr/>
        </p:nvSpPr>
        <p:spPr>
          <a:xfrm>
            <a:off x="1057835" y="3516141"/>
            <a:ext cx="10076330" cy="1200329"/>
          </a:xfrm>
          <a:prstGeom prst="rect">
            <a:avLst/>
          </a:prstGeom>
          <a:solidFill>
            <a:schemeClr val="tx2">
              <a:lumMod val="50000"/>
            </a:schemeClr>
          </a:solidFill>
        </p:spPr>
        <p:txBody>
          <a:bodyPr wrap="square" rtlCol="0">
            <a:spAutoFit/>
          </a:bodyPr>
          <a:lstStyle/>
          <a:p>
            <a:pPr algn="ctr"/>
            <a:r>
              <a:rPr lang="en-GB" sz="3600" b="1" dirty="0">
                <a:solidFill>
                  <a:schemeClr val="bg1"/>
                </a:solidFill>
              </a:rPr>
              <a:t>“The older [Esau] will serve the younger [Jacob</a:t>
            </a:r>
            <a:r>
              <a:rPr lang="en-GB" sz="3600" b="1" dirty="0" smtClean="0">
                <a:solidFill>
                  <a:schemeClr val="bg1"/>
                </a:solidFill>
              </a:rPr>
              <a:t>]”</a:t>
            </a:r>
            <a:endParaRPr lang="en-GB" sz="3600" b="1" dirty="0">
              <a:solidFill>
                <a:schemeClr val="bg1"/>
              </a:solidFill>
            </a:endParaRPr>
          </a:p>
          <a:p>
            <a:pPr algn="ctr"/>
            <a:r>
              <a:rPr lang="en-GB" sz="3600" b="1" dirty="0" smtClean="0">
                <a:solidFill>
                  <a:schemeClr val="bg1"/>
                </a:solidFill>
              </a:rPr>
              <a:t>- Genesis 25:23</a:t>
            </a:r>
            <a:endParaRPr lang="en-GB" sz="3600" b="1" dirty="0">
              <a:solidFill>
                <a:schemeClr val="bg1"/>
              </a:solidFill>
            </a:endParaRPr>
          </a:p>
        </p:txBody>
      </p:sp>
      <p:grpSp>
        <p:nvGrpSpPr>
          <p:cNvPr id="2" name="Group 1"/>
          <p:cNvGrpSpPr/>
          <p:nvPr/>
        </p:nvGrpSpPr>
        <p:grpSpPr>
          <a:xfrm>
            <a:off x="309282" y="1143000"/>
            <a:ext cx="10520775" cy="646331"/>
            <a:chOff x="309282" y="1143000"/>
            <a:chExt cx="10520775" cy="646331"/>
          </a:xfrm>
        </p:grpSpPr>
        <p:sp>
          <p:nvSpPr>
            <p:cNvPr id="5" name="TextBox 4"/>
            <p:cNvSpPr txBox="1"/>
            <p:nvPr/>
          </p:nvSpPr>
          <p:spPr>
            <a:xfrm>
              <a:off x="309282" y="1143000"/>
              <a:ext cx="8718092"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Non-identical twin brother Esau “Hairy One”</a:t>
              </a:r>
              <a:endParaRPr lang="en-GB" sz="3600" b="1" dirty="0">
                <a:solidFill>
                  <a:schemeClr val="bg1"/>
                </a:solidFill>
              </a:endParaRPr>
            </a:p>
          </p:txBody>
        </p:sp>
        <p:sp>
          <p:nvSpPr>
            <p:cNvPr id="14" name="TextBox 13"/>
            <p:cNvSpPr txBox="1"/>
            <p:nvPr/>
          </p:nvSpPr>
          <p:spPr>
            <a:xfrm>
              <a:off x="9130553" y="1266111"/>
              <a:ext cx="1699504"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25:25</a:t>
              </a:r>
              <a:endParaRPr lang="en-GB" sz="2800" b="1" dirty="0">
                <a:solidFill>
                  <a:schemeClr val="bg1"/>
                </a:solidFill>
              </a:endParaRPr>
            </a:p>
          </p:txBody>
        </p:sp>
      </p:grpSp>
      <p:grpSp>
        <p:nvGrpSpPr>
          <p:cNvPr id="18" name="Group 17"/>
          <p:cNvGrpSpPr/>
          <p:nvPr/>
        </p:nvGrpSpPr>
        <p:grpSpPr>
          <a:xfrm>
            <a:off x="309282" y="1915163"/>
            <a:ext cx="8999686" cy="646331"/>
            <a:chOff x="309282" y="1915163"/>
            <a:chExt cx="8999686" cy="646331"/>
          </a:xfrm>
        </p:grpSpPr>
        <p:sp>
          <p:nvSpPr>
            <p:cNvPr id="8" name="TextBox 7"/>
            <p:cNvSpPr txBox="1"/>
            <p:nvPr/>
          </p:nvSpPr>
          <p:spPr>
            <a:xfrm>
              <a:off x="309282" y="1915163"/>
              <a:ext cx="716414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Jacob = “Grasps the Heel” = deceiver</a:t>
              </a:r>
              <a:endParaRPr lang="en-GB" sz="3600" b="1" dirty="0">
                <a:solidFill>
                  <a:schemeClr val="bg1"/>
                </a:solidFill>
              </a:endParaRPr>
            </a:p>
          </p:txBody>
        </p:sp>
        <p:sp>
          <p:nvSpPr>
            <p:cNvPr id="15" name="TextBox 14"/>
            <p:cNvSpPr txBox="1"/>
            <p:nvPr/>
          </p:nvSpPr>
          <p:spPr>
            <a:xfrm>
              <a:off x="7609464" y="2019733"/>
              <a:ext cx="1699504"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25:26</a:t>
              </a:r>
              <a:endParaRPr lang="en-GB" sz="2800" b="1" dirty="0">
                <a:solidFill>
                  <a:schemeClr val="bg1"/>
                </a:solidFill>
              </a:endParaRPr>
            </a:p>
          </p:txBody>
        </p:sp>
      </p:grpSp>
      <p:grpSp>
        <p:nvGrpSpPr>
          <p:cNvPr id="19" name="Group 18"/>
          <p:cNvGrpSpPr/>
          <p:nvPr/>
        </p:nvGrpSpPr>
        <p:grpSpPr>
          <a:xfrm>
            <a:off x="309282" y="5147627"/>
            <a:ext cx="10043936" cy="646331"/>
            <a:chOff x="309282" y="5147627"/>
            <a:chExt cx="10043936" cy="646331"/>
          </a:xfrm>
        </p:grpSpPr>
        <p:sp>
          <p:nvSpPr>
            <p:cNvPr id="12" name="TextBox 11"/>
            <p:cNvSpPr txBox="1"/>
            <p:nvPr/>
          </p:nvSpPr>
          <p:spPr>
            <a:xfrm>
              <a:off x="309282" y="5147627"/>
              <a:ext cx="773115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Jacob cheated Esau out of his </a:t>
              </a:r>
              <a:r>
                <a:rPr lang="en-GB" sz="3600" b="1" dirty="0" err="1" smtClean="0">
                  <a:solidFill>
                    <a:schemeClr val="bg1"/>
                  </a:solidFill>
                </a:rPr>
                <a:t>birthright</a:t>
              </a:r>
              <a:endParaRPr lang="en-GB" sz="3600" b="1" dirty="0">
                <a:solidFill>
                  <a:schemeClr val="bg1"/>
                </a:solidFill>
              </a:endParaRPr>
            </a:p>
          </p:txBody>
        </p:sp>
        <p:sp>
          <p:nvSpPr>
            <p:cNvPr id="16" name="TextBox 15"/>
            <p:cNvSpPr txBox="1"/>
            <p:nvPr/>
          </p:nvSpPr>
          <p:spPr>
            <a:xfrm>
              <a:off x="8177622" y="5270738"/>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25:29-34</a:t>
              </a:r>
              <a:endParaRPr lang="en-GB" sz="2800" b="1" dirty="0">
                <a:solidFill>
                  <a:schemeClr val="bg1"/>
                </a:solidFill>
              </a:endParaRPr>
            </a:p>
          </p:txBody>
        </p:sp>
      </p:grpSp>
      <p:grpSp>
        <p:nvGrpSpPr>
          <p:cNvPr id="20" name="Group 19"/>
          <p:cNvGrpSpPr/>
          <p:nvPr/>
        </p:nvGrpSpPr>
        <p:grpSpPr>
          <a:xfrm>
            <a:off x="309282" y="5901949"/>
            <a:ext cx="7778608" cy="646331"/>
            <a:chOff x="309282" y="5901949"/>
            <a:chExt cx="7778608" cy="646331"/>
          </a:xfrm>
        </p:grpSpPr>
        <p:sp>
          <p:nvSpPr>
            <p:cNvPr id="13" name="TextBox 12"/>
            <p:cNvSpPr txBox="1"/>
            <p:nvPr/>
          </p:nvSpPr>
          <p:spPr>
            <a:xfrm>
              <a:off x="309282" y="5901949"/>
              <a:ext cx="5471434"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Esau marries to spite family</a:t>
              </a:r>
              <a:endParaRPr lang="en-GB" sz="3600" b="1" dirty="0">
                <a:solidFill>
                  <a:schemeClr val="bg1"/>
                </a:solidFill>
              </a:endParaRPr>
            </a:p>
          </p:txBody>
        </p:sp>
        <p:sp>
          <p:nvSpPr>
            <p:cNvPr id="17" name="TextBox 16"/>
            <p:cNvSpPr txBox="1"/>
            <p:nvPr/>
          </p:nvSpPr>
          <p:spPr>
            <a:xfrm>
              <a:off x="5912294" y="6025060"/>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26:34-35</a:t>
              </a:r>
              <a:endParaRPr lang="en-GB" sz="2800" b="1" dirty="0">
                <a:solidFill>
                  <a:schemeClr val="bg1"/>
                </a:solidFill>
              </a:endParaRPr>
            </a:p>
          </p:txBody>
        </p:sp>
      </p:grpSp>
    </p:spTree>
    <p:extLst>
      <p:ext uri="{BB962C8B-B14F-4D97-AF65-F5344CB8AC3E}">
        <p14:creationId xmlns:p14="http://schemas.microsoft.com/office/powerpoint/2010/main" val="9181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925" b="35181"/>
          <a:stretch/>
        </p:blipFill>
        <p:spPr>
          <a:xfrm>
            <a:off x="0" y="-13447"/>
            <a:ext cx="12192000" cy="6884894"/>
          </a:xfrm>
          <a:prstGeom prst="rect">
            <a:avLst/>
          </a:prstGeom>
        </p:spPr>
      </p:pic>
      <p:sp>
        <p:nvSpPr>
          <p:cNvPr id="3" name="TextBox 2"/>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5" name="TextBox 4"/>
          <p:cNvSpPr txBox="1"/>
          <p:nvPr/>
        </p:nvSpPr>
        <p:spPr>
          <a:xfrm>
            <a:off x="309282" y="1143000"/>
            <a:ext cx="908229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Pretends to be Esau to receive Isaac’s Blessing:</a:t>
            </a:r>
            <a:endParaRPr lang="en-GB" sz="3600" b="1" dirty="0">
              <a:solidFill>
                <a:schemeClr val="bg1"/>
              </a:solidFill>
            </a:endParaRPr>
          </a:p>
        </p:txBody>
      </p:sp>
      <p:sp>
        <p:nvSpPr>
          <p:cNvPr id="7" name="TextBox 6"/>
          <p:cNvSpPr txBox="1"/>
          <p:nvPr/>
        </p:nvSpPr>
        <p:spPr>
          <a:xfrm>
            <a:off x="8592710" y="6078071"/>
            <a:ext cx="3418051"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Gustav </a:t>
            </a:r>
            <a:r>
              <a:rPr lang="en-GB" sz="3200" b="1" dirty="0" err="1" smtClean="0">
                <a:solidFill>
                  <a:schemeClr val="bg1"/>
                </a:solidFill>
              </a:rPr>
              <a:t>Doré</a:t>
            </a:r>
            <a:r>
              <a:rPr lang="en-GB" sz="3200" b="1" dirty="0" smtClean="0">
                <a:solidFill>
                  <a:schemeClr val="bg1"/>
                </a:solidFill>
              </a:rPr>
              <a:t> - 1855</a:t>
            </a:r>
            <a:endParaRPr lang="en-GB" sz="3200" b="1" dirty="0">
              <a:solidFill>
                <a:schemeClr val="bg1"/>
              </a:solidFill>
            </a:endParaRPr>
          </a:p>
        </p:txBody>
      </p:sp>
      <p:sp>
        <p:nvSpPr>
          <p:cNvPr id="8" name="TextBox 7"/>
          <p:cNvSpPr txBox="1"/>
          <p:nvPr/>
        </p:nvSpPr>
        <p:spPr>
          <a:xfrm>
            <a:off x="3311584" y="2228671"/>
            <a:ext cx="5568832" cy="1754326"/>
          </a:xfrm>
          <a:prstGeom prst="rect">
            <a:avLst/>
          </a:prstGeom>
          <a:solidFill>
            <a:schemeClr val="tx2">
              <a:lumMod val="50000"/>
            </a:schemeClr>
          </a:solidFill>
        </p:spPr>
        <p:txBody>
          <a:bodyPr wrap="none" rtlCol="0">
            <a:spAutoFit/>
          </a:bodyPr>
          <a:lstStyle/>
          <a:p>
            <a:pPr lvl="0" algn="ctr"/>
            <a:r>
              <a:rPr lang="en-GB" sz="3600" b="1" dirty="0" smtClean="0">
                <a:solidFill>
                  <a:schemeClr val="bg1"/>
                </a:solidFill>
              </a:rPr>
              <a:t>Isaac: “are </a:t>
            </a:r>
            <a:r>
              <a:rPr lang="en-GB" sz="3600" b="1" dirty="0">
                <a:solidFill>
                  <a:schemeClr val="bg1"/>
                </a:solidFill>
              </a:rPr>
              <a:t>you really Esau</a:t>
            </a:r>
            <a:r>
              <a:rPr lang="en-GB" sz="3600" b="1" dirty="0" smtClean="0">
                <a:solidFill>
                  <a:schemeClr val="bg1"/>
                </a:solidFill>
              </a:rPr>
              <a:t>?”</a:t>
            </a:r>
          </a:p>
          <a:p>
            <a:pPr lvl="0" algn="ctr"/>
            <a:r>
              <a:rPr lang="en-GB" sz="3600" b="1" dirty="0" smtClean="0">
                <a:solidFill>
                  <a:schemeClr val="bg1"/>
                </a:solidFill>
              </a:rPr>
              <a:t>Jacob: “I </a:t>
            </a:r>
            <a:r>
              <a:rPr lang="en-GB" sz="3600" b="1" dirty="0">
                <a:solidFill>
                  <a:schemeClr val="bg1"/>
                </a:solidFill>
              </a:rPr>
              <a:t>am</a:t>
            </a:r>
            <a:r>
              <a:rPr lang="en-GB" sz="3600" b="1" dirty="0" smtClean="0">
                <a:solidFill>
                  <a:schemeClr val="bg1"/>
                </a:solidFill>
              </a:rPr>
              <a:t>”</a:t>
            </a:r>
          </a:p>
          <a:p>
            <a:pPr lvl="0" algn="ctr"/>
            <a:r>
              <a:rPr lang="en-GB" sz="3600" b="1" dirty="0" smtClean="0">
                <a:solidFill>
                  <a:schemeClr val="bg1"/>
                </a:solidFill>
              </a:rPr>
              <a:t>- Genesis 27:24</a:t>
            </a:r>
            <a:endParaRPr lang="en-GB" sz="3600" b="1" dirty="0">
              <a:solidFill>
                <a:schemeClr val="bg1"/>
              </a:solidFill>
            </a:endParaRPr>
          </a:p>
        </p:txBody>
      </p:sp>
      <p:sp>
        <p:nvSpPr>
          <p:cNvPr id="10" name="TextBox 9"/>
          <p:cNvSpPr txBox="1"/>
          <p:nvPr/>
        </p:nvSpPr>
        <p:spPr>
          <a:xfrm>
            <a:off x="309282" y="4384202"/>
            <a:ext cx="4544514"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Esau plans to kill Jacob</a:t>
            </a:r>
            <a:endParaRPr lang="en-GB" sz="3600" b="1" dirty="0">
              <a:solidFill>
                <a:schemeClr val="bg1"/>
              </a:solidFill>
            </a:endParaRPr>
          </a:p>
        </p:txBody>
      </p:sp>
      <p:sp>
        <p:nvSpPr>
          <p:cNvPr id="13" name="TextBox 12"/>
          <p:cNvSpPr txBox="1"/>
          <p:nvPr/>
        </p:nvSpPr>
        <p:spPr>
          <a:xfrm>
            <a:off x="309282" y="5108572"/>
            <a:ext cx="11704166"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Rebekah helps Jacob escape to uncle Laban in Mesopotamia</a:t>
            </a:r>
            <a:endParaRPr lang="en-GB" sz="3600" b="1" dirty="0">
              <a:solidFill>
                <a:schemeClr val="bg1"/>
              </a:solidFill>
            </a:endParaRPr>
          </a:p>
        </p:txBody>
      </p:sp>
      <p:sp>
        <p:nvSpPr>
          <p:cNvPr id="14" name="TextBox 13"/>
          <p:cNvSpPr txBox="1"/>
          <p:nvPr/>
        </p:nvSpPr>
        <p:spPr>
          <a:xfrm>
            <a:off x="309282" y="5901949"/>
            <a:ext cx="6695551"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Esau marries to spite family, again</a:t>
            </a:r>
            <a:endParaRPr lang="en-GB" sz="3600" b="1" dirty="0">
              <a:solidFill>
                <a:schemeClr val="bg1"/>
              </a:solidFill>
            </a:endParaRPr>
          </a:p>
        </p:txBody>
      </p:sp>
      <p:sp>
        <p:nvSpPr>
          <p:cNvPr id="15" name="TextBox 14"/>
          <p:cNvSpPr txBox="1"/>
          <p:nvPr/>
        </p:nvSpPr>
        <p:spPr>
          <a:xfrm>
            <a:off x="5002306" y="4507313"/>
            <a:ext cx="1699504"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27:41</a:t>
            </a:r>
            <a:endParaRPr lang="en-GB" sz="2800" b="1" dirty="0">
              <a:solidFill>
                <a:schemeClr val="bg1"/>
              </a:solidFill>
            </a:endParaRPr>
          </a:p>
        </p:txBody>
      </p:sp>
      <p:sp>
        <p:nvSpPr>
          <p:cNvPr id="16" name="TextBox 15"/>
          <p:cNvSpPr txBox="1"/>
          <p:nvPr/>
        </p:nvSpPr>
        <p:spPr>
          <a:xfrm>
            <a:off x="9553036" y="4523794"/>
            <a:ext cx="2457725" cy="523220"/>
          </a:xfrm>
          <a:prstGeom prst="rect">
            <a:avLst/>
          </a:prstGeom>
          <a:solidFill>
            <a:schemeClr val="tx2">
              <a:lumMod val="50000"/>
            </a:schemeClr>
          </a:solidFill>
        </p:spPr>
        <p:txBody>
          <a:bodyPr wrap="none" rtlCol="0" anchor="b">
            <a:spAutoFit/>
          </a:bodyPr>
          <a:lstStyle/>
          <a:p>
            <a:pPr algn="r"/>
            <a:r>
              <a:rPr lang="en-GB" sz="2800" b="1" dirty="0" smtClean="0">
                <a:solidFill>
                  <a:schemeClr val="bg1"/>
                </a:solidFill>
              </a:rPr>
              <a:t>Gen 27:42-28:5</a:t>
            </a:r>
            <a:endParaRPr lang="en-GB" sz="2800" b="1" dirty="0">
              <a:solidFill>
                <a:schemeClr val="bg1"/>
              </a:solidFill>
            </a:endParaRPr>
          </a:p>
        </p:txBody>
      </p:sp>
      <p:sp>
        <p:nvSpPr>
          <p:cNvPr id="17" name="TextBox 16"/>
          <p:cNvSpPr txBox="1"/>
          <p:nvPr/>
        </p:nvSpPr>
        <p:spPr>
          <a:xfrm>
            <a:off x="9511138" y="1266111"/>
            <a:ext cx="1992853"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27:1-40</a:t>
            </a:r>
            <a:endParaRPr lang="en-GB" sz="2800" b="1" dirty="0">
              <a:solidFill>
                <a:schemeClr val="bg1"/>
              </a:solidFill>
            </a:endParaRPr>
          </a:p>
        </p:txBody>
      </p:sp>
      <p:sp>
        <p:nvSpPr>
          <p:cNvPr id="18" name="TextBox 17"/>
          <p:cNvSpPr txBox="1"/>
          <p:nvPr/>
        </p:nvSpPr>
        <p:spPr>
          <a:xfrm>
            <a:off x="7056615" y="6017797"/>
            <a:ext cx="1125629"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28:6-9</a:t>
            </a:r>
            <a:endParaRPr lang="en-GB" sz="2800" b="1" dirty="0">
              <a:solidFill>
                <a:schemeClr val="bg1"/>
              </a:solidFill>
            </a:endParaRPr>
          </a:p>
        </p:txBody>
      </p:sp>
    </p:spTree>
    <p:extLst>
      <p:ext uri="{BB962C8B-B14F-4D97-AF65-F5344CB8AC3E}">
        <p14:creationId xmlns:p14="http://schemas.microsoft.com/office/powerpoint/2010/main" val="15031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372" b="19368"/>
          <a:stretch/>
        </p:blipFill>
        <p:spPr>
          <a:xfrm>
            <a:off x="-1" y="-13447"/>
            <a:ext cx="12192002" cy="6884894"/>
          </a:xfrm>
          <a:prstGeom prst="rect">
            <a:avLst/>
          </a:prstGeom>
        </p:spPr>
      </p:pic>
      <p:sp>
        <p:nvSpPr>
          <p:cNvPr id="5" name="TextBox 4"/>
          <p:cNvSpPr txBox="1"/>
          <p:nvPr/>
        </p:nvSpPr>
        <p:spPr>
          <a:xfrm>
            <a:off x="257622" y="6078071"/>
            <a:ext cx="3389069" cy="584775"/>
          </a:xfrm>
          <a:prstGeom prst="rect">
            <a:avLst/>
          </a:prstGeom>
          <a:solidFill>
            <a:schemeClr val="tx1">
              <a:lumMod val="65000"/>
              <a:lumOff val="35000"/>
            </a:schemeClr>
          </a:solidFill>
        </p:spPr>
        <p:txBody>
          <a:bodyPr wrap="none" rtlCol="0">
            <a:spAutoFit/>
          </a:bodyPr>
          <a:lstStyle/>
          <a:p>
            <a:r>
              <a:rPr lang="en-GB" sz="3200" b="1" dirty="0" smtClean="0">
                <a:solidFill>
                  <a:schemeClr val="bg1"/>
                </a:solidFill>
              </a:rPr>
              <a:t>Luther Bible - 1534</a:t>
            </a:r>
            <a:endParaRPr lang="en-GB" sz="3200" b="1" dirty="0">
              <a:solidFill>
                <a:schemeClr val="bg1"/>
              </a:solidFill>
            </a:endParaRPr>
          </a:p>
        </p:txBody>
      </p:sp>
      <p:sp>
        <p:nvSpPr>
          <p:cNvPr id="6" name="TextBox 5"/>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7" name="TextBox 6"/>
          <p:cNvSpPr txBox="1"/>
          <p:nvPr/>
        </p:nvSpPr>
        <p:spPr>
          <a:xfrm>
            <a:off x="309282" y="1143000"/>
            <a:ext cx="4595104"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Vision of God at Bethel</a:t>
            </a:r>
            <a:endParaRPr lang="en-GB" sz="3600" b="1" dirty="0">
              <a:solidFill>
                <a:schemeClr val="bg1"/>
              </a:solidFill>
            </a:endParaRPr>
          </a:p>
        </p:txBody>
      </p:sp>
      <p:sp>
        <p:nvSpPr>
          <p:cNvPr id="8" name="TextBox 7"/>
          <p:cNvSpPr txBox="1"/>
          <p:nvPr/>
        </p:nvSpPr>
        <p:spPr>
          <a:xfrm>
            <a:off x="309282" y="1915163"/>
            <a:ext cx="367940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Staircase, ladder…</a:t>
            </a:r>
            <a:endParaRPr lang="en-GB" sz="3600" b="1" dirty="0">
              <a:solidFill>
                <a:schemeClr val="bg1"/>
              </a:solidFill>
            </a:endParaRPr>
          </a:p>
        </p:txBody>
      </p:sp>
      <p:sp>
        <p:nvSpPr>
          <p:cNvPr id="9" name="TextBox 8"/>
          <p:cNvSpPr txBox="1"/>
          <p:nvPr/>
        </p:nvSpPr>
        <p:spPr>
          <a:xfrm>
            <a:off x="5002306" y="1266111"/>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28:10-22</a:t>
            </a:r>
            <a:endParaRPr lang="en-GB" sz="2800" b="1" dirty="0">
              <a:solidFill>
                <a:schemeClr val="bg1"/>
              </a:solidFill>
            </a:endParaRPr>
          </a:p>
        </p:txBody>
      </p:sp>
    </p:spTree>
    <p:extLst>
      <p:ext uri="{BB962C8B-B14F-4D97-AF65-F5344CB8AC3E}">
        <p14:creationId xmlns:p14="http://schemas.microsoft.com/office/powerpoint/2010/main" val="2348252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88" b="24118"/>
          <a:stretch/>
        </p:blipFill>
        <p:spPr>
          <a:xfrm>
            <a:off x="0" y="-13447"/>
            <a:ext cx="12192000" cy="6884894"/>
          </a:xfrm>
          <a:prstGeom prst="rect">
            <a:avLst/>
          </a:prstGeom>
        </p:spPr>
      </p:pic>
      <p:sp>
        <p:nvSpPr>
          <p:cNvPr id="5" name="TextBox 4"/>
          <p:cNvSpPr txBox="1"/>
          <p:nvPr/>
        </p:nvSpPr>
        <p:spPr>
          <a:xfrm>
            <a:off x="2352155" y="6078071"/>
            <a:ext cx="9658606" cy="584775"/>
          </a:xfrm>
          <a:prstGeom prst="rect">
            <a:avLst/>
          </a:prstGeom>
          <a:solidFill>
            <a:schemeClr val="tx1">
              <a:lumMod val="65000"/>
              <a:lumOff val="35000"/>
            </a:schemeClr>
          </a:solidFill>
        </p:spPr>
        <p:txBody>
          <a:bodyPr wrap="none" rtlCol="0">
            <a:spAutoFit/>
          </a:bodyPr>
          <a:lstStyle/>
          <a:p>
            <a:pPr algn="r"/>
            <a:r>
              <a:rPr lang="en-GB" sz="3200" b="1" dirty="0" smtClean="0">
                <a:solidFill>
                  <a:schemeClr val="bg1"/>
                </a:solidFill>
              </a:rPr>
              <a:t>Great Ziggurat of Ur – C21st BC / C6th BC – Image: USAF</a:t>
            </a:r>
            <a:endParaRPr lang="en-GB" sz="3200" b="1" dirty="0">
              <a:solidFill>
                <a:schemeClr val="bg1"/>
              </a:solidFill>
            </a:endParaRPr>
          </a:p>
        </p:txBody>
      </p:sp>
      <p:sp>
        <p:nvSpPr>
          <p:cNvPr id="6" name="TextBox 5"/>
          <p:cNvSpPr txBox="1"/>
          <p:nvPr/>
        </p:nvSpPr>
        <p:spPr>
          <a:xfrm>
            <a:off x="309282" y="309282"/>
            <a:ext cx="1371594" cy="707886"/>
          </a:xfrm>
          <a:prstGeom prst="rect">
            <a:avLst/>
          </a:prstGeom>
          <a:solidFill>
            <a:schemeClr val="tx2">
              <a:lumMod val="50000"/>
            </a:schemeClr>
          </a:solidFill>
        </p:spPr>
        <p:txBody>
          <a:bodyPr wrap="none" rtlCol="0">
            <a:spAutoFit/>
          </a:bodyPr>
          <a:lstStyle/>
          <a:p>
            <a:r>
              <a:rPr lang="en-GB" sz="4000" b="1" dirty="0" smtClean="0">
                <a:solidFill>
                  <a:schemeClr val="bg1"/>
                </a:solidFill>
              </a:rPr>
              <a:t>Jacob</a:t>
            </a:r>
            <a:endParaRPr lang="en-GB" sz="4000" b="1" dirty="0">
              <a:solidFill>
                <a:schemeClr val="bg1"/>
              </a:solidFill>
            </a:endParaRPr>
          </a:p>
        </p:txBody>
      </p:sp>
      <p:sp>
        <p:nvSpPr>
          <p:cNvPr id="7" name="TextBox 6"/>
          <p:cNvSpPr txBox="1"/>
          <p:nvPr/>
        </p:nvSpPr>
        <p:spPr>
          <a:xfrm>
            <a:off x="309282" y="1143000"/>
            <a:ext cx="276774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…or ziggurat?</a:t>
            </a:r>
            <a:endParaRPr lang="en-GB" sz="3600" b="1" dirty="0">
              <a:solidFill>
                <a:schemeClr val="bg1"/>
              </a:solidFill>
            </a:endParaRPr>
          </a:p>
        </p:txBody>
      </p:sp>
      <p:sp>
        <p:nvSpPr>
          <p:cNvPr id="8" name="TextBox 7"/>
          <p:cNvSpPr txBox="1"/>
          <p:nvPr/>
        </p:nvSpPr>
        <p:spPr>
          <a:xfrm>
            <a:off x="309282" y="1915163"/>
            <a:ext cx="3915495"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Multi-level temples</a:t>
            </a:r>
            <a:endParaRPr lang="en-GB" sz="3600" b="1" dirty="0">
              <a:solidFill>
                <a:schemeClr val="bg1"/>
              </a:solidFill>
            </a:endParaRPr>
          </a:p>
        </p:txBody>
      </p:sp>
      <p:sp>
        <p:nvSpPr>
          <p:cNvPr id="9" name="TextBox 8"/>
          <p:cNvSpPr txBox="1"/>
          <p:nvPr/>
        </p:nvSpPr>
        <p:spPr>
          <a:xfrm>
            <a:off x="309282" y="2687326"/>
            <a:ext cx="3762248"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God’s vision says…</a:t>
            </a:r>
            <a:endParaRPr lang="en-GB" sz="3600" b="1" dirty="0">
              <a:solidFill>
                <a:schemeClr val="bg1"/>
              </a:solidFill>
            </a:endParaRPr>
          </a:p>
        </p:txBody>
      </p:sp>
      <p:sp>
        <p:nvSpPr>
          <p:cNvPr id="10" name="TextBox 9"/>
          <p:cNvSpPr txBox="1"/>
          <p:nvPr/>
        </p:nvSpPr>
        <p:spPr>
          <a:xfrm>
            <a:off x="309282" y="3429000"/>
            <a:ext cx="2543902"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 is real</a:t>
            </a:r>
            <a:endParaRPr lang="en-GB" sz="3600" b="1" dirty="0">
              <a:solidFill>
                <a:schemeClr val="bg1"/>
              </a:solidFill>
            </a:endParaRPr>
          </a:p>
        </p:txBody>
      </p:sp>
      <p:sp>
        <p:nvSpPr>
          <p:cNvPr id="11" name="TextBox 10"/>
          <p:cNvSpPr txBox="1"/>
          <p:nvPr/>
        </p:nvSpPr>
        <p:spPr>
          <a:xfrm>
            <a:off x="309282" y="4184121"/>
            <a:ext cx="8754320" cy="646331"/>
          </a:xfrm>
          <a:prstGeom prst="rect">
            <a:avLst/>
          </a:prstGeom>
          <a:solidFill>
            <a:schemeClr val="tx2">
              <a:lumMod val="50000"/>
            </a:schemeClr>
          </a:solidFill>
        </p:spPr>
        <p:txBody>
          <a:bodyPr wrap="none" rtlCol="0">
            <a:spAutoFit/>
          </a:bodyPr>
          <a:lstStyle/>
          <a:p>
            <a:r>
              <a:rPr lang="en-GB" sz="3600" b="1" dirty="0" smtClean="0">
                <a:solidFill>
                  <a:schemeClr val="bg1"/>
                </a:solidFill>
              </a:rPr>
              <a:t>…God is in active relationship with the world</a:t>
            </a:r>
            <a:endParaRPr lang="en-GB" sz="3600" b="1" dirty="0">
              <a:solidFill>
                <a:schemeClr val="bg1"/>
              </a:solidFill>
            </a:endParaRPr>
          </a:p>
        </p:txBody>
      </p:sp>
      <p:sp>
        <p:nvSpPr>
          <p:cNvPr id="12" name="TextBox 11"/>
          <p:cNvSpPr txBox="1"/>
          <p:nvPr/>
        </p:nvSpPr>
        <p:spPr>
          <a:xfrm>
            <a:off x="3136979" y="1266111"/>
            <a:ext cx="2175596" cy="523220"/>
          </a:xfrm>
          <a:prstGeom prst="rect">
            <a:avLst/>
          </a:prstGeom>
          <a:solidFill>
            <a:schemeClr val="tx2">
              <a:lumMod val="50000"/>
            </a:schemeClr>
          </a:solidFill>
        </p:spPr>
        <p:txBody>
          <a:bodyPr wrap="none" rtlCol="0" anchor="b">
            <a:spAutoFit/>
          </a:bodyPr>
          <a:lstStyle/>
          <a:p>
            <a:r>
              <a:rPr lang="en-GB" sz="2800" b="1" dirty="0" smtClean="0">
                <a:solidFill>
                  <a:schemeClr val="bg1"/>
                </a:solidFill>
              </a:rPr>
              <a:t>Gen 28:10-22</a:t>
            </a:r>
            <a:endParaRPr lang="en-GB" sz="2800" b="1" dirty="0">
              <a:solidFill>
                <a:schemeClr val="bg1"/>
              </a:solidFill>
            </a:endParaRPr>
          </a:p>
        </p:txBody>
      </p:sp>
    </p:spTree>
    <p:extLst>
      <p:ext uri="{BB962C8B-B14F-4D97-AF65-F5344CB8AC3E}">
        <p14:creationId xmlns:p14="http://schemas.microsoft.com/office/powerpoint/2010/main" val="18227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785</Words>
  <Application>Microsoft Office PowerPoint</Application>
  <PresentationFormat>Widescreen</PresentationFormat>
  <Paragraphs>146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Dyson</dc:creator>
  <cp:lastModifiedBy>Chris Dyson</cp:lastModifiedBy>
  <cp:revision>28</cp:revision>
  <dcterms:created xsi:type="dcterms:W3CDTF">2019-02-24T13:52:00Z</dcterms:created>
  <dcterms:modified xsi:type="dcterms:W3CDTF">2019-02-24T16:24:37Z</dcterms:modified>
</cp:coreProperties>
</file>