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1"/>
  </p:notesMasterIdLst>
  <p:sldIdLst>
    <p:sldId id="256" r:id="rId5"/>
    <p:sldId id="263" r:id="rId6"/>
    <p:sldId id="258"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939" autoAdjust="0"/>
  </p:normalViewPr>
  <p:slideViewPr>
    <p:cSldViewPr snapToGrid="0">
      <p:cViewPr varScale="1">
        <p:scale>
          <a:sx n="66" d="100"/>
          <a:sy n="66" d="100"/>
        </p:scale>
        <p:origin x="22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AAF5C-A32D-4CA3-8152-5EE2C4B85027}" type="datetimeFigureOut">
              <a:rPr lang="en-GB" smtClean="0"/>
              <a:t>04/03/2018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98BA9-4DF4-4D0B-A847-6A593277D68C}" type="slidenum">
              <a:rPr lang="en-GB" smtClean="0"/>
              <a:t>‹#›</a:t>
            </a:fld>
            <a:endParaRPr lang="en-GB"/>
          </a:p>
        </p:txBody>
      </p:sp>
    </p:spTree>
    <p:extLst>
      <p:ext uri="{BB962C8B-B14F-4D97-AF65-F5344CB8AC3E}">
        <p14:creationId xmlns:p14="http://schemas.microsoft.com/office/powerpoint/2010/main" val="280338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All going well. Then hit the wall. Finishing was going to be a real struggle.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 it is in the Christian race which is the life of discipleship.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Paul is nearing the end of his ‘race’. And he has finished.</a:t>
            </a:r>
          </a:p>
          <a:p>
            <a:endParaRPr lang="en-GB" dirty="0"/>
          </a:p>
        </p:txBody>
      </p:sp>
      <p:sp>
        <p:nvSpPr>
          <p:cNvPr id="4" name="Slide Number Placeholder 3"/>
          <p:cNvSpPr>
            <a:spLocks noGrp="1"/>
          </p:cNvSpPr>
          <p:nvPr>
            <p:ph type="sldNum" sz="quarter" idx="10"/>
          </p:nvPr>
        </p:nvSpPr>
        <p:spPr/>
        <p:txBody>
          <a:bodyPr/>
          <a:lstStyle/>
          <a:p>
            <a:fld id="{B7198BA9-4DF4-4D0B-A847-6A593277D68C}" type="slidenum">
              <a:rPr lang="en-GB" smtClean="0"/>
              <a:t>1</a:t>
            </a:fld>
            <a:endParaRPr lang="en-GB"/>
          </a:p>
        </p:txBody>
      </p:sp>
    </p:spTree>
    <p:extLst>
      <p:ext uri="{BB962C8B-B14F-4D97-AF65-F5344CB8AC3E}">
        <p14:creationId xmlns:p14="http://schemas.microsoft.com/office/powerpoint/2010/main" val="88820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Demas did not finish well as far as we can see. </a:t>
            </a:r>
          </a:p>
          <a:p>
            <a:pPr marL="0" marR="0" lvl="0" indent="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en-GB" sz="3200" b="1" i="0" u="none" strike="noStrike" kern="1200" cap="none" spc="0" normalizeH="0" baseline="0" noProof="0" dirty="0">
                <a:ln>
                  <a:noFill/>
                </a:ln>
                <a:solidFill>
                  <a:srgbClr val="146194">
                    <a:lumMod val="75000"/>
                  </a:srgbClr>
                </a:solidFill>
                <a:effectLst/>
                <a:uLnTx/>
                <a:uFillTx/>
                <a:latin typeface="Century Gothic" panose="020B0502020202020204"/>
                <a:ea typeface="+mn-ea"/>
                <a:cs typeface="+mn-cs"/>
              </a:rPr>
              <a:t>Philemon 24; Colossians 4.14; 2 Timothy 4.10.</a:t>
            </a:r>
          </a:p>
          <a:p>
            <a:endParaRPr lang="en-GB" dirty="0"/>
          </a:p>
          <a:p>
            <a:r>
              <a:rPr lang="en-GB" dirty="0"/>
              <a:t>Demas – more the long slide than the catastrophic fall. </a:t>
            </a:r>
          </a:p>
          <a:p>
            <a:r>
              <a:rPr lang="en-GB" dirty="0"/>
              <a:t>Philemon 24 – described as a fellow worker. </a:t>
            </a:r>
          </a:p>
          <a:p>
            <a:endParaRPr lang="en-GB" dirty="0"/>
          </a:p>
          <a:p>
            <a:r>
              <a:rPr lang="en-GB" dirty="0"/>
              <a:t>My batch photo. A number have not finished well. </a:t>
            </a:r>
          </a:p>
          <a:p>
            <a:r>
              <a:rPr lang="en-GB" dirty="0"/>
              <a:t>Paul did. Luke did. Mark did. Titus did. So let’s be positive. But…</a:t>
            </a:r>
          </a:p>
        </p:txBody>
      </p:sp>
      <p:sp>
        <p:nvSpPr>
          <p:cNvPr id="4" name="Slide Number Placeholder 3"/>
          <p:cNvSpPr>
            <a:spLocks noGrp="1"/>
          </p:cNvSpPr>
          <p:nvPr>
            <p:ph type="sldNum" sz="quarter" idx="10"/>
          </p:nvPr>
        </p:nvSpPr>
        <p:spPr/>
        <p:txBody>
          <a:bodyPr/>
          <a:lstStyle/>
          <a:p>
            <a:fld id="{B7198BA9-4DF4-4D0B-A847-6A593277D68C}" type="slidenum">
              <a:rPr lang="en-GB" smtClean="0"/>
              <a:t>2</a:t>
            </a:fld>
            <a:endParaRPr lang="en-GB"/>
          </a:p>
        </p:txBody>
      </p:sp>
    </p:spTree>
    <p:extLst>
      <p:ext uri="{BB962C8B-B14F-4D97-AF65-F5344CB8AC3E}">
        <p14:creationId xmlns:p14="http://schemas.microsoft.com/office/powerpoint/2010/main" val="408190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Paul is under arrest, possibly in chains, but the gospel is not chained. </a:t>
            </a:r>
          </a:p>
          <a:p>
            <a:r>
              <a:rPr lang="en-GB" dirty="0"/>
              <a:t>Paul is probably in Rome, being tried as a Roman citizen. </a:t>
            </a:r>
          </a:p>
          <a:p>
            <a:r>
              <a:rPr lang="en-GB" dirty="0"/>
              <a:t>Wants cloak, books and parchments. He has been deserted by some (e.g. Demas), whilst others have gone away for ministry (e.g. Titus). </a:t>
            </a:r>
          </a:p>
          <a:p>
            <a:r>
              <a:rPr lang="en-GB" dirty="0"/>
              <a:t>John Stott – Paul is lonely, cold and bored. </a:t>
            </a:r>
          </a:p>
          <a:p>
            <a:r>
              <a:rPr lang="en-GB" dirty="0"/>
              <a:t>We often find ourselves in difficult spots. It may be that you’re isolated – in the workplace, in the family, in your community. </a:t>
            </a:r>
          </a:p>
          <a:p>
            <a:r>
              <a:rPr lang="en-GB" dirty="0"/>
              <a:t>V17 Paul was with Timothy and helped him to speak. The Lord strengthened him. </a:t>
            </a:r>
          </a:p>
          <a:p>
            <a:r>
              <a:rPr lang="en-GB" dirty="0"/>
              <a:t>Can be our experience too. Matthew 28.20. I am with you always, even to the end of the age. </a:t>
            </a:r>
          </a:p>
          <a:p>
            <a:r>
              <a:rPr lang="en-GB" dirty="0"/>
              <a:t>A wonderful promise. God keeps his promises. We see that here. </a:t>
            </a:r>
          </a:p>
          <a:p>
            <a:endParaRPr lang="en-GB" dirty="0"/>
          </a:p>
        </p:txBody>
      </p:sp>
      <p:sp>
        <p:nvSpPr>
          <p:cNvPr id="4" name="Slide Number Placeholder 3"/>
          <p:cNvSpPr>
            <a:spLocks noGrp="1"/>
          </p:cNvSpPr>
          <p:nvPr>
            <p:ph type="sldNum" sz="quarter" idx="10"/>
          </p:nvPr>
        </p:nvSpPr>
        <p:spPr/>
        <p:txBody>
          <a:bodyPr/>
          <a:lstStyle/>
          <a:p>
            <a:fld id="{B7198BA9-4DF4-4D0B-A847-6A593277D68C}" type="slidenum">
              <a:rPr lang="en-GB" smtClean="0"/>
              <a:t>3</a:t>
            </a:fld>
            <a:endParaRPr lang="en-GB"/>
          </a:p>
        </p:txBody>
      </p:sp>
    </p:spTree>
    <p:extLst>
      <p:ext uri="{BB962C8B-B14F-4D97-AF65-F5344CB8AC3E}">
        <p14:creationId xmlns:p14="http://schemas.microsoft.com/office/powerpoint/2010/main" val="81481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tend to look back.</a:t>
            </a:r>
          </a:p>
          <a:p>
            <a:r>
              <a:rPr lang="en-GB" dirty="0"/>
              <a:t>The nostalgia boom. </a:t>
            </a:r>
          </a:p>
          <a:p>
            <a:endParaRPr lang="en-GB" dirty="0"/>
          </a:p>
          <a:p>
            <a:r>
              <a:rPr lang="en-GB" dirty="0"/>
              <a:t>Back to the 80s. Reminded of my youth. </a:t>
            </a:r>
          </a:p>
          <a:p>
            <a:endParaRPr lang="en-GB" dirty="0"/>
          </a:p>
          <a:p>
            <a:r>
              <a:rPr lang="en-GB" dirty="0"/>
              <a:t>There is a sense we want to get back to something simpler. Recapture </a:t>
            </a:r>
          </a:p>
          <a:p>
            <a:endParaRPr lang="en-GB" dirty="0"/>
          </a:p>
          <a:p>
            <a:r>
              <a:rPr lang="en-GB" dirty="0"/>
              <a:t>But this not the Bible’s way. Encourages us to hold onto our hope and allow it to inform our behaviour today, keep us going. </a:t>
            </a:r>
          </a:p>
        </p:txBody>
      </p:sp>
      <p:sp>
        <p:nvSpPr>
          <p:cNvPr id="4" name="Slide Number Placeholder 3"/>
          <p:cNvSpPr>
            <a:spLocks noGrp="1"/>
          </p:cNvSpPr>
          <p:nvPr>
            <p:ph type="sldNum" sz="quarter" idx="10"/>
          </p:nvPr>
        </p:nvSpPr>
        <p:spPr/>
        <p:txBody>
          <a:bodyPr/>
          <a:lstStyle/>
          <a:p>
            <a:fld id="{B7198BA9-4DF4-4D0B-A847-6A593277D68C}" type="slidenum">
              <a:rPr lang="en-GB" smtClean="0"/>
              <a:t>4</a:t>
            </a:fld>
            <a:endParaRPr lang="en-GB"/>
          </a:p>
        </p:txBody>
      </p:sp>
    </p:spTree>
    <p:extLst>
      <p:ext uri="{BB962C8B-B14F-4D97-AF65-F5344CB8AC3E}">
        <p14:creationId xmlns:p14="http://schemas.microsoft.com/office/powerpoint/2010/main" val="76125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race image is maintained…</a:t>
            </a:r>
          </a:p>
          <a:p>
            <a:endParaRPr lang="en-GB" dirty="0"/>
          </a:p>
          <a:p>
            <a:r>
              <a:rPr lang="en-GB" dirty="0"/>
              <a:t>V8, v18, cf. v10</a:t>
            </a:r>
          </a:p>
          <a:p>
            <a:endParaRPr lang="en-GB" dirty="0"/>
          </a:p>
          <a:p>
            <a:r>
              <a:rPr lang="en-GB" dirty="0"/>
              <a:t>Opium of the people.</a:t>
            </a:r>
          </a:p>
          <a:p>
            <a:r>
              <a:rPr lang="en-GB" dirty="0"/>
              <a:t>Pie in the sky when you die.</a:t>
            </a:r>
          </a:p>
          <a:p>
            <a:endParaRPr lang="en-GB" dirty="0"/>
          </a:p>
          <a:p>
            <a:r>
              <a:rPr lang="en-GB" dirty="0"/>
              <a:t>We could have a series on the future…</a:t>
            </a:r>
          </a:p>
          <a:p>
            <a:endParaRPr lang="en-GB" dirty="0"/>
          </a:p>
          <a:p>
            <a:r>
              <a:rPr lang="en-GB" b="1" dirty="0"/>
              <a:t>2 Cor 5.1-10</a:t>
            </a:r>
          </a:p>
          <a:p>
            <a:r>
              <a:rPr lang="en-GB" b="1" dirty="0"/>
              <a:t>1 Cor 15</a:t>
            </a:r>
          </a:p>
          <a:p>
            <a:r>
              <a:rPr lang="en-GB" b="1" dirty="0"/>
              <a:t>Rev 21 </a:t>
            </a:r>
          </a:p>
        </p:txBody>
      </p:sp>
      <p:sp>
        <p:nvSpPr>
          <p:cNvPr id="4" name="Slide Number Placeholder 3"/>
          <p:cNvSpPr>
            <a:spLocks noGrp="1"/>
          </p:cNvSpPr>
          <p:nvPr>
            <p:ph type="sldNum" sz="quarter" idx="10"/>
          </p:nvPr>
        </p:nvSpPr>
        <p:spPr/>
        <p:txBody>
          <a:bodyPr/>
          <a:lstStyle/>
          <a:p>
            <a:fld id="{B7198BA9-4DF4-4D0B-A847-6A593277D68C}" type="slidenum">
              <a:rPr lang="en-GB" smtClean="0"/>
              <a:t>5</a:t>
            </a:fld>
            <a:endParaRPr lang="en-GB"/>
          </a:p>
        </p:txBody>
      </p:sp>
    </p:spTree>
    <p:extLst>
      <p:ext uri="{BB962C8B-B14F-4D97-AF65-F5344CB8AC3E}">
        <p14:creationId xmlns:p14="http://schemas.microsoft.com/office/powerpoint/2010/main" val="709956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en-GB" sz="1200" dirty="0">
                <a:effectLst/>
                <a:latin typeface="Times New Roman" panose="02020603050405020304" pitchFamily="18" charset="0"/>
                <a:ea typeface="Times New Roman" panose="02020603050405020304" pitchFamily="18" charset="0"/>
              </a:rPr>
              <a:t>One final illustration makes the point. In 1952, a long-distance swimmer, Florence Chadwick, determined to swim the 26 miles from Catalina Island to mainland California. She had already swum the English Channel – in both directions – setting a world record time in the process. This new swim through the treacherous Pacific Ocean would be even more difficult. On the day of the attempt the weather was cold and a thick fog descended. Boats accompanying her led her in the right direction, although she could barely see them. At last, exhausted after many hours, she asked to be taken out of the water. Those in the boats sought to dissuade her, telling her she was nearly there. The shore was out of sight, shrouded in dense fog, but it was so close. She tried to carry on but she was not just physically drained, but emotionally and mentally exhausted too. She stopped swimming and her support team had no option but to pull her out of the water. Once they were on the boat, the motors kicked into life and soon the shore appeared through the gloom. Chadwick had been less than half a mile from her destination. At a press conference the following day she said, ‘All I could see was the fog.…I think if I could have seen the shore, I would have made it.’</a:t>
            </a:r>
            <a:endParaRPr lang="en-GB" sz="1000" dirty="0">
              <a:effectLst/>
              <a:latin typeface="Times New Roman" panose="02020603050405020304" pitchFamily="18" charset="0"/>
              <a:ea typeface="Times New Roman" panose="02020603050405020304" pitchFamily="18" charset="0"/>
            </a:endParaRPr>
          </a:p>
          <a:p>
            <a:pPr algn="just">
              <a:spcAft>
                <a:spcPts val="0"/>
              </a:spcAft>
            </a:pPr>
            <a:r>
              <a:rPr lang="en-GB" sz="1200" b="1" dirty="0">
                <a:effectLst/>
                <a:latin typeface="Times New Roman" panose="02020603050405020304" pitchFamily="18" charset="0"/>
                <a:ea typeface="Times New Roman" panose="02020603050405020304" pitchFamily="18" charset="0"/>
              </a:rPr>
              <a:t> </a:t>
            </a:r>
            <a:endParaRPr lang="en-GB" sz="1000" dirty="0">
              <a:effectLst/>
              <a:latin typeface="Times New Roman" panose="02020603050405020304" pitchFamily="18" charset="0"/>
              <a:ea typeface="Times New Roman" panose="02020603050405020304" pitchFamily="18" charset="0"/>
            </a:endParaRPr>
          </a:p>
          <a:p>
            <a:pPr algn="just">
              <a:spcAft>
                <a:spcPts val="0"/>
              </a:spcAft>
            </a:pPr>
            <a:r>
              <a:rPr lang="en-US" sz="1200" dirty="0">
                <a:effectLst/>
                <a:latin typeface="Times New Roman" panose="02020603050405020304" pitchFamily="18" charset="0"/>
                <a:ea typeface="Times New Roman" panose="02020603050405020304" pitchFamily="18" charset="0"/>
              </a:rPr>
              <a:t>Two months later, she tried again. In some versions of the story I have heard, this time it was a clear day. But in fact it was just as foggy, just as difficult, a reality which I think makes the story even more powerful. What was different this time is that Chadwick kept a mental picture of the shoreline in her mind’s eye. When she began to flag she focused not on her fatigue or her immediate surroundings – the bitterly cold sea and the thick, seemingly impenetrable fog – but on the mental picture she had of her destination. Armed with this ‘future hope’, she competed the swim, the first woman ever to do so, beating the men’s record in the process. </a:t>
            </a:r>
            <a:endParaRPr lang="en-GB" sz="1000" dirty="0">
              <a:effectLst/>
              <a:latin typeface="Times New Roman" panose="02020603050405020304" pitchFamily="18" charset="0"/>
              <a:ea typeface="Times New Roman" panose="02020603050405020304" pitchFamily="18" charset="0"/>
            </a:endParaRPr>
          </a:p>
          <a:p>
            <a:pPr>
              <a:spcAft>
                <a:spcPts val="0"/>
              </a:spcAft>
            </a:pPr>
            <a:r>
              <a:rPr lang="en-GB" sz="1000" dirty="0">
                <a:effectLst/>
                <a:latin typeface="Times New Roman" panose="02020603050405020304" pitchFamily="18" charset="0"/>
                <a:ea typeface="Times New Roman" panose="02020603050405020304" pitchFamily="18" charset="0"/>
              </a:rPr>
              <a:t>For the essential story, see Paula </a:t>
            </a:r>
            <a:r>
              <a:rPr lang="en-GB" sz="1000" dirty="0" err="1">
                <a:effectLst/>
                <a:latin typeface="Times New Roman" panose="02020603050405020304" pitchFamily="18" charset="0"/>
                <a:ea typeface="Times New Roman" panose="02020603050405020304" pitchFamily="18" charset="0"/>
              </a:rPr>
              <a:t>Edelson</a:t>
            </a:r>
            <a:r>
              <a:rPr lang="en-GB" sz="1000" dirty="0">
                <a:effectLst/>
                <a:latin typeface="Times New Roman" panose="02020603050405020304" pitchFamily="18" charset="0"/>
                <a:ea typeface="Times New Roman" panose="02020603050405020304" pitchFamily="18" charset="0"/>
              </a:rPr>
              <a:t>, </a:t>
            </a:r>
            <a:r>
              <a:rPr lang="en-GB" sz="1000" i="1" dirty="0">
                <a:effectLst/>
                <a:latin typeface="Times New Roman" panose="02020603050405020304" pitchFamily="18" charset="0"/>
                <a:ea typeface="Times New Roman" panose="02020603050405020304" pitchFamily="18" charset="0"/>
              </a:rPr>
              <a:t>A to Z of American Women in Sports</a:t>
            </a:r>
            <a:r>
              <a:rPr lang="en-GB" sz="1000" dirty="0">
                <a:effectLst/>
                <a:latin typeface="Times New Roman" panose="02020603050405020304" pitchFamily="18" charset="0"/>
                <a:ea typeface="Times New Roman" panose="02020603050405020304" pitchFamily="18" charset="0"/>
              </a:rPr>
              <a:t> (New York: InfoBase, 2002), pp. 38-39.</a:t>
            </a:r>
          </a:p>
          <a:p>
            <a:endParaRPr lang="en-GB" dirty="0"/>
          </a:p>
        </p:txBody>
      </p:sp>
      <p:sp>
        <p:nvSpPr>
          <p:cNvPr id="4" name="Slide Number Placeholder 3"/>
          <p:cNvSpPr>
            <a:spLocks noGrp="1"/>
          </p:cNvSpPr>
          <p:nvPr>
            <p:ph type="sldNum" sz="quarter" idx="10"/>
          </p:nvPr>
        </p:nvSpPr>
        <p:spPr/>
        <p:txBody>
          <a:bodyPr/>
          <a:lstStyle/>
          <a:p>
            <a:fld id="{B7198BA9-4DF4-4D0B-A847-6A593277D68C}" type="slidenum">
              <a:rPr lang="en-GB" smtClean="0"/>
              <a:t>6</a:t>
            </a:fld>
            <a:endParaRPr lang="en-GB"/>
          </a:p>
        </p:txBody>
      </p:sp>
    </p:spTree>
    <p:extLst>
      <p:ext uri="{BB962C8B-B14F-4D97-AF65-F5344CB8AC3E}">
        <p14:creationId xmlns:p14="http://schemas.microsoft.com/office/powerpoint/2010/main" val="181173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3/4/2018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401217"/>
            <a:ext cx="8001000" cy="2127379"/>
          </a:xfrm>
        </p:spPr>
        <p:txBody>
          <a:bodyPr>
            <a:normAutofit fontScale="90000"/>
          </a:bodyPr>
          <a:lstStyle/>
          <a:p>
            <a:br>
              <a:rPr lang="en-GB" dirty="0"/>
            </a:br>
            <a:br>
              <a:rPr lang="en-GB" dirty="0"/>
            </a:br>
            <a:r>
              <a:rPr lang="en-GB" b="1" dirty="0"/>
              <a:t>Discipleship</a:t>
            </a:r>
            <a:br>
              <a:rPr lang="en-GB" b="1" dirty="0"/>
            </a:br>
            <a:r>
              <a:rPr lang="en-GB" b="1" dirty="0"/>
              <a:t>finishing the race</a:t>
            </a:r>
            <a:br>
              <a:rPr lang="en-GB" b="1" dirty="0"/>
            </a:br>
            <a:r>
              <a:rPr lang="en-GB" b="1" dirty="0"/>
              <a:t>2 timothy 4.6-18</a:t>
            </a:r>
          </a:p>
        </p:txBody>
      </p:sp>
      <p:sp>
        <p:nvSpPr>
          <p:cNvPr id="3" name="Subtitle 2"/>
          <p:cNvSpPr>
            <a:spLocks noGrp="1"/>
          </p:cNvSpPr>
          <p:nvPr>
            <p:ph type="subTitle" idx="1"/>
          </p:nvPr>
        </p:nvSpPr>
        <p:spPr/>
        <p:txBody>
          <a:bodyPr/>
          <a:lstStyle/>
          <a:p>
            <a:endParaRPr lang="en-GB"/>
          </a:p>
        </p:txBody>
      </p:sp>
      <p:pic>
        <p:nvPicPr>
          <p:cNvPr id="8" name="Picture 7">
            <a:extLst>
              <a:ext uri="{FF2B5EF4-FFF2-40B4-BE49-F238E27FC236}">
                <a16:creationId xmlns:a16="http://schemas.microsoft.com/office/drawing/2014/main" id="{269D5253-ED8A-4C94-8F8C-3C1B7BF2A208}"/>
              </a:ext>
            </a:extLst>
          </p:cNvPr>
          <p:cNvPicPr>
            <a:picLocks noChangeAspect="1"/>
          </p:cNvPicPr>
          <p:nvPr/>
        </p:nvPicPr>
        <p:blipFill>
          <a:blip r:embed="rId3"/>
          <a:stretch>
            <a:fillRect/>
          </a:stretch>
        </p:blipFill>
        <p:spPr>
          <a:xfrm>
            <a:off x="6336832" y="191355"/>
            <a:ext cx="4276204" cy="6439460"/>
          </a:xfrm>
          <a:prstGeom prst="rect">
            <a:avLst/>
          </a:prstGeom>
        </p:spPr>
      </p:pic>
    </p:spTree>
    <p:extLst>
      <p:ext uri="{BB962C8B-B14F-4D97-AF65-F5344CB8AC3E}">
        <p14:creationId xmlns:p14="http://schemas.microsoft.com/office/powerpoint/2010/main" val="20500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99720"/>
          </a:xfrm>
        </p:spPr>
        <p:txBody>
          <a:bodyPr>
            <a:normAutofit fontScale="90000"/>
          </a:bodyPr>
          <a:lstStyle/>
          <a:p>
            <a:r>
              <a:rPr lang="en-GB" b="1" dirty="0"/>
              <a:t>The challenge to finish well</a:t>
            </a:r>
          </a:p>
        </p:txBody>
      </p:sp>
      <p:sp>
        <p:nvSpPr>
          <p:cNvPr id="3" name="Subtitle 2"/>
          <p:cNvSpPr>
            <a:spLocks noGrp="1"/>
          </p:cNvSpPr>
          <p:nvPr>
            <p:ph type="subTitle" idx="1"/>
          </p:nvPr>
        </p:nvSpPr>
        <p:spPr>
          <a:xfrm>
            <a:off x="684212" y="2072081"/>
            <a:ext cx="6400800" cy="3719119"/>
          </a:xfrm>
        </p:spPr>
        <p:txBody>
          <a:bodyPr>
            <a:normAutofit/>
          </a:bodyPr>
          <a:lstStyle/>
          <a:p>
            <a:r>
              <a:rPr lang="en-GB" sz="3200" b="1" dirty="0">
                <a:solidFill>
                  <a:schemeClr val="tx1"/>
                </a:solidFill>
              </a:rPr>
              <a:t>Demas did not do this.</a:t>
            </a:r>
          </a:p>
          <a:p>
            <a:pPr lvl="0">
              <a:buClr>
                <a:prstClr val="white"/>
              </a:buClr>
            </a:pPr>
            <a:r>
              <a:rPr lang="en-GB" sz="3200" b="1" dirty="0">
                <a:solidFill>
                  <a:srgbClr val="146194">
                    <a:lumMod val="75000"/>
                  </a:srgbClr>
                </a:solidFill>
              </a:rPr>
              <a:t>Philemon 24; Colossians 4.14; 2 Timothy 4.10.</a:t>
            </a:r>
          </a:p>
          <a:p>
            <a:endParaRPr lang="en-GB" sz="3200" b="1" dirty="0">
              <a:solidFill>
                <a:schemeClr val="tx1"/>
              </a:solidFill>
            </a:endParaRPr>
          </a:p>
          <a:p>
            <a:pPr lvl="0">
              <a:buClr>
                <a:prstClr val="white"/>
              </a:buClr>
            </a:pPr>
            <a:r>
              <a:rPr lang="en-GB" sz="3200" b="1" dirty="0">
                <a:solidFill>
                  <a:prstClr val="white"/>
                </a:solidFill>
              </a:rPr>
              <a:t>But the text gives many positive examples, not least Paul.</a:t>
            </a:r>
          </a:p>
          <a:p>
            <a:endParaRPr lang="en-GB" sz="3200" b="1" dirty="0">
              <a:solidFill>
                <a:schemeClr val="tx1"/>
              </a:solidFill>
            </a:endParaRPr>
          </a:p>
          <a:p>
            <a:endParaRPr lang="en-GB" sz="3200" b="1" dirty="0">
              <a:solidFill>
                <a:schemeClr val="tx1"/>
              </a:solidFill>
            </a:endParaRPr>
          </a:p>
        </p:txBody>
      </p:sp>
      <p:pic>
        <p:nvPicPr>
          <p:cNvPr id="6" name="Picture 5">
            <a:extLst>
              <a:ext uri="{FF2B5EF4-FFF2-40B4-BE49-F238E27FC236}">
                <a16:creationId xmlns:a16="http://schemas.microsoft.com/office/drawing/2014/main" id="{3792F7D7-F8B6-4ACB-8A3E-9BD3CC97285A}"/>
              </a:ext>
            </a:extLst>
          </p:cNvPr>
          <p:cNvPicPr>
            <a:picLocks noChangeAspect="1"/>
          </p:cNvPicPr>
          <p:nvPr/>
        </p:nvPicPr>
        <p:blipFill>
          <a:blip r:embed="rId3"/>
          <a:stretch>
            <a:fillRect/>
          </a:stretch>
        </p:blipFill>
        <p:spPr>
          <a:xfrm>
            <a:off x="7440720" y="685800"/>
            <a:ext cx="4535817" cy="5919729"/>
          </a:xfrm>
          <a:prstGeom prst="rect">
            <a:avLst/>
          </a:prstGeom>
        </p:spPr>
      </p:pic>
    </p:spTree>
    <p:extLst>
      <p:ext uri="{BB962C8B-B14F-4D97-AF65-F5344CB8AC3E}">
        <p14:creationId xmlns:p14="http://schemas.microsoft.com/office/powerpoint/2010/main" val="261789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48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grayscl/>
            <a:extLst/>
          </a:blip>
          <a:srcRect t="542" b="15188"/>
          <a:stretch/>
        </p:blipFill>
        <p:spPr>
          <a:xfrm>
            <a:off x="20" y="10"/>
            <a:ext cx="12191980" cy="6857990"/>
          </a:xfrm>
          <a:prstGeom prst="rect">
            <a:avLst/>
          </a:prstGeom>
          <a:ln>
            <a:noFill/>
          </a:ln>
        </p:spPr>
      </p:pic>
      <p:sp>
        <p:nvSpPr>
          <p:cNvPr id="2" name="Title 1"/>
          <p:cNvSpPr>
            <a:spLocks noGrp="1"/>
          </p:cNvSpPr>
          <p:nvPr>
            <p:ph type="title"/>
          </p:nvPr>
        </p:nvSpPr>
        <p:spPr>
          <a:xfrm>
            <a:off x="1141411" y="134224"/>
            <a:ext cx="9144001" cy="1778466"/>
          </a:xfrm>
        </p:spPr>
        <p:txBody>
          <a:bodyPr>
            <a:normAutofit/>
          </a:bodyPr>
          <a:lstStyle/>
          <a:p>
            <a:r>
              <a:rPr lang="en-GB" sz="5400" b="1" dirty="0"/>
              <a:t>God strengthened Paul</a:t>
            </a:r>
          </a:p>
        </p:txBody>
      </p:sp>
      <p:sp>
        <p:nvSpPr>
          <p:cNvPr id="5" name="Text Placeholder 4"/>
          <p:cNvSpPr>
            <a:spLocks noGrp="1"/>
          </p:cNvSpPr>
          <p:nvPr>
            <p:ph type="body" sz="quarter" idx="13"/>
          </p:nvPr>
        </p:nvSpPr>
        <p:spPr/>
        <p:txBody>
          <a:bodyPr>
            <a:normAutofit lnSpcReduction="10000"/>
          </a:bodyPr>
          <a:lstStyle/>
          <a:p>
            <a:endParaRPr lang="en-GB"/>
          </a:p>
        </p:txBody>
      </p:sp>
      <p:sp>
        <p:nvSpPr>
          <p:cNvPr id="3" name="Subtitle 2"/>
          <p:cNvSpPr>
            <a:spLocks noGrp="1"/>
          </p:cNvSpPr>
          <p:nvPr>
            <p:ph type="body" idx="1"/>
          </p:nvPr>
        </p:nvSpPr>
        <p:spPr>
          <a:xfrm>
            <a:off x="684213" y="5108895"/>
            <a:ext cx="8534400" cy="1140903"/>
          </a:xfrm>
        </p:spPr>
        <p:txBody>
          <a:bodyPr>
            <a:noAutofit/>
          </a:bodyPr>
          <a:lstStyle/>
          <a:p>
            <a:r>
              <a:rPr lang="en-GB" sz="3600" dirty="0">
                <a:solidFill>
                  <a:schemeClr val="tx1"/>
                </a:solidFill>
              </a:rPr>
              <a:t>As we engage in mission God is with us. Even if we are isolated. </a:t>
            </a:r>
            <a:endParaRPr lang="en-GB" sz="3600" b="1" dirty="0">
              <a:solidFill>
                <a:schemeClr val="tx1"/>
              </a:solidFill>
            </a:endParaRPr>
          </a:p>
        </p:txBody>
      </p:sp>
    </p:spTree>
    <p:extLst>
      <p:ext uri="{BB962C8B-B14F-4D97-AF65-F5344CB8AC3E}">
        <p14:creationId xmlns:p14="http://schemas.microsoft.com/office/powerpoint/2010/main" val="361502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99720"/>
          </a:xfrm>
        </p:spPr>
        <p:txBody>
          <a:bodyPr>
            <a:normAutofit fontScale="90000"/>
          </a:bodyPr>
          <a:lstStyle/>
          <a:p>
            <a:r>
              <a:rPr lang="en-GB" b="1" dirty="0"/>
              <a:t>How do we finish strongly?</a:t>
            </a:r>
          </a:p>
        </p:txBody>
      </p:sp>
      <p:sp>
        <p:nvSpPr>
          <p:cNvPr id="3" name="Subtitle 2"/>
          <p:cNvSpPr>
            <a:spLocks noGrp="1"/>
          </p:cNvSpPr>
          <p:nvPr>
            <p:ph type="subTitle" idx="1"/>
          </p:nvPr>
        </p:nvSpPr>
        <p:spPr>
          <a:xfrm>
            <a:off x="684212" y="2072081"/>
            <a:ext cx="3033349" cy="3719119"/>
          </a:xfrm>
        </p:spPr>
        <p:txBody>
          <a:bodyPr>
            <a:normAutofit lnSpcReduction="10000"/>
          </a:bodyPr>
          <a:lstStyle/>
          <a:p>
            <a:r>
              <a:rPr lang="en-GB" sz="3200" b="1" i="1" dirty="0"/>
              <a:t>We tend to look back…</a:t>
            </a:r>
          </a:p>
          <a:p>
            <a:endParaRPr lang="en-GB" sz="3200" b="1" i="1" dirty="0"/>
          </a:p>
          <a:p>
            <a:r>
              <a:rPr lang="en-GB" sz="3200" b="1" i="1" dirty="0"/>
              <a:t>But the Bible encourages us to look forward…</a:t>
            </a:r>
          </a:p>
        </p:txBody>
      </p:sp>
      <p:pic>
        <p:nvPicPr>
          <p:cNvPr id="6" name="Picture 5">
            <a:extLst>
              <a:ext uri="{FF2B5EF4-FFF2-40B4-BE49-F238E27FC236}">
                <a16:creationId xmlns:a16="http://schemas.microsoft.com/office/drawing/2014/main" id="{9A289C90-E4F6-4CEC-B337-8527EC9D3F7C}"/>
              </a:ext>
            </a:extLst>
          </p:cNvPr>
          <p:cNvPicPr>
            <a:picLocks noChangeAspect="1"/>
          </p:cNvPicPr>
          <p:nvPr/>
        </p:nvPicPr>
        <p:blipFill>
          <a:blip r:embed="rId3"/>
          <a:stretch>
            <a:fillRect/>
          </a:stretch>
        </p:blipFill>
        <p:spPr>
          <a:xfrm>
            <a:off x="4109465" y="1285716"/>
            <a:ext cx="7714938" cy="4339653"/>
          </a:xfrm>
          <a:prstGeom prst="rect">
            <a:avLst/>
          </a:prstGeom>
        </p:spPr>
      </p:pic>
    </p:spTree>
    <p:extLst>
      <p:ext uri="{BB962C8B-B14F-4D97-AF65-F5344CB8AC3E}">
        <p14:creationId xmlns:p14="http://schemas.microsoft.com/office/powerpoint/2010/main" val="387488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812598"/>
            <a:ext cx="8001000" cy="899720"/>
          </a:xfrm>
        </p:spPr>
        <p:txBody>
          <a:bodyPr>
            <a:normAutofit fontScale="90000"/>
          </a:bodyPr>
          <a:lstStyle/>
          <a:p>
            <a:r>
              <a:rPr lang="en-GB" b="1" dirty="0"/>
              <a:t>The crown of righteousness</a:t>
            </a:r>
          </a:p>
        </p:txBody>
      </p:sp>
      <p:sp>
        <p:nvSpPr>
          <p:cNvPr id="3" name="Subtitle 2"/>
          <p:cNvSpPr>
            <a:spLocks noGrp="1"/>
          </p:cNvSpPr>
          <p:nvPr>
            <p:ph type="subTitle" idx="1"/>
          </p:nvPr>
        </p:nvSpPr>
        <p:spPr>
          <a:xfrm>
            <a:off x="684212" y="2177013"/>
            <a:ext cx="5566686" cy="3719119"/>
          </a:xfrm>
        </p:spPr>
        <p:txBody>
          <a:bodyPr>
            <a:normAutofit/>
          </a:bodyPr>
          <a:lstStyle/>
          <a:p>
            <a:r>
              <a:rPr lang="en-GB" sz="3200" b="1" dirty="0"/>
              <a:t>The crown of righteousness v8</a:t>
            </a:r>
          </a:p>
          <a:p>
            <a:r>
              <a:rPr lang="en-GB" sz="3200" b="1" dirty="0"/>
              <a:t>His heavenly kingdom v18</a:t>
            </a:r>
          </a:p>
          <a:p>
            <a:r>
              <a:rPr lang="en-GB" sz="3200" b="1" dirty="0"/>
              <a:t>Compare with Demas, who loved this present world (v10)</a:t>
            </a:r>
          </a:p>
        </p:txBody>
      </p:sp>
      <p:pic>
        <p:nvPicPr>
          <p:cNvPr id="7" name="Picture 6">
            <a:extLst>
              <a:ext uri="{FF2B5EF4-FFF2-40B4-BE49-F238E27FC236}">
                <a16:creationId xmlns:a16="http://schemas.microsoft.com/office/drawing/2014/main" id="{1AEB0652-E13A-41A3-BDC2-5C9E35E1D0B9}"/>
              </a:ext>
            </a:extLst>
          </p:cNvPr>
          <p:cNvPicPr>
            <a:picLocks noChangeAspect="1"/>
          </p:cNvPicPr>
          <p:nvPr/>
        </p:nvPicPr>
        <p:blipFill>
          <a:blip r:embed="rId3"/>
          <a:stretch>
            <a:fillRect/>
          </a:stretch>
        </p:blipFill>
        <p:spPr>
          <a:xfrm>
            <a:off x="6619094" y="812598"/>
            <a:ext cx="5148184" cy="5148184"/>
          </a:xfrm>
          <a:prstGeom prst="rect">
            <a:avLst/>
          </a:prstGeom>
        </p:spPr>
      </p:pic>
    </p:spTree>
    <p:extLst>
      <p:ext uri="{BB962C8B-B14F-4D97-AF65-F5344CB8AC3E}">
        <p14:creationId xmlns:p14="http://schemas.microsoft.com/office/powerpoint/2010/main" val="340340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899720"/>
          </a:xfrm>
        </p:spPr>
        <p:txBody>
          <a:bodyPr>
            <a:normAutofit fontScale="90000"/>
          </a:bodyPr>
          <a:lstStyle/>
          <a:p>
            <a:r>
              <a:rPr lang="en-GB" b="1" dirty="0"/>
              <a:t>Keep your eyes on the prize</a:t>
            </a:r>
          </a:p>
        </p:txBody>
      </p:sp>
      <p:sp>
        <p:nvSpPr>
          <p:cNvPr id="3" name="Subtitle 2"/>
          <p:cNvSpPr>
            <a:spLocks noGrp="1"/>
          </p:cNvSpPr>
          <p:nvPr>
            <p:ph type="subTitle" idx="1"/>
          </p:nvPr>
        </p:nvSpPr>
        <p:spPr>
          <a:xfrm>
            <a:off x="684212" y="2072081"/>
            <a:ext cx="6400800" cy="3719119"/>
          </a:xfrm>
        </p:spPr>
        <p:txBody>
          <a:bodyPr>
            <a:normAutofit/>
          </a:bodyPr>
          <a:lstStyle/>
          <a:p>
            <a:endParaRPr lang="en-GB" sz="3200" b="1" dirty="0">
              <a:solidFill>
                <a:schemeClr val="tx1"/>
              </a:solidFill>
            </a:endParaRPr>
          </a:p>
        </p:txBody>
      </p:sp>
      <p:pic>
        <p:nvPicPr>
          <p:cNvPr id="6" name="Picture 5">
            <a:extLst>
              <a:ext uri="{FF2B5EF4-FFF2-40B4-BE49-F238E27FC236}">
                <a16:creationId xmlns:a16="http://schemas.microsoft.com/office/drawing/2014/main" id="{2E232BB4-1C47-4EA2-9636-E5AA7E834600}"/>
              </a:ext>
            </a:extLst>
          </p:cNvPr>
          <p:cNvPicPr>
            <a:picLocks noChangeAspect="1"/>
          </p:cNvPicPr>
          <p:nvPr/>
        </p:nvPicPr>
        <p:blipFill>
          <a:blip r:embed="rId3"/>
          <a:stretch>
            <a:fillRect/>
          </a:stretch>
        </p:blipFill>
        <p:spPr>
          <a:xfrm>
            <a:off x="4166173" y="1585520"/>
            <a:ext cx="6311951" cy="4739701"/>
          </a:xfrm>
          <a:prstGeom prst="rect">
            <a:avLst/>
          </a:prstGeom>
        </p:spPr>
      </p:pic>
    </p:spTree>
    <p:extLst>
      <p:ext uri="{BB962C8B-B14F-4D97-AF65-F5344CB8AC3E}">
        <p14:creationId xmlns:p14="http://schemas.microsoft.com/office/powerpoint/2010/main" val="2533588536"/>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2" ma:contentTypeDescription="Create a new document." ma:contentTypeScope="" ma:versionID="1468fcb82bb5268525ff571f90944706">
  <xsd:schema xmlns:xsd="http://www.w3.org/2001/XMLSchema" xmlns:xs="http://www.w3.org/2001/XMLSchema" xmlns:p="http://schemas.microsoft.com/office/2006/metadata/properties" xmlns:ns2="8145bb1d-ca89-48f5-8a03-ec3f69990983" targetNamespace="http://schemas.microsoft.com/office/2006/metadata/properties" ma:root="true" ma:fieldsID="f1fa78687279a4a642475865b6c74f3f" ns2:_="">
    <xsd:import namespace="8145bb1d-ca89-48f5-8a03-ec3f6999098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4D401-4E83-47CB-B225-DAB6FEF74771}">
  <ds:schemaRefs>
    <ds:schemaRef ds:uri="http://schemas.microsoft.com/sharepoint/v3/contenttype/forms"/>
  </ds:schemaRefs>
</ds:datastoreItem>
</file>

<file path=customXml/itemProps2.xml><?xml version="1.0" encoding="utf-8"?>
<ds:datastoreItem xmlns:ds="http://schemas.openxmlformats.org/officeDocument/2006/customXml" ds:itemID="{3B3FE309-720D-4C47-9B95-461FC3A5C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28BD12-2B25-4A19-94FD-38F884811CC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8145bb1d-ca89-48f5-8a03-ec3f6999098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Slice</Template>
  <TotalTime>6047</TotalTime>
  <Words>697</Words>
  <Application>Microsoft Office PowerPoint</Application>
  <PresentationFormat>Widescreen</PresentationFormat>
  <Paragraphs>68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Century Gothic</vt:lpstr>
      <vt:lpstr>Times New Roman</vt:lpstr>
      <vt:lpstr>Wingdings 3</vt:lpstr>
      <vt:lpstr>Slice</vt:lpstr>
      <vt:lpstr>  Discipleship finishing the race 2 timothy 4.6-18</vt:lpstr>
      <vt:lpstr>The challenge to finish well</vt:lpstr>
      <vt:lpstr>God strengthened Paul</vt:lpstr>
      <vt:lpstr>How do we finish strongly?</vt:lpstr>
      <vt:lpstr>The crown of righteousness</vt:lpstr>
      <vt:lpstr>Keep your eyes on the prize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Discipleship Glory on the mountain; glory in the valley</dc:title>
  <dc:creator>Peter Morden</dc:creator>
  <cp:lastModifiedBy>Peter Morden</cp:lastModifiedBy>
  <cp:revision>24</cp:revision>
  <cp:lastPrinted>2018-03-04T08:42:19Z</cp:lastPrinted>
  <dcterms:created xsi:type="dcterms:W3CDTF">2017-09-09T11:25:19Z</dcterms:created>
  <dcterms:modified xsi:type="dcterms:W3CDTF">2018-03-04T09:15:06Z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