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F203369-72B3-4324-93BB-A8892AD9926A}" type="datetimeFigureOut">
              <a:rPr lang="en-GB" smtClean="0"/>
              <a:t>06/01/2019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D4BFFA-2B4C-43A6-AC66-C621F8E3BB76}" type="slidenum">
              <a:rPr lang="en-GB" smtClean="0"/>
              <a:t>‹#›</a:t>
            </a:fld>
            <a:endParaRPr lang="en-GB"/>
          </a:p>
        </p:txBody>
      </p:sp>
    </p:spTree>
    <p:extLst>
      <p:ext uri="{BB962C8B-B14F-4D97-AF65-F5344CB8AC3E}">
        <p14:creationId xmlns:p14="http://schemas.microsoft.com/office/powerpoint/2010/main" val="2146982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F203369-72B3-4324-93BB-A8892AD9926A}" type="datetimeFigureOut">
              <a:rPr lang="en-GB" smtClean="0"/>
              <a:t>06/01/2019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D4BFFA-2B4C-43A6-AC66-C621F8E3BB76}" type="slidenum">
              <a:rPr lang="en-GB" smtClean="0"/>
              <a:t>‹#›</a:t>
            </a:fld>
            <a:endParaRPr lang="en-GB"/>
          </a:p>
        </p:txBody>
      </p:sp>
    </p:spTree>
    <p:extLst>
      <p:ext uri="{BB962C8B-B14F-4D97-AF65-F5344CB8AC3E}">
        <p14:creationId xmlns:p14="http://schemas.microsoft.com/office/powerpoint/2010/main" val="505210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F203369-72B3-4324-93BB-A8892AD9926A}" type="datetimeFigureOut">
              <a:rPr lang="en-GB" smtClean="0"/>
              <a:t>06/01/2019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D4BFFA-2B4C-43A6-AC66-C621F8E3BB76}" type="slidenum">
              <a:rPr lang="en-GB" smtClean="0"/>
              <a:t>‹#›</a:t>
            </a:fld>
            <a:endParaRPr lang="en-GB"/>
          </a:p>
        </p:txBody>
      </p:sp>
    </p:spTree>
    <p:extLst>
      <p:ext uri="{BB962C8B-B14F-4D97-AF65-F5344CB8AC3E}">
        <p14:creationId xmlns:p14="http://schemas.microsoft.com/office/powerpoint/2010/main" val="998046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F203369-72B3-4324-93BB-A8892AD9926A}" type="datetimeFigureOut">
              <a:rPr lang="en-GB" smtClean="0"/>
              <a:t>06/01/2019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D4BFFA-2B4C-43A6-AC66-C621F8E3BB76}" type="slidenum">
              <a:rPr lang="en-GB" smtClean="0"/>
              <a:t>‹#›</a:t>
            </a:fld>
            <a:endParaRPr lang="en-GB"/>
          </a:p>
        </p:txBody>
      </p:sp>
    </p:spTree>
    <p:extLst>
      <p:ext uri="{BB962C8B-B14F-4D97-AF65-F5344CB8AC3E}">
        <p14:creationId xmlns:p14="http://schemas.microsoft.com/office/powerpoint/2010/main" val="1285705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F203369-72B3-4324-93BB-A8892AD9926A}" type="datetimeFigureOut">
              <a:rPr lang="en-GB" smtClean="0"/>
              <a:t>06/01/2019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D4BFFA-2B4C-43A6-AC66-C621F8E3BB76}" type="slidenum">
              <a:rPr lang="en-GB" smtClean="0"/>
              <a:t>‹#›</a:t>
            </a:fld>
            <a:endParaRPr lang="en-GB"/>
          </a:p>
        </p:txBody>
      </p:sp>
    </p:spTree>
    <p:extLst>
      <p:ext uri="{BB962C8B-B14F-4D97-AF65-F5344CB8AC3E}">
        <p14:creationId xmlns:p14="http://schemas.microsoft.com/office/powerpoint/2010/main" val="1757860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F203369-72B3-4324-93BB-A8892AD9926A}" type="datetimeFigureOut">
              <a:rPr lang="en-GB" smtClean="0"/>
              <a:t>06/01/2019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D4BFFA-2B4C-43A6-AC66-C621F8E3BB76}" type="slidenum">
              <a:rPr lang="en-GB" smtClean="0"/>
              <a:t>‹#›</a:t>
            </a:fld>
            <a:endParaRPr lang="en-GB"/>
          </a:p>
        </p:txBody>
      </p:sp>
    </p:spTree>
    <p:extLst>
      <p:ext uri="{BB962C8B-B14F-4D97-AF65-F5344CB8AC3E}">
        <p14:creationId xmlns:p14="http://schemas.microsoft.com/office/powerpoint/2010/main" val="2875451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F203369-72B3-4324-93BB-A8892AD9926A}" type="datetimeFigureOut">
              <a:rPr lang="en-GB" smtClean="0"/>
              <a:t>06/01/2019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D4BFFA-2B4C-43A6-AC66-C621F8E3BB76}" type="slidenum">
              <a:rPr lang="en-GB" smtClean="0"/>
              <a:t>‹#›</a:t>
            </a:fld>
            <a:endParaRPr lang="en-GB"/>
          </a:p>
        </p:txBody>
      </p:sp>
    </p:spTree>
    <p:extLst>
      <p:ext uri="{BB962C8B-B14F-4D97-AF65-F5344CB8AC3E}">
        <p14:creationId xmlns:p14="http://schemas.microsoft.com/office/powerpoint/2010/main" val="74492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F203369-72B3-4324-93BB-A8892AD9926A}" type="datetimeFigureOut">
              <a:rPr lang="en-GB" smtClean="0"/>
              <a:t>06/01/2019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D4BFFA-2B4C-43A6-AC66-C621F8E3BB76}" type="slidenum">
              <a:rPr lang="en-GB" smtClean="0"/>
              <a:t>‹#›</a:t>
            </a:fld>
            <a:endParaRPr lang="en-GB"/>
          </a:p>
        </p:txBody>
      </p:sp>
    </p:spTree>
    <p:extLst>
      <p:ext uri="{BB962C8B-B14F-4D97-AF65-F5344CB8AC3E}">
        <p14:creationId xmlns:p14="http://schemas.microsoft.com/office/powerpoint/2010/main" val="1886916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203369-72B3-4324-93BB-A8892AD9926A}" type="datetimeFigureOut">
              <a:rPr lang="en-GB" smtClean="0"/>
              <a:t>06/01/2019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D4BFFA-2B4C-43A6-AC66-C621F8E3BB76}" type="slidenum">
              <a:rPr lang="en-GB" smtClean="0"/>
              <a:t>‹#›</a:t>
            </a:fld>
            <a:endParaRPr lang="en-GB"/>
          </a:p>
        </p:txBody>
      </p:sp>
    </p:spTree>
    <p:extLst>
      <p:ext uri="{BB962C8B-B14F-4D97-AF65-F5344CB8AC3E}">
        <p14:creationId xmlns:p14="http://schemas.microsoft.com/office/powerpoint/2010/main" val="1690045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203369-72B3-4324-93BB-A8892AD9926A}" type="datetimeFigureOut">
              <a:rPr lang="en-GB" smtClean="0"/>
              <a:t>06/01/2019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D4BFFA-2B4C-43A6-AC66-C621F8E3BB76}" type="slidenum">
              <a:rPr lang="en-GB" smtClean="0"/>
              <a:t>‹#›</a:t>
            </a:fld>
            <a:endParaRPr lang="en-GB"/>
          </a:p>
        </p:txBody>
      </p:sp>
    </p:spTree>
    <p:extLst>
      <p:ext uri="{BB962C8B-B14F-4D97-AF65-F5344CB8AC3E}">
        <p14:creationId xmlns:p14="http://schemas.microsoft.com/office/powerpoint/2010/main" val="2260885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203369-72B3-4324-93BB-A8892AD9926A}" type="datetimeFigureOut">
              <a:rPr lang="en-GB" smtClean="0"/>
              <a:t>06/01/2019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D4BFFA-2B4C-43A6-AC66-C621F8E3BB76}" type="slidenum">
              <a:rPr lang="en-GB" smtClean="0"/>
              <a:t>‹#›</a:t>
            </a:fld>
            <a:endParaRPr lang="en-GB"/>
          </a:p>
        </p:txBody>
      </p:sp>
    </p:spTree>
    <p:extLst>
      <p:ext uri="{BB962C8B-B14F-4D97-AF65-F5344CB8AC3E}">
        <p14:creationId xmlns:p14="http://schemas.microsoft.com/office/powerpoint/2010/main" val="3008704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203369-72B3-4324-93BB-A8892AD9926A}" type="datetimeFigureOut">
              <a:rPr lang="en-GB" smtClean="0"/>
              <a:t>06/01/2019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D4BFFA-2B4C-43A6-AC66-C621F8E3BB76}" type="slidenum">
              <a:rPr lang="en-GB" smtClean="0"/>
              <a:t>‹#›</a:t>
            </a:fld>
            <a:endParaRPr lang="en-GB"/>
          </a:p>
        </p:txBody>
      </p:sp>
    </p:spTree>
    <p:extLst>
      <p:ext uri="{BB962C8B-B14F-4D97-AF65-F5344CB8AC3E}">
        <p14:creationId xmlns:p14="http://schemas.microsoft.com/office/powerpoint/2010/main" val="3548886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764704"/>
          </a:xfrm>
        </p:spPr>
        <p:style>
          <a:lnRef idx="3">
            <a:schemeClr val="lt1"/>
          </a:lnRef>
          <a:fillRef idx="1">
            <a:schemeClr val="accent3"/>
          </a:fillRef>
          <a:effectRef idx="1">
            <a:schemeClr val="accent3"/>
          </a:effectRef>
          <a:fontRef idx="minor">
            <a:schemeClr val="lt1"/>
          </a:fontRef>
        </p:style>
        <p:txBody>
          <a:bodyPr/>
          <a:lstStyle/>
          <a:p>
            <a:r>
              <a:rPr lang="en-GB" b="1" dirty="0" smtClean="0">
                <a:latin typeface="Algerian" panose="04020705040A02060702" pitchFamily="82" charset="0"/>
              </a:rPr>
              <a:t>ISAIAH 43:19</a:t>
            </a:r>
            <a:endParaRPr lang="en-GB" b="1" dirty="0">
              <a:latin typeface="Algerian" panose="04020705040A02060702" pitchFamily="82" charset="0"/>
            </a:endParaRPr>
          </a:p>
        </p:txBody>
      </p:sp>
      <p:sp>
        <p:nvSpPr>
          <p:cNvPr id="3" name="Subtitle 2"/>
          <p:cNvSpPr>
            <a:spLocks noGrp="1"/>
          </p:cNvSpPr>
          <p:nvPr>
            <p:ph type="subTitle" idx="1"/>
          </p:nvPr>
        </p:nvSpPr>
        <p:spPr>
          <a:xfrm>
            <a:off x="0" y="836712"/>
            <a:ext cx="9144000" cy="6021288"/>
          </a:xfrm>
        </p:spPr>
        <p:style>
          <a:lnRef idx="3">
            <a:schemeClr val="lt1"/>
          </a:lnRef>
          <a:fillRef idx="1">
            <a:schemeClr val="accent3"/>
          </a:fillRef>
          <a:effectRef idx="1">
            <a:schemeClr val="accent3"/>
          </a:effectRef>
          <a:fontRef idx="minor">
            <a:schemeClr val="lt1"/>
          </a:fontRef>
        </p:style>
        <p:txBody>
          <a:bodyPr>
            <a:normAutofit lnSpcReduction="10000"/>
          </a:bodyPr>
          <a:lstStyle/>
          <a:p>
            <a:pPr algn="l"/>
            <a:endParaRPr lang="en-GB" dirty="0" smtClean="0"/>
          </a:p>
          <a:p>
            <a:pPr algn="l"/>
            <a:endParaRPr lang="en-GB" dirty="0"/>
          </a:p>
          <a:p>
            <a:pPr algn="l"/>
            <a:endParaRPr lang="en-GB" dirty="0" smtClean="0"/>
          </a:p>
          <a:p>
            <a:pPr algn="l"/>
            <a:endParaRPr lang="en-GB" dirty="0"/>
          </a:p>
          <a:p>
            <a:pPr algn="l"/>
            <a:endParaRPr lang="en-GB" dirty="0" smtClean="0"/>
          </a:p>
          <a:p>
            <a:pPr algn="l"/>
            <a:endParaRPr lang="en-GB" dirty="0"/>
          </a:p>
          <a:p>
            <a:pPr algn="l"/>
            <a:endParaRPr lang="en-GB" dirty="0" smtClean="0"/>
          </a:p>
          <a:p>
            <a:pPr algn="l"/>
            <a:r>
              <a:rPr lang="en-GB" sz="2800" b="1" dirty="0" smtClean="0">
                <a:solidFill>
                  <a:schemeClr val="tx1"/>
                </a:solidFill>
              </a:rPr>
              <a:t>Wilderness Represent:</a:t>
            </a:r>
          </a:p>
          <a:p>
            <a:pPr algn="l"/>
            <a:r>
              <a:rPr lang="en-GB" b="1" dirty="0" smtClean="0">
                <a:solidFill>
                  <a:srgbClr val="002060"/>
                </a:solidFill>
              </a:rPr>
              <a:t>1.Neglect     2. Unwelcome     3. Sicknesses/Diseases.                     4. Unused   5. Waste      6.Rejection     7.Demotions</a:t>
            </a:r>
          </a:p>
          <a:p>
            <a:pPr algn="l"/>
            <a:r>
              <a:rPr lang="en-GB" b="1" dirty="0" smtClean="0">
                <a:solidFill>
                  <a:srgbClr val="002060"/>
                </a:solidFill>
              </a:rPr>
              <a:t>8. Disfavour      9.Unfruitfulness     10. Lack</a:t>
            </a:r>
            <a:endParaRPr lang="en-GB" b="1" dirty="0">
              <a:solidFill>
                <a:srgbClr val="002060"/>
              </a:solidFill>
            </a:endParaRPr>
          </a:p>
        </p:txBody>
      </p:sp>
      <p:pic>
        <p:nvPicPr>
          <p:cNvPr id="4" name="Picture 3" descr="Image result for way in the wilderness"/>
          <p:cNvPicPr/>
          <p:nvPr/>
        </p:nvPicPr>
        <p:blipFill>
          <a:blip r:embed="rId2">
            <a:extLst>
              <a:ext uri="{28A0092B-C50C-407E-A947-70E740481C1C}">
                <a14:useLocalDpi xmlns:a14="http://schemas.microsoft.com/office/drawing/2010/main" val="0"/>
              </a:ext>
            </a:extLst>
          </a:blip>
          <a:srcRect/>
          <a:stretch>
            <a:fillRect/>
          </a:stretch>
        </p:blipFill>
        <p:spPr bwMode="auto">
          <a:xfrm>
            <a:off x="0" y="764705"/>
            <a:ext cx="9144000" cy="3744416"/>
          </a:xfrm>
          <a:prstGeom prst="rect">
            <a:avLst/>
          </a:prstGeom>
          <a:noFill/>
          <a:ln>
            <a:noFill/>
          </a:ln>
        </p:spPr>
      </p:pic>
    </p:spTree>
    <p:extLst>
      <p:ext uri="{BB962C8B-B14F-4D97-AF65-F5344CB8AC3E}">
        <p14:creationId xmlns:p14="http://schemas.microsoft.com/office/powerpoint/2010/main" val="2755767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48680"/>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en-GB" dirty="0" smtClean="0">
                <a:solidFill>
                  <a:schemeClr val="tx1"/>
                </a:solidFill>
                <a:latin typeface="+mj-lt"/>
              </a:rPr>
              <a:t>Desert</a:t>
            </a:r>
            <a:endParaRPr lang="en-GB" dirty="0">
              <a:solidFill>
                <a:schemeClr val="tx1"/>
              </a:solidFill>
              <a:latin typeface="+mj-lt"/>
            </a:endParaRPr>
          </a:p>
        </p:txBody>
      </p:sp>
      <p:pic>
        <p:nvPicPr>
          <p:cNvPr id="4" name="Content Placeholder 3" descr="Image result for rivers in the desert."/>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620688"/>
            <a:ext cx="9144000" cy="4032448"/>
          </a:xfrm>
          <a:prstGeom prst="rect">
            <a:avLst/>
          </a:prstGeom>
          <a:noFill/>
          <a:ln>
            <a:noFill/>
          </a:ln>
        </p:spPr>
      </p:pic>
      <p:sp>
        <p:nvSpPr>
          <p:cNvPr id="5" name="TextBox 4"/>
          <p:cNvSpPr txBox="1"/>
          <p:nvPr/>
        </p:nvSpPr>
        <p:spPr>
          <a:xfrm>
            <a:off x="0" y="4653136"/>
            <a:ext cx="9144000" cy="2585323"/>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r>
              <a:rPr lang="en-GB" sz="3600" dirty="0" smtClean="0"/>
              <a:t>Godforsaken           Imprisonment         Lonely     forgotten                  Isolation  </a:t>
            </a:r>
          </a:p>
          <a:p>
            <a:r>
              <a:rPr lang="en-GB" sz="3600" dirty="0" smtClean="0"/>
              <a:t>Vacant                       Cut-off</a:t>
            </a:r>
          </a:p>
          <a:p>
            <a:endParaRPr lang="en-GB" dirty="0"/>
          </a:p>
          <a:p>
            <a:endParaRPr lang="en-GB" dirty="0"/>
          </a:p>
          <a:p>
            <a:endParaRPr lang="en-GB" dirty="0"/>
          </a:p>
        </p:txBody>
      </p:sp>
    </p:spTree>
    <p:extLst>
      <p:ext uri="{BB962C8B-B14F-4D97-AF65-F5344CB8AC3E}">
        <p14:creationId xmlns:p14="http://schemas.microsoft.com/office/powerpoint/2010/main" val="2604978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4704"/>
          </a:xfrm>
        </p:spPr>
        <p:style>
          <a:lnRef idx="1">
            <a:schemeClr val="accent3"/>
          </a:lnRef>
          <a:fillRef idx="2">
            <a:schemeClr val="accent3"/>
          </a:fillRef>
          <a:effectRef idx="1">
            <a:schemeClr val="accent3"/>
          </a:effectRef>
          <a:fontRef idx="minor">
            <a:schemeClr val="dk1"/>
          </a:fontRef>
        </p:style>
        <p:txBody>
          <a:bodyPr/>
          <a:lstStyle/>
          <a:p>
            <a:r>
              <a:rPr lang="en-GB" dirty="0" smtClean="0"/>
              <a:t>A PROMISE WITH COVENANT</a:t>
            </a:r>
            <a:endParaRPr lang="en-GB" dirty="0"/>
          </a:p>
        </p:txBody>
      </p:sp>
      <p:sp>
        <p:nvSpPr>
          <p:cNvPr id="3" name="Content Placeholder 2"/>
          <p:cNvSpPr>
            <a:spLocks noGrp="1"/>
          </p:cNvSpPr>
          <p:nvPr>
            <p:ph idx="1"/>
          </p:nvPr>
        </p:nvSpPr>
        <p:spPr>
          <a:xfrm>
            <a:off x="0" y="836712"/>
            <a:ext cx="9144000" cy="6021288"/>
          </a:xfrm>
        </p:spPr>
        <p:style>
          <a:lnRef idx="1">
            <a:schemeClr val="accent3"/>
          </a:lnRef>
          <a:fillRef idx="2">
            <a:schemeClr val="accent3"/>
          </a:fillRef>
          <a:effectRef idx="1">
            <a:schemeClr val="accent3"/>
          </a:effectRef>
          <a:fontRef idx="minor">
            <a:schemeClr val="dk1"/>
          </a:fontRef>
        </p:style>
        <p:txBody>
          <a:bodyPr/>
          <a:lstStyle/>
          <a:p>
            <a:pPr marL="0" indent="0">
              <a:buNone/>
            </a:pPr>
            <a:r>
              <a:rPr lang="en-GB" dirty="0" smtClean="0">
                <a:solidFill>
                  <a:srgbClr val="FF0000"/>
                </a:solidFill>
              </a:rPr>
              <a:t>Covenant</a:t>
            </a:r>
            <a:r>
              <a:rPr lang="en-GB" dirty="0" smtClean="0"/>
              <a:t>: </a:t>
            </a:r>
            <a:r>
              <a:rPr lang="en-GB" dirty="0"/>
              <a:t>b</a:t>
            </a:r>
            <a:r>
              <a:rPr lang="en-GB" dirty="0" smtClean="0"/>
              <a:t>oth the promisee and the promisor have an obligation and a responsibility.</a:t>
            </a:r>
          </a:p>
          <a:p>
            <a:pPr marL="0" indent="0">
              <a:buNone/>
            </a:pPr>
            <a:r>
              <a:rPr lang="en-GB" dirty="0" smtClean="0"/>
              <a:t>PROMISE because God does not owe us!</a:t>
            </a:r>
            <a:endParaRPr lang="en-GB" sz="2000" dirty="0"/>
          </a:p>
          <a:p>
            <a:pPr marL="0" indent="0">
              <a:buNone/>
            </a:pPr>
            <a:r>
              <a:rPr lang="en-GB" sz="4000" b="1" dirty="0" smtClean="0">
                <a:solidFill>
                  <a:srgbClr val="7030A0"/>
                </a:solidFill>
              </a:rPr>
              <a:t>LAYING HOLD ON THE PROMISES OF GOD</a:t>
            </a:r>
          </a:p>
          <a:p>
            <a:pPr marL="0" indent="0">
              <a:buNone/>
            </a:pPr>
            <a:endParaRPr lang="en-GB" sz="4000" b="1" dirty="0" smtClean="0">
              <a:solidFill>
                <a:srgbClr val="7030A0"/>
              </a:solidFill>
            </a:endParaRPr>
          </a:p>
          <a:p>
            <a:pPr marL="0" indent="0">
              <a:buNone/>
            </a:pPr>
            <a:endParaRPr lang="en-GB" sz="4000" b="1" dirty="0">
              <a:solidFill>
                <a:srgbClr val="7030A0"/>
              </a:solidFill>
            </a:endParaRPr>
          </a:p>
        </p:txBody>
      </p:sp>
      <p:pic>
        <p:nvPicPr>
          <p:cNvPr id="4" name="Picture 3" descr="Image result for PROMISES"/>
          <p:cNvPicPr/>
          <p:nvPr/>
        </p:nvPicPr>
        <p:blipFill>
          <a:blip r:embed="rId2">
            <a:extLst>
              <a:ext uri="{28A0092B-C50C-407E-A947-70E740481C1C}">
                <a14:useLocalDpi xmlns:a14="http://schemas.microsoft.com/office/drawing/2010/main" val="0"/>
              </a:ext>
            </a:extLst>
          </a:blip>
          <a:srcRect/>
          <a:stretch>
            <a:fillRect/>
          </a:stretch>
        </p:blipFill>
        <p:spPr bwMode="auto">
          <a:xfrm>
            <a:off x="395536" y="3501008"/>
            <a:ext cx="8280920" cy="2592288"/>
          </a:xfrm>
          <a:prstGeom prst="rect">
            <a:avLst/>
          </a:prstGeom>
          <a:noFill/>
          <a:ln>
            <a:noFill/>
          </a:ln>
        </p:spPr>
      </p:pic>
    </p:spTree>
    <p:extLst>
      <p:ext uri="{BB962C8B-B14F-4D97-AF65-F5344CB8AC3E}">
        <p14:creationId xmlns:p14="http://schemas.microsoft.com/office/powerpoint/2010/main" val="14774708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pPr marL="0" indent="0" algn="ctr">
              <a:buNone/>
            </a:pPr>
            <a:r>
              <a:rPr lang="en-GB" b="1" dirty="0" smtClean="0"/>
              <a:t>Questions </a:t>
            </a:r>
          </a:p>
          <a:p>
            <a:pPr marL="514350" indent="-514350">
              <a:buFont typeface="+mj-lt"/>
              <a:buAutoNum type="alphaUcPeriod"/>
            </a:pPr>
            <a:r>
              <a:rPr lang="en-GB" dirty="0" smtClean="0"/>
              <a:t>who is this making the promise?</a:t>
            </a:r>
          </a:p>
          <a:p>
            <a:pPr marL="514350" indent="-514350">
              <a:buFont typeface="+mj-lt"/>
              <a:buAutoNum type="alphaUcPeriod"/>
            </a:pPr>
            <a:r>
              <a:rPr lang="en-GB" dirty="0" smtClean="0"/>
              <a:t>To whom is this promise  made?</a:t>
            </a:r>
          </a:p>
          <a:p>
            <a:pPr marL="0" indent="0" algn="ctr">
              <a:buNone/>
            </a:pPr>
            <a:r>
              <a:rPr lang="en-GB" dirty="0"/>
              <a:t> </a:t>
            </a:r>
            <a:r>
              <a:rPr lang="en-GB" dirty="0" smtClean="0"/>
              <a:t>     </a:t>
            </a:r>
            <a:r>
              <a:rPr lang="en-GB" b="1" dirty="0" smtClean="0"/>
              <a:t>Answers</a:t>
            </a:r>
          </a:p>
          <a:p>
            <a:pPr marL="514350" indent="-514350">
              <a:buFont typeface="+mj-lt"/>
              <a:buAutoNum type="alphaLcParenR"/>
            </a:pPr>
            <a:r>
              <a:rPr lang="en-GB" dirty="0" smtClean="0"/>
              <a:t>God the architect of the universe(Gen.1:2).</a:t>
            </a:r>
          </a:p>
          <a:p>
            <a:pPr marL="514350" indent="-514350">
              <a:buFont typeface="+mj-lt"/>
              <a:buAutoNum type="alphaLcParenR"/>
            </a:pPr>
            <a:r>
              <a:rPr lang="en-GB" dirty="0" smtClean="0"/>
              <a:t>Only true children of God (Jn.1:12).</a:t>
            </a:r>
          </a:p>
          <a:p>
            <a:pPr marL="0" indent="0">
              <a:buNone/>
            </a:pPr>
            <a:r>
              <a:rPr lang="en-GB" b="1" dirty="0" smtClean="0"/>
              <a:t>Note</a:t>
            </a:r>
            <a:r>
              <a:rPr lang="en-GB" dirty="0" smtClean="0"/>
              <a:t>: 2018 has just passed with diverse challenges.</a:t>
            </a:r>
          </a:p>
          <a:p>
            <a:pPr marL="0" indent="0">
              <a:buNone/>
            </a:pPr>
            <a:r>
              <a:rPr lang="en-GB" dirty="0" smtClean="0"/>
              <a:t>Psalm 107:20(NLT) reads;</a:t>
            </a:r>
          </a:p>
          <a:p>
            <a:pPr marL="0" indent="0">
              <a:buNone/>
            </a:pPr>
            <a:r>
              <a:rPr lang="en-GB" dirty="0" smtClean="0"/>
              <a:t>‘He </a:t>
            </a:r>
            <a:r>
              <a:rPr lang="en-GB" dirty="0"/>
              <a:t>sent out his word and healed </a:t>
            </a:r>
            <a:r>
              <a:rPr lang="en-GB" dirty="0" smtClean="0"/>
              <a:t>them, snatching </a:t>
            </a:r>
            <a:r>
              <a:rPr lang="en-GB" dirty="0"/>
              <a:t>them from the door of </a:t>
            </a:r>
            <a:r>
              <a:rPr lang="en-GB" dirty="0" smtClean="0"/>
              <a:t>death’.</a:t>
            </a:r>
          </a:p>
          <a:p>
            <a:pPr marL="0" indent="0">
              <a:buNone/>
            </a:pPr>
            <a:endParaRPr lang="en-GB" dirty="0" smtClean="0"/>
          </a:p>
          <a:p>
            <a:pPr algn="ctr">
              <a:buFont typeface="Wingdings" panose="05000000000000000000" pitchFamily="2" charset="2"/>
              <a:buChar char="q"/>
            </a:pPr>
            <a:r>
              <a:rPr lang="en-GB" dirty="0"/>
              <a:t> </a:t>
            </a:r>
            <a:r>
              <a:rPr lang="en-GB" dirty="0" smtClean="0"/>
              <a:t> Gen.16:3 Sarah &amp; Abraham</a:t>
            </a:r>
          </a:p>
          <a:p>
            <a:pPr algn="ctr">
              <a:buFont typeface="Wingdings" panose="05000000000000000000" pitchFamily="2" charset="2"/>
              <a:buChar char="q"/>
            </a:pPr>
            <a:r>
              <a:rPr lang="en-GB" dirty="0" smtClean="0"/>
              <a:t>Gen.17:4 God and Abraham</a:t>
            </a:r>
          </a:p>
          <a:p>
            <a:pPr marL="0" indent="0">
              <a:buNone/>
            </a:pPr>
            <a:r>
              <a:rPr lang="en-GB" b="1" dirty="0" smtClean="0">
                <a:solidFill>
                  <a:srgbClr val="C00000"/>
                </a:solidFill>
              </a:rPr>
              <a:t>‘As for me my covenant is with you…’</a:t>
            </a:r>
          </a:p>
          <a:p>
            <a:pPr marL="0" indent="0">
              <a:buNone/>
            </a:pPr>
            <a:endParaRPr lang="en-GB" b="1" dirty="0" smtClean="0">
              <a:solidFill>
                <a:srgbClr val="C00000"/>
              </a:solidFill>
            </a:endParaRPr>
          </a:p>
          <a:p>
            <a:pPr marL="0" indent="0">
              <a:buNone/>
            </a:pPr>
            <a:r>
              <a:rPr lang="en-GB" dirty="0" smtClean="0"/>
              <a:t>***This is no endorsement to  disobedient***</a:t>
            </a:r>
          </a:p>
          <a:p>
            <a:pPr marL="0" indent="0">
              <a:buNone/>
            </a:pPr>
            <a:endParaRPr lang="en-GB" dirty="0"/>
          </a:p>
        </p:txBody>
      </p:sp>
    </p:spTree>
    <p:extLst>
      <p:ext uri="{BB962C8B-B14F-4D97-AF65-F5344CB8AC3E}">
        <p14:creationId xmlns:p14="http://schemas.microsoft.com/office/powerpoint/2010/main" val="11742870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4704"/>
          </a:xfrm>
        </p:spPr>
        <p:style>
          <a:lnRef idx="1">
            <a:schemeClr val="accent3"/>
          </a:lnRef>
          <a:fillRef idx="2">
            <a:schemeClr val="accent3"/>
          </a:fillRef>
          <a:effectRef idx="1">
            <a:schemeClr val="accent3"/>
          </a:effectRef>
          <a:fontRef idx="minor">
            <a:schemeClr val="dk1"/>
          </a:fontRef>
        </p:style>
        <p:txBody>
          <a:bodyPr>
            <a:normAutofit/>
          </a:bodyPr>
          <a:lstStyle/>
          <a:p>
            <a:r>
              <a:rPr lang="en-GB" b="1" dirty="0" smtClean="0"/>
              <a:t>Why hold on to God’s promises?</a:t>
            </a:r>
            <a:endParaRPr lang="en-GB" b="1" dirty="0"/>
          </a:p>
        </p:txBody>
      </p:sp>
      <p:sp>
        <p:nvSpPr>
          <p:cNvPr id="3" name="Content Placeholder 2"/>
          <p:cNvSpPr>
            <a:spLocks noGrp="1"/>
          </p:cNvSpPr>
          <p:nvPr>
            <p:ph idx="1"/>
          </p:nvPr>
        </p:nvSpPr>
        <p:spPr>
          <a:xfrm>
            <a:off x="0" y="836712"/>
            <a:ext cx="9144000" cy="6021288"/>
          </a:xfrm>
        </p:spPr>
        <p:style>
          <a:lnRef idx="1">
            <a:schemeClr val="accent3"/>
          </a:lnRef>
          <a:fillRef idx="2">
            <a:schemeClr val="accent3"/>
          </a:fillRef>
          <a:effectRef idx="1">
            <a:schemeClr val="accent3"/>
          </a:effectRef>
          <a:fontRef idx="minor">
            <a:schemeClr val="dk1"/>
          </a:fontRef>
        </p:style>
        <p:txBody>
          <a:bodyPr>
            <a:normAutofit/>
          </a:bodyPr>
          <a:lstStyle/>
          <a:p>
            <a:pPr marL="0" indent="0">
              <a:buNone/>
            </a:pPr>
            <a:r>
              <a:rPr lang="en-GB" sz="4000" dirty="0" smtClean="0"/>
              <a:t>Because:</a:t>
            </a:r>
          </a:p>
          <a:p>
            <a:pPr marL="571500" indent="-571500">
              <a:buFont typeface="+mj-lt"/>
              <a:buAutoNum type="romanLcPeriod"/>
            </a:pPr>
            <a:r>
              <a:rPr lang="en-GB" sz="4000" dirty="0" smtClean="0"/>
              <a:t>He is the architect of the world including you (Gen.1).</a:t>
            </a:r>
          </a:p>
          <a:p>
            <a:pPr marL="571500" indent="-571500">
              <a:buFont typeface="+mj-lt"/>
              <a:buAutoNum type="romanLcPeriod"/>
            </a:pPr>
            <a:r>
              <a:rPr lang="en-GB" sz="4000" dirty="0" smtClean="0"/>
              <a:t>He never lies (Num.23:19)</a:t>
            </a:r>
          </a:p>
          <a:p>
            <a:pPr marL="571500" indent="-571500">
              <a:buFont typeface="+mj-lt"/>
              <a:buAutoNum type="romanLcPeriod"/>
            </a:pPr>
            <a:r>
              <a:rPr lang="en-GB" sz="4000" dirty="0" smtClean="0"/>
              <a:t>His promises are ‘YES’ and ‘AMEN’ (2Cor.1:20)</a:t>
            </a:r>
          </a:p>
          <a:p>
            <a:pPr marL="571500" indent="-571500">
              <a:buFont typeface="+mj-lt"/>
              <a:buAutoNum type="romanLcPeriod"/>
            </a:pPr>
            <a:r>
              <a:rPr lang="en-GB" sz="4000" dirty="0" smtClean="0"/>
              <a:t>His promises never fails(Jos.21:45)</a:t>
            </a:r>
            <a:endParaRPr lang="en-GB" sz="4000" dirty="0"/>
          </a:p>
        </p:txBody>
      </p:sp>
    </p:spTree>
    <p:extLst>
      <p:ext uri="{BB962C8B-B14F-4D97-AF65-F5344CB8AC3E}">
        <p14:creationId xmlns:p14="http://schemas.microsoft.com/office/powerpoint/2010/main" val="1013090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08720"/>
          </a:xfrm>
        </p:spPr>
        <p:style>
          <a:lnRef idx="1">
            <a:schemeClr val="accent3"/>
          </a:lnRef>
          <a:fillRef idx="2">
            <a:schemeClr val="accent3"/>
          </a:fillRef>
          <a:effectRef idx="1">
            <a:schemeClr val="accent3"/>
          </a:effectRef>
          <a:fontRef idx="minor">
            <a:schemeClr val="dk1"/>
          </a:fontRef>
        </p:style>
        <p:txBody>
          <a:bodyPr/>
          <a:lstStyle/>
          <a:p>
            <a:r>
              <a:rPr lang="en-GB" dirty="0" smtClean="0"/>
              <a:t>Implication of this promise</a:t>
            </a:r>
            <a:endParaRPr lang="en-GB" dirty="0"/>
          </a:p>
        </p:txBody>
      </p:sp>
      <p:sp>
        <p:nvSpPr>
          <p:cNvPr id="3" name="Content Placeholder 2"/>
          <p:cNvSpPr>
            <a:spLocks noGrp="1"/>
          </p:cNvSpPr>
          <p:nvPr>
            <p:ph idx="1"/>
          </p:nvPr>
        </p:nvSpPr>
        <p:spPr>
          <a:xfrm>
            <a:off x="0" y="980728"/>
            <a:ext cx="9144000" cy="5877272"/>
          </a:xfrm>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a:buFont typeface="Wingdings" panose="05000000000000000000" pitchFamily="2" charset="2"/>
              <a:buChar char="Ø"/>
            </a:pPr>
            <a:r>
              <a:rPr lang="en-GB" dirty="0"/>
              <a:t>R</a:t>
            </a:r>
            <a:r>
              <a:rPr lang="en-GB" dirty="0" smtClean="0"/>
              <a:t>oad in the wilderness, meaning you will no longer be neglected. Your life will now be accessible. People will now recognise you and assist you divinely at all times. Other will respect you and you will no more be an outcast but an important personality.</a:t>
            </a:r>
          </a:p>
          <a:p>
            <a:pPr>
              <a:buFont typeface="Wingdings" panose="05000000000000000000" pitchFamily="2" charset="2"/>
              <a:buChar char="Ø"/>
            </a:pPr>
            <a:r>
              <a:rPr lang="en-GB" dirty="0" smtClean="0"/>
              <a:t>The world will see the difference. Remember that a the wedding at the Canaan no one was interested in those vessels but when Jesus made the miracle people visited the pots for sweet and better wine.</a:t>
            </a:r>
          </a:p>
          <a:p>
            <a:pPr>
              <a:buFont typeface="Wingdings" panose="05000000000000000000" pitchFamily="2" charset="2"/>
              <a:buChar char="Ø"/>
            </a:pPr>
            <a:r>
              <a:rPr lang="en-GB" dirty="0" smtClean="0"/>
              <a:t>Sorrow  will tend to joy, and lack will  change to abundance. Laughter will replace tears and mourning </a:t>
            </a:r>
          </a:p>
          <a:p>
            <a:pPr>
              <a:buFont typeface="Wingdings" panose="05000000000000000000" pitchFamily="2" charset="2"/>
              <a:buChar char="Ø"/>
            </a:pPr>
            <a:r>
              <a:rPr lang="en-GB" dirty="0" smtClean="0"/>
              <a:t>He has already begun a new thing . Have you not recognise it yet? Have you seen 2019 before? Its new</a:t>
            </a:r>
          </a:p>
          <a:p>
            <a:pPr marL="0" indent="0">
              <a:buNone/>
            </a:pPr>
            <a:endParaRPr lang="en-GB" dirty="0"/>
          </a:p>
        </p:txBody>
      </p:sp>
    </p:spTree>
    <p:extLst>
      <p:ext uri="{BB962C8B-B14F-4D97-AF65-F5344CB8AC3E}">
        <p14:creationId xmlns:p14="http://schemas.microsoft.com/office/powerpoint/2010/main" val="3799268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lstStyle/>
          <a:p>
            <a:pPr marL="0" indent="0" algn="ctr">
              <a:buNone/>
            </a:pPr>
            <a:r>
              <a:rPr lang="en-GB" b="1" dirty="0" smtClean="0"/>
              <a:t>How to lay hold on to the promises of God</a:t>
            </a:r>
          </a:p>
          <a:p>
            <a:pPr marL="514350" indent="-514350">
              <a:buFont typeface="+mj-lt"/>
              <a:buAutoNum type="arabicParenR"/>
            </a:pPr>
            <a:r>
              <a:rPr lang="en-GB" sz="4000" dirty="0" smtClean="0"/>
              <a:t>Read the </a:t>
            </a:r>
            <a:r>
              <a:rPr lang="en-GB" sz="4000" dirty="0" smtClean="0"/>
              <a:t>bible</a:t>
            </a:r>
            <a:endParaRPr lang="en-GB" sz="4000" dirty="0" smtClean="0"/>
          </a:p>
          <a:p>
            <a:pPr marL="514350" indent="-514350">
              <a:buFont typeface="+mj-lt"/>
              <a:buAutoNum type="arabicParenR"/>
            </a:pPr>
            <a:r>
              <a:rPr lang="en-GB" sz="4000" dirty="0" smtClean="0"/>
              <a:t>Identify the actual verse for your </a:t>
            </a:r>
            <a:r>
              <a:rPr lang="en-GB" sz="4000" dirty="0"/>
              <a:t>situation and </a:t>
            </a:r>
            <a:r>
              <a:rPr lang="en-GB" sz="4000"/>
              <a:t>memorise </a:t>
            </a:r>
            <a:r>
              <a:rPr lang="en-GB" sz="4000" smtClean="0"/>
              <a:t>it</a:t>
            </a:r>
            <a:endParaRPr lang="en-GB" sz="4000" dirty="0" smtClean="0"/>
          </a:p>
          <a:p>
            <a:pPr marL="514350" indent="-514350">
              <a:buFont typeface="+mj-lt"/>
              <a:buAutoNum type="arabicParenR"/>
            </a:pPr>
            <a:r>
              <a:rPr lang="en-GB" sz="4000" dirty="0" smtClean="0"/>
              <a:t>Have faith, do not doubt and personalise the scripture</a:t>
            </a:r>
          </a:p>
          <a:p>
            <a:pPr marL="514350" indent="-514350">
              <a:buFont typeface="+mj-lt"/>
              <a:buAutoNum type="arabicParenR"/>
            </a:pPr>
            <a:r>
              <a:rPr lang="en-GB" sz="4000" dirty="0" smtClean="0"/>
              <a:t>Claim it for yourself</a:t>
            </a:r>
          </a:p>
          <a:p>
            <a:pPr marL="514350" indent="-514350">
              <a:buFont typeface="+mj-lt"/>
              <a:buAutoNum type="arabicParenR"/>
            </a:pPr>
            <a:r>
              <a:rPr lang="en-GB" sz="4000" dirty="0" smtClean="0"/>
              <a:t>Constantly use it to go before the Lord</a:t>
            </a:r>
            <a:endParaRPr lang="en-GB" sz="4000" dirty="0"/>
          </a:p>
        </p:txBody>
      </p:sp>
    </p:spTree>
    <p:extLst>
      <p:ext uri="{BB962C8B-B14F-4D97-AF65-F5344CB8AC3E}">
        <p14:creationId xmlns:p14="http://schemas.microsoft.com/office/powerpoint/2010/main" val="36953043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TotalTime>
  <Words>386</Words>
  <Application>Microsoft Office PowerPoint</Application>
  <PresentationFormat>On-screen Show (4:3)</PresentationFormat>
  <Paragraphs>51</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ISAIAH 43:19</vt:lpstr>
      <vt:lpstr>Desert</vt:lpstr>
      <vt:lpstr>A PROMISE WITH COVENANT</vt:lpstr>
      <vt:lpstr>PowerPoint Presentation</vt:lpstr>
      <vt:lpstr>Why hold on to God’s promises?</vt:lpstr>
      <vt:lpstr>Implication of this promise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ISAIAH 43:19</dc:title>
  <dc:creator>FREEMAN</dc:creator>
  <cp:lastModifiedBy>FREEMAN</cp:lastModifiedBy>
  <cp:revision>21</cp:revision>
  <dcterms:created xsi:type="dcterms:W3CDTF">2019-01-05T23:59:46Z</dcterms:created>
  <dcterms:modified xsi:type="dcterms:W3CDTF">2019-01-06T09:08:26Z</dcterms:modified>
</cp:coreProperties>
</file>